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5" r:id="rId1"/>
  </p:sldMasterIdLst>
  <p:notesMasterIdLst>
    <p:notesMasterId r:id="rId40"/>
  </p:notesMasterIdLst>
  <p:sldIdLst>
    <p:sldId id="351" r:id="rId2"/>
    <p:sldId id="339" r:id="rId3"/>
    <p:sldId id="363" r:id="rId4"/>
    <p:sldId id="362" r:id="rId5"/>
    <p:sldId id="382" r:id="rId6"/>
    <p:sldId id="352" r:id="rId7"/>
    <p:sldId id="379" r:id="rId8"/>
    <p:sldId id="353" r:id="rId9"/>
    <p:sldId id="383" r:id="rId10"/>
    <p:sldId id="384" r:id="rId11"/>
    <p:sldId id="355" r:id="rId12"/>
    <p:sldId id="356" r:id="rId13"/>
    <p:sldId id="357" r:id="rId14"/>
    <p:sldId id="358" r:id="rId15"/>
    <p:sldId id="380" r:id="rId16"/>
    <p:sldId id="359" r:id="rId17"/>
    <p:sldId id="257" r:id="rId18"/>
    <p:sldId id="381" r:id="rId19"/>
    <p:sldId id="258" r:id="rId20"/>
    <p:sldId id="264" r:id="rId21"/>
    <p:sldId id="261" r:id="rId22"/>
    <p:sldId id="262" r:id="rId23"/>
    <p:sldId id="354" r:id="rId24"/>
    <p:sldId id="269" r:id="rId25"/>
    <p:sldId id="360" r:id="rId26"/>
    <p:sldId id="267" r:id="rId27"/>
    <p:sldId id="367" r:id="rId28"/>
    <p:sldId id="369" r:id="rId29"/>
    <p:sldId id="370" r:id="rId30"/>
    <p:sldId id="371" r:id="rId31"/>
    <p:sldId id="372" r:id="rId32"/>
    <p:sldId id="373" r:id="rId33"/>
    <p:sldId id="374" r:id="rId34"/>
    <p:sldId id="375" r:id="rId35"/>
    <p:sldId id="376" r:id="rId36"/>
    <p:sldId id="377" r:id="rId37"/>
    <p:sldId id="378" r:id="rId38"/>
    <p:sldId id="364" r:id="rId3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BDBED569-4797-4DF1-A0F4-6AAB3CD982D8}" styleName="Estilo claro 3 - Acento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22838BEF-8BB2-4498-84A7-C5851F593DF1}" styleName="Estilo medio 4 - Énfasis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Estilo medio 1 - Énfasis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5940675A-B579-460E-94D1-54222C63F5DA}" styleName="Sin estilo, cuadrícula de la tabla">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A111915-BE36-4E01-A7E5-04B1672EAD32}" styleName="Estilo claro 2 - Acento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Estilo medio 2 - Énfasis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12C8C85-51F0-491E-9774-3900AFEF0FD7}" styleName="Estilo claro 2 - Acento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3900" autoAdjust="0"/>
  </p:normalViewPr>
  <p:slideViewPr>
    <p:cSldViewPr snapToGrid="0">
      <p:cViewPr varScale="1">
        <p:scale>
          <a:sx n="104" d="100"/>
          <a:sy n="104" d="100"/>
        </p:scale>
        <p:origin x="756" y="12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diagrams/_rels/data1.xml.rels><?xml version="1.0" encoding="UTF-8" standalone="yes"?>
<Relationships xmlns="http://schemas.openxmlformats.org/package/2006/relationships"><Relationship Id="rId8" Type="http://schemas.openxmlformats.org/officeDocument/2006/relationships/slide" Target="../slides/slide25.xml"/><Relationship Id="rId3" Type="http://schemas.openxmlformats.org/officeDocument/2006/relationships/slide" Target="../slides/slide16.xml"/><Relationship Id="rId7" Type="http://schemas.openxmlformats.org/officeDocument/2006/relationships/slide" Target="../slides/slide23.xml"/><Relationship Id="rId2" Type="http://schemas.openxmlformats.org/officeDocument/2006/relationships/slide" Target="../slides/slide14.xml"/><Relationship Id="rId1" Type="http://schemas.openxmlformats.org/officeDocument/2006/relationships/slide" Target="../slides/slide3.xml"/><Relationship Id="rId6" Type="http://schemas.openxmlformats.org/officeDocument/2006/relationships/slide" Target="../slides/slide11.xml"/><Relationship Id="rId5" Type="http://schemas.openxmlformats.org/officeDocument/2006/relationships/slide" Target="../slides/slide8.xml"/><Relationship Id="rId4" Type="http://schemas.openxmlformats.org/officeDocument/2006/relationships/slide" Target="../slides/slide6.xml"/><Relationship Id="rId9" Type="http://schemas.openxmlformats.org/officeDocument/2006/relationships/slide" Target="../slides/slide28.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D4C9080-6280-4592-883E-A280556C23D8}" type="doc">
      <dgm:prSet loTypeId="urn:microsoft.com/office/officeart/2005/8/layout/default" loCatId="list" qsTypeId="urn:microsoft.com/office/officeart/2005/8/quickstyle/simple1" qsCatId="simple" csTypeId="urn:microsoft.com/office/officeart/2005/8/colors/colorful1" csCatId="colorful" phldr="1"/>
      <dgm:spPr/>
      <dgm:t>
        <a:bodyPr/>
        <a:lstStyle/>
        <a:p>
          <a:endParaRPr lang="es-PE"/>
        </a:p>
      </dgm:t>
    </dgm:pt>
    <dgm:pt modelId="{45333FF6-CF7B-4719-8639-4CCEB91F7691}">
      <dgm:prSet phldrT="[Texto]"/>
      <dgm:spPr/>
      <dgm:t>
        <a:bodyPr/>
        <a:lstStyle/>
        <a:p>
          <a:r>
            <a:rPr lang="es-MX" dirty="0"/>
            <a:t>Salud</a:t>
          </a:r>
          <a:endParaRPr lang="es-PE" dirty="0"/>
        </a:p>
      </dgm:t>
      <dgm:extLst>
        <a:ext uri="{E40237B7-FDA0-4F09-8148-C483321AD2D9}">
          <dgm14:cNvPr xmlns:dgm14="http://schemas.microsoft.com/office/drawing/2010/diagram" id="0" name="">
            <a:hlinkClick xmlns:r="http://schemas.openxmlformats.org/officeDocument/2006/relationships" r:id="rId1" action="ppaction://hlinksldjump"/>
          </dgm14:cNvPr>
        </a:ext>
      </dgm:extLst>
    </dgm:pt>
    <dgm:pt modelId="{94F46F35-62F7-4C8E-9678-A4069976C1C8}" type="parTrans" cxnId="{DE20BB49-A699-4292-A289-0E7242D2C946}">
      <dgm:prSet/>
      <dgm:spPr/>
      <dgm:t>
        <a:bodyPr/>
        <a:lstStyle/>
        <a:p>
          <a:endParaRPr lang="es-PE"/>
        </a:p>
      </dgm:t>
    </dgm:pt>
    <dgm:pt modelId="{B1C9193E-E925-47A5-9520-217903A6A816}" type="sibTrans" cxnId="{DE20BB49-A699-4292-A289-0E7242D2C946}">
      <dgm:prSet/>
      <dgm:spPr/>
      <dgm:t>
        <a:bodyPr/>
        <a:lstStyle/>
        <a:p>
          <a:endParaRPr lang="es-PE"/>
        </a:p>
      </dgm:t>
    </dgm:pt>
    <dgm:pt modelId="{EB7A9B9B-6EF4-4026-96D1-1487B5405E2D}">
      <dgm:prSet phldrT="[Texto]"/>
      <dgm:spPr/>
      <dgm:t>
        <a:bodyPr/>
        <a:lstStyle/>
        <a:p>
          <a:r>
            <a:rPr lang="es-PE" dirty="0"/>
            <a:t>Comunicaciones</a:t>
          </a:r>
        </a:p>
      </dgm:t>
    </dgm:pt>
    <dgm:pt modelId="{0248D90B-8CD5-4ED5-80AC-0C894E4F554C}" type="parTrans" cxnId="{BAFF49CC-5611-4A42-A60B-8FD88A9F51E9}">
      <dgm:prSet/>
      <dgm:spPr/>
      <dgm:t>
        <a:bodyPr/>
        <a:lstStyle/>
        <a:p>
          <a:endParaRPr lang="es-PE"/>
        </a:p>
      </dgm:t>
    </dgm:pt>
    <dgm:pt modelId="{907216C6-A689-46D5-8EA3-320E0D576717}" type="sibTrans" cxnId="{BAFF49CC-5611-4A42-A60B-8FD88A9F51E9}">
      <dgm:prSet/>
      <dgm:spPr/>
      <dgm:t>
        <a:bodyPr/>
        <a:lstStyle/>
        <a:p>
          <a:endParaRPr lang="es-PE"/>
        </a:p>
      </dgm:t>
    </dgm:pt>
    <dgm:pt modelId="{45502192-C009-4F52-903A-F852AC202123}">
      <dgm:prSet phldrT="[Texto]"/>
      <dgm:spPr/>
      <dgm:t>
        <a:bodyPr/>
        <a:lstStyle/>
        <a:p>
          <a:r>
            <a:rPr lang="es-PE" dirty="0"/>
            <a:t>Protección Social</a:t>
          </a:r>
        </a:p>
      </dgm:t>
      <dgm:extLst>
        <a:ext uri="{E40237B7-FDA0-4F09-8148-C483321AD2D9}">
          <dgm14:cNvPr xmlns:dgm14="http://schemas.microsoft.com/office/drawing/2010/diagram" id="0" name="">
            <a:hlinkClick xmlns:r="http://schemas.openxmlformats.org/officeDocument/2006/relationships" r:id="rId2" action="ppaction://hlinksldjump"/>
          </dgm14:cNvPr>
        </a:ext>
      </dgm:extLst>
    </dgm:pt>
    <dgm:pt modelId="{21341B93-F6BF-4E50-AE0E-8CE3AB6D0428}" type="parTrans" cxnId="{E05C499B-584D-4F62-A96E-0EF8CA5EEB0D}">
      <dgm:prSet/>
      <dgm:spPr/>
      <dgm:t>
        <a:bodyPr/>
        <a:lstStyle/>
        <a:p>
          <a:endParaRPr lang="es-PE"/>
        </a:p>
      </dgm:t>
    </dgm:pt>
    <dgm:pt modelId="{80907CCD-2B5D-4775-963A-33574001D009}" type="sibTrans" cxnId="{E05C499B-584D-4F62-A96E-0EF8CA5EEB0D}">
      <dgm:prSet/>
      <dgm:spPr/>
      <dgm:t>
        <a:bodyPr/>
        <a:lstStyle/>
        <a:p>
          <a:endParaRPr lang="es-PE"/>
        </a:p>
      </dgm:t>
    </dgm:pt>
    <dgm:pt modelId="{16AD70FA-C670-42FB-92F1-AB81B7A00CAF}">
      <dgm:prSet phldrT="[Texto]"/>
      <dgm:spPr>
        <a:solidFill>
          <a:srgbClr val="92D050"/>
        </a:solidFill>
      </dgm:spPr>
      <dgm:t>
        <a:bodyPr/>
        <a:lstStyle/>
        <a:p>
          <a:r>
            <a:rPr lang="es-PE" dirty="0"/>
            <a:t>Ambiente</a:t>
          </a:r>
        </a:p>
      </dgm:t>
      <dgm:extLst>
        <a:ext uri="{E40237B7-FDA0-4F09-8148-C483321AD2D9}">
          <dgm14:cNvPr xmlns:dgm14="http://schemas.microsoft.com/office/drawing/2010/diagram" id="0" name="">
            <a:hlinkClick xmlns:r="http://schemas.openxmlformats.org/officeDocument/2006/relationships" r:id="rId3" action="ppaction://hlinksldjump"/>
          </dgm14:cNvPr>
        </a:ext>
      </dgm:extLst>
    </dgm:pt>
    <dgm:pt modelId="{FF86EA0D-DC7B-460C-AF4C-5DB96CDB0FA7}" type="parTrans" cxnId="{D647D496-18CA-43D6-97CE-4223AC72476F}">
      <dgm:prSet/>
      <dgm:spPr/>
      <dgm:t>
        <a:bodyPr/>
        <a:lstStyle/>
        <a:p>
          <a:endParaRPr lang="es-PE"/>
        </a:p>
      </dgm:t>
    </dgm:pt>
    <dgm:pt modelId="{8C5BFBD5-C73F-4C79-88C5-85EEAF117AC7}" type="sibTrans" cxnId="{D647D496-18CA-43D6-97CE-4223AC72476F}">
      <dgm:prSet/>
      <dgm:spPr/>
      <dgm:t>
        <a:bodyPr/>
        <a:lstStyle/>
        <a:p>
          <a:endParaRPr lang="es-PE"/>
        </a:p>
      </dgm:t>
    </dgm:pt>
    <dgm:pt modelId="{7DFF6E4C-B2C0-44DA-A1D0-E981EE887E3A}">
      <dgm:prSet phldrT="[Texto]"/>
      <dgm:spPr/>
      <dgm:t>
        <a:bodyPr/>
        <a:lstStyle/>
        <a:p>
          <a:r>
            <a:rPr lang="es-PE" dirty="0"/>
            <a:t>Educación</a:t>
          </a:r>
        </a:p>
      </dgm:t>
      <dgm:extLst>
        <a:ext uri="{E40237B7-FDA0-4F09-8148-C483321AD2D9}">
          <dgm14:cNvPr xmlns:dgm14="http://schemas.microsoft.com/office/drawing/2010/diagram" id="0" name="">
            <a:hlinkClick xmlns:r="http://schemas.openxmlformats.org/officeDocument/2006/relationships" r:id="rId4" action="ppaction://hlinksldjump"/>
          </dgm14:cNvPr>
        </a:ext>
      </dgm:extLst>
    </dgm:pt>
    <dgm:pt modelId="{94AC14E4-EC0D-477E-BB6A-212E2DB5B975}" type="parTrans" cxnId="{0EE32790-6B00-4772-996E-C14E98AB33E2}">
      <dgm:prSet/>
      <dgm:spPr/>
      <dgm:t>
        <a:bodyPr/>
        <a:lstStyle/>
        <a:p>
          <a:endParaRPr lang="es-PE"/>
        </a:p>
      </dgm:t>
    </dgm:pt>
    <dgm:pt modelId="{E9CA37F1-AB94-4EC0-AE60-5FEB4A1043E8}" type="sibTrans" cxnId="{0EE32790-6B00-4772-996E-C14E98AB33E2}">
      <dgm:prSet/>
      <dgm:spPr/>
      <dgm:t>
        <a:bodyPr/>
        <a:lstStyle/>
        <a:p>
          <a:endParaRPr lang="es-PE"/>
        </a:p>
      </dgm:t>
    </dgm:pt>
    <dgm:pt modelId="{FFD8B8D7-6A19-4EEA-8359-A5988280A2D1}">
      <dgm:prSet phldrT="[Texto]"/>
      <dgm:spPr/>
      <dgm:t>
        <a:bodyPr/>
        <a:lstStyle/>
        <a:p>
          <a:r>
            <a:rPr lang="es-PE" dirty="0"/>
            <a:t>Agropecuaria</a:t>
          </a:r>
        </a:p>
      </dgm:t>
      <dgm:extLst>
        <a:ext uri="{E40237B7-FDA0-4F09-8148-C483321AD2D9}">
          <dgm14:cNvPr xmlns:dgm14="http://schemas.microsoft.com/office/drawing/2010/diagram" id="0" name="">
            <a:hlinkClick xmlns:r="http://schemas.openxmlformats.org/officeDocument/2006/relationships" r:id="rId5" action="ppaction://hlinksldjump"/>
          </dgm14:cNvPr>
        </a:ext>
      </dgm:extLst>
    </dgm:pt>
    <dgm:pt modelId="{3C4258E6-8181-4CBB-A9D9-64F11A837E26}" type="parTrans" cxnId="{68662E51-636A-4310-BFC1-08F6779768E2}">
      <dgm:prSet/>
      <dgm:spPr/>
      <dgm:t>
        <a:bodyPr/>
        <a:lstStyle/>
        <a:p>
          <a:endParaRPr lang="es-PE"/>
        </a:p>
      </dgm:t>
    </dgm:pt>
    <dgm:pt modelId="{A0E43648-F3EC-446F-A16A-89137B738861}" type="sibTrans" cxnId="{68662E51-636A-4310-BFC1-08F6779768E2}">
      <dgm:prSet/>
      <dgm:spPr/>
      <dgm:t>
        <a:bodyPr/>
        <a:lstStyle/>
        <a:p>
          <a:endParaRPr lang="es-PE"/>
        </a:p>
      </dgm:t>
    </dgm:pt>
    <dgm:pt modelId="{DD5B43BF-F186-4461-9026-0B072E2D914A}">
      <dgm:prSet phldrT="[Texto]"/>
      <dgm:spPr/>
      <dgm:t>
        <a:bodyPr/>
        <a:lstStyle/>
        <a:p>
          <a:r>
            <a:rPr lang="es-PE" dirty="0"/>
            <a:t>Transporte</a:t>
          </a:r>
        </a:p>
      </dgm:t>
      <dgm:extLst>
        <a:ext uri="{E40237B7-FDA0-4F09-8148-C483321AD2D9}">
          <dgm14:cNvPr xmlns:dgm14="http://schemas.microsoft.com/office/drawing/2010/diagram" id="0" name="">
            <a:hlinkClick xmlns:r="http://schemas.openxmlformats.org/officeDocument/2006/relationships" r:id="rId6" action="ppaction://hlinksldjump"/>
          </dgm14:cNvPr>
        </a:ext>
      </dgm:extLst>
    </dgm:pt>
    <dgm:pt modelId="{D3273FCC-C66E-4F59-851F-A8A1F1F1951F}" type="parTrans" cxnId="{1F70DAAB-6790-489E-A348-70E3FE6181C8}">
      <dgm:prSet/>
      <dgm:spPr/>
      <dgm:t>
        <a:bodyPr/>
        <a:lstStyle/>
        <a:p>
          <a:endParaRPr lang="es-PE"/>
        </a:p>
      </dgm:t>
    </dgm:pt>
    <dgm:pt modelId="{E6AEA455-0E9A-4C46-9D7C-5C3440EFD8B1}" type="sibTrans" cxnId="{1F70DAAB-6790-489E-A348-70E3FE6181C8}">
      <dgm:prSet/>
      <dgm:spPr/>
      <dgm:t>
        <a:bodyPr/>
        <a:lstStyle/>
        <a:p>
          <a:endParaRPr lang="es-PE"/>
        </a:p>
      </dgm:t>
    </dgm:pt>
    <dgm:pt modelId="{87169D4B-5D36-4AE1-8E58-69D13E8D3081}">
      <dgm:prSet phldrT="[Texto]"/>
      <dgm:spPr>
        <a:solidFill>
          <a:schemeClr val="accent6">
            <a:lumMod val="75000"/>
          </a:schemeClr>
        </a:solidFill>
      </dgm:spPr>
      <dgm:t>
        <a:bodyPr/>
        <a:lstStyle/>
        <a:p>
          <a:r>
            <a:rPr lang="es-PE" dirty="0"/>
            <a:t>Turismo</a:t>
          </a:r>
        </a:p>
      </dgm:t>
      <dgm:extLst>
        <a:ext uri="{E40237B7-FDA0-4F09-8148-C483321AD2D9}">
          <dgm14:cNvPr xmlns:dgm14="http://schemas.microsoft.com/office/drawing/2010/diagram" id="0" name="">
            <a:hlinkClick xmlns:r="http://schemas.openxmlformats.org/officeDocument/2006/relationships" r:id="rId7" action="ppaction://hlinksldjump"/>
          </dgm14:cNvPr>
        </a:ext>
      </dgm:extLst>
    </dgm:pt>
    <dgm:pt modelId="{EB31B220-1A6E-4CE3-B3A6-192D1844FFDB}" type="parTrans" cxnId="{8CD23134-67F2-46FE-BBAE-4C0A9A9C046A}">
      <dgm:prSet/>
      <dgm:spPr/>
      <dgm:t>
        <a:bodyPr/>
        <a:lstStyle/>
        <a:p>
          <a:endParaRPr lang="es-PE"/>
        </a:p>
      </dgm:t>
    </dgm:pt>
    <dgm:pt modelId="{467D9D71-6355-4836-BBD6-07B1C95E9B8E}" type="sibTrans" cxnId="{8CD23134-67F2-46FE-BBAE-4C0A9A9C046A}">
      <dgm:prSet/>
      <dgm:spPr/>
      <dgm:t>
        <a:bodyPr/>
        <a:lstStyle/>
        <a:p>
          <a:endParaRPr lang="es-PE"/>
        </a:p>
      </dgm:t>
    </dgm:pt>
    <dgm:pt modelId="{86499F5B-924F-46CA-A042-F98A01565F2B}">
      <dgm:prSet phldrT="[Texto]"/>
      <dgm:spPr/>
      <dgm:t>
        <a:bodyPr/>
        <a:lstStyle/>
        <a:p>
          <a:r>
            <a:rPr lang="es-PE" dirty="0"/>
            <a:t>Planeamiento y Gestión</a:t>
          </a:r>
        </a:p>
      </dgm:t>
      <dgm:extLst>
        <a:ext uri="{E40237B7-FDA0-4F09-8148-C483321AD2D9}">
          <dgm14:cNvPr xmlns:dgm14="http://schemas.microsoft.com/office/drawing/2010/diagram" id="0" name="">
            <a:hlinkClick xmlns:r="http://schemas.openxmlformats.org/officeDocument/2006/relationships" r:id="rId8" action="ppaction://hlinksldjump"/>
          </dgm14:cNvPr>
        </a:ext>
      </dgm:extLst>
    </dgm:pt>
    <dgm:pt modelId="{0C173B61-EF64-4A9E-94D3-25A3CE5EB2A7}" type="parTrans" cxnId="{FF6F2F30-0908-4BC4-9E3A-B7C23E6C2DFD}">
      <dgm:prSet/>
      <dgm:spPr/>
      <dgm:t>
        <a:bodyPr/>
        <a:lstStyle/>
        <a:p>
          <a:endParaRPr lang="es-PE"/>
        </a:p>
      </dgm:t>
    </dgm:pt>
    <dgm:pt modelId="{47503B37-4D9B-4E87-95B6-BE651D12FD40}" type="sibTrans" cxnId="{FF6F2F30-0908-4BC4-9E3A-B7C23E6C2DFD}">
      <dgm:prSet/>
      <dgm:spPr/>
      <dgm:t>
        <a:bodyPr/>
        <a:lstStyle/>
        <a:p>
          <a:endParaRPr lang="es-PE"/>
        </a:p>
      </dgm:t>
    </dgm:pt>
    <dgm:pt modelId="{99CB3487-4378-4B51-AF02-21C62CBB3895}">
      <dgm:prSet phldrT="[Texto]"/>
      <dgm:spPr>
        <a:solidFill>
          <a:schemeClr val="bg2">
            <a:lumMod val="75000"/>
          </a:schemeClr>
        </a:solidFill>
      </dgm:spPr>
      <dgm:t>
        <a:bodyPr/>
        <a:lstStyle/>
        <a:p>
          <a:r>
            <a:rPr lang="es-PE" dirty="0"/>
            <a:t>Cultura y Deporte</a:t>
          </a:r>
        </a:p>
      </dgm:t>
      <dgm:extLst>
        <a:ext uri="{E40237B7-FDA0-4F09-8148-C483321AD2D9}">
          <dgm14:cNvPr xmlns:dgm14="http://schemas.microsoft.com/office/drawing/2010/diagram" id="0" name="">
            <a:hlinkClick xmlns:r="http://schemas.openxmlformats.org/officeDocument/2006/relationships" r:id="rId2" action="ppaction://hlinksldjump"/>
          </dgm14:cNvPr>
        </a:ext>
      </dgm:extLst>
    </dgm:pt>
    <dgm:pt modelId="{DB59910F-2296-4CF3-8FA4-B9B54BF9F36D}" type="parTrans" cxnId="{0D0F075D-AF96-4C47-BFBB-1970FF7E006D}">
      <dgm:prSet/>
      <dgm:spPr/>
      <dgm:t>
        <a:bodyPr/>
        <a:lstStyle/>
        <a:p>
          <a:endParaRPr lang="es-PE"/>
        </a:p>
      </dgm:t>
    </dgm:pt>
    <dgm:pt modelId="{4E228986-69FC-456E-A5A7-C403D22A34DA}" type="sibTrans" cxnId="{0D0F075D-AF96-4C47-BFBB-1970FF7E006D}">
      <dgm:prSet/>
      <dgm:spPr/>
      <dgm:t>
        <a:bodyPr/>
        <a:lstStyle/>
        <a:p>
          <a:endParaRPr lang="es-PE"/>
        </a:p>
      </dgm:t>
    </dgm:pt>
    <dgm:pt modelId="{4A9FBD1A-7AE2-4B48-A37C-D9163D9299B3}">
      <dgm:prSet phldrT="[Texto]"/>
      <dgm:spPr/>
      <dgm:t>
        <a:bodyPr/>
        <a:lstStyle/>
        <a:p>
          <a:r>
            <a:rPr lang="es-PE" dirty="0"/>
            <a:t>Orden Publico y Seguridad</a:t>
          </a:r>
        </a:p>
      </dgm:t>
    </dgm:pt>
    <dgm:pt modelId="{3122722B-958C-40C3-B9F9-537438E6C8CF}" type="parTrans" cxnId="{AA3CE7F3-4FE6-42D7-9EF2-A4AAC08A5165}">
      <dgm:prSet/>
      <dgm:spPr/>
      <dgm:t>
        <a:bodyPr/>
        <a:lstStyle/>
        <a:p>
          <a:endParaRPr lang="es-PE"/>
        </a:p>
      </dgm:t>
    </dgm:pt>
    <dgm:pt modelId="{6D765ED9-91FA-47DC-80CD-6DE9D2649292}" type="sibTrans" cxnId="{AA3CE7F3-4FE6-42D7-9EF2-A4AAC08A5165}">
      <dgm:prSet/>
      <dgm:spPr/>
      <dgm:t>
        <a:bodyPr/>
        <a:lstStyle/>
        <a:p>
          <a:endParaRPr lang="es-PE"/>
        </a:p>
      </dgm:t>
    </dgm:pt>
    <dgm:pt modelId="{1D959B3B-C25E-456A-95C6-8BD1DC829421}">
      <dgm:prSet phldrT="[Texto]"/>
      <dgm:spPr/>
      <dgm:t>
        <a:bodyPr/>
        <a:lstStyle/>
        <a:p>
          <a:r>
            <a:rPr lang="es-PE" dirty="0"/>
            <a:t>IOARR</a:t>
          </a:r>
        </a:p>
      </dgm:t>
      <dgm:extLst>
        <a:ext uri="{E40237B7-FDA0-4F09-8148-C483321AD2D9}">
          <dgm14:cNvPr xmlns:dgm14="http://schemas.microsoft.com/office/drawing/2010/diagram" id="0" name="">
            <a:hlinkClick xmlns:r="http://schemas.openxmlformats.org/officeDocument/2006/relationships" r:id="rId9" action="ppaction://hlinksldjump"/>
          </dgm14:cNvPr>
        </a:ext>
      </dgm:extLst>
    </dgm:pt>
    <dgm:pt modelId="{A85297E8-CE00-4A6D-9F74-099EACFE4B0A}" type="parTrans" cxnId="{D65F34FC-5BBF-408B-B547-FC45B2A65776}">
      <dgm:prSet/>
      <dgm:spPr/>
      <dgm:t>
        <a:bodyPr/>
        <a:lstStyle/>
        <a:p>
          <a:endParaRPr lang="es-PE"/>
        </a:p>
      </dgm:t>
    </dgm:pt>
    <dgm:pt modelId="{9E41338E-C330-4F34-B8A8-2B83B01F2BE1}" type="sibTrans" cxnId="{D65F34FC-5BBF-408B-B547-FC45B2A65776}">
      <dgm:prSet/>
      <dgm:spPr/>
      <dgm:t>
        <a:bodyPr/>
        <a:lstStyle/>
        <a:p>
          <a:endParaRPr lang="es-PE"/>
        </a:p>
      </dgm:t>
    </dgm:pt>
    <dgm:pt modelId="{C81E1C0E-669A-49E8-9AC2-8AC9FBEF26DC}" type="pres">
      <dgm:prSet presAssocID="{FD4C9080-6280-4592-883E-A280556C23D8}" presName="diagram" presStyleCnt="0">
        <dgm:presLayoutVars>
          <dgm:dir/>
          <dgm:resizeHandles val="exact"/>
        </dgm:presLayoutVars>
      </dgm:prSet>
      <dgm:spPr/>
    </dgm:pt>
    <dgm:pt modelId="{9211C764-FBA0-4109-B9E5-DCCC12F81F65}" type="pres">
      <dgm:prSet presAssocID="{45333FF6-CF7B-4719-8639-4CCEB91F7691}" presName="node" presStyleLbl="node1" presStyleIdx="0" presStyleCnt="12" custLinFactNeighborY="1876">
        <dgm:presLayoutVars>
          <dgm:bulletEnabled val="1"/>
        </dgm:presLayoutVars>
      </dgm:prSet>
      <dgm:spPr/>
    </dgm:pt>
    <dgm:pt modelId="{619522E5-0567-4F64-B6DC-2EAF56D5F519}" type="pres">
      <dgm:prSet presAssocID="{B1C9193E-E925-47A5-9520-217903A6A816}" presName="sibTrans" presStyleCnt="0"/>
      <dgm:spPr/>
    </dgm:pt>
    <dgm:pt modelId="{03FCC1DE-AC6F-46C7-BB20-A036B000229A}" type="pres">
      <dgm:prSet presAssocID="{7DFF6E4C-B2C0-44DA-A1D0-E981EE887E3A}" presName="node" presStyleLbl="node1" presStyleIdx="1" presStyleCnt="12">
        <dgm:presLayoutVars>
          <dgm:bulletEnabled val="1"/>
        </dgm:presLayoutVars>
      </dgm:prSet>
      <dgm:spPr/>
    </dgm:pt>
    <dgm:pt modelId="{B76C04E9-096B-4905-A84C-0ADB8A37DE84}" type="pres">
      <dgm:prSet presAssocID="{E9CA37F1-AB94-4EC0-AE60-5FEB4A1043E8}" presName="sibTrans" presStyleCnt="0"/>
      <dgm:spPr/>
    </dgm:pt>
    <dgm:pt modelId="{32A38258-28C9-4D69-9541-48ECC6CAE66A}" type="pres">
      <dgm:prSet presAssocID="{FFD8B8D7-6A19-4EEA-8359-A5988280A2D1}" presName="node" presStyleLbl="node1" presStyleIdx="2" presStyleCnt="12">
        <dgm:presLayoutVars>
          <dgm:bulletEnabled val="1"/>
        </dgm:presLayoutVars>
      </dgm:prSet>
      <dgm:spPr/>
    </dgm:pt>
    <dgm:pt modelId="{B823A7AC-E7FC-4517-8FCB-B1C1A897395D}" type="pres">
      <dgm:prSet presAssocID="{A0E43648-F3EC-446F-A16A-89137B738861}" presName="sibTrans" presStyleCnt="0"/>
      <dgm:spPr/>
    </dgm:pt>
    <dgm:pt modelId="{50F41F6D-BF30-4A8B-A89E-F13E7717D71F}" type="pres">
      <dgm:prSet presAssocID="{DD5B43BF-F186-4461-9026-0B072E2D914A}" presName="node" presStyleLbl="node1" presStyleIdx="3" presStyleCnt="12">
        <dgm:presLayoutVars>
          <dgm:bulletEnabled val="1"/>
        </dgm:presLayoutVars>
      </dgm:prSet>
      <dgm:spPr/>
    </dgm:pt>
    <dgm:pt modelId="{0FD4A88D-CB4C-496F-BE2B-85267BEEA616}" type="pres">
      <dgm:prSet presAssocID="{E6AEA455-0E9A-4C46-9D7C-5C3440EFD8B1}" presName="sibTrans" presStyleCnt="0"/>
      <dgm:spPr/>
    </dgm:pt>
    <dgm:pt modelId="{2E3CB47E-44AA-4537-B84A-18491554318B}" type="pres">
      <dgm:prSet presAssocID="{45502192-C009-4F52-903A-F852AC202123}" presName="node" presStyleLbl="node1" presStyleIdx="4" presStyleCnt="12">
        <dgm:presLayoutVars>
          <dgm:bulletEnabled val="1"/>
        </dgm:presLayoutVars>
      </dgm:prSet>
      <dgm:spPr/>
    </dgm:pt>
    <dgm:pt modelId="{865EED06-37C4-4F44-9A43-C96CC02B18EE}" type="pres">
      <dgm:prSet presAssocID="{80907CCD-2B5D-4775-963A-33574001D009}" presName="sibTrans" presStyleCnt="0"/>
      <dgm:spPr/>
    </dgm:pt>
    <dgm:pt modelId="{4317E0DE-383F-4C64-958F-DAFF18147D2A}" type="pres">
      <dgm:prSet presAssocID="{16AD70FA-C670-42FB-92F1-AB81B7A00CAF}" presName="node" presStyleLbl="node1" presStyleIdx="5" presStyleCnt="12">
        <dgm:presLayoutVars>
          <dgm:bulletEnabled val="1"/>
        </dgm:presLayoutVars>
      </dgm:prSet>
      <dgm:spPr/>
    </dgm:pt>
    <dgm:pt modelId="{0A3ABC20-86EF-4DFA-9116-CA3BF4E66771}" type="pres">
      <dgm:prSet presAssocID="{8C5BFBD5-C73F-4C79-88C5-85EEAF117AC7}" presName="sibTrans" presStyleCnt="0"/>
      <dgm:spPr/>
    </dgm:pt>
    <dgm:pt modelId="{0ACA5609-CD00-47B0-8CA5-BCDCA5113795}" type="pres">
      <dgm:prSet presAssocID="{87169D4B-5D36-4AE1-8E58-69D13E8D3081}" presName="node" presStyleLbl="node1" presStyleIdx="6" presStyleCnt="12">
        <dgm:presLayoutVars>
          <dgm:bulletEnabled val="1"/>
        </dgm:presLayoutVars>
      </dgm:prSet>
      <dgm:spPr/>
    </dgm:pt>
    <dgm:pt modelId="{5FE99E29-6B26-403A-B668-7A3790CFF09A}" type="pres">
      <dgm:prSet presAssocID="{467D9D71-6355-4836-BBD6-07B1C95E9B8E}" presName="sibTrans" presStyleCnt="0"/>
      <dgm:spPr/>
    </dgm:pt>
    <dgm:pt modelId="{2256CFCA-3A90-42D9-BAD5-0D56AD39EEFD}" type="pres">
      <dgm:prSet presAssocID="{86499F5B-924F-46CA-A042-F98A01565F2B}" presName="node" presStyleLbl="node1" presStyleIdx="7" presStyleCnt="12">
        <dgm:presLayoutVars>
          <dgm:bulletEnabled val="1"/>
        </dgm:presLayoutVars>
      </dgm:prSet>
      <dgm:spPr/>
    </dgm:pt>
    <dgm:pt modelId="{5E383154-4F2A-49C9-B8A8-06A898E7DCD7}" type="pres">
      <dgm:prSet presAssocID="{47503B37-4D9B-4E87-95B6-BE651D12FD40}" presName="sibTrans" presStyleCnt="0"/>
      <dgm:spPr/>
    </dgm:pt>
    <dgm:pt modelId="{666CF90A-F537-4705-8651-80CFE86E77F7}" type="pres">
      <dgm:prSet presAssocID="{99CB3487-4378-4B51-AF02-21C62CBB3895}" presName="node" presStyleLbl="node1" presStyleIdx="8" presStyleCnt="12">
        <dgm:presLayoutVars>
          <dgm:bulletEnabled val="1"/>
        </dgm:presLayoutVars>
      </dgm:prSet>
      <dgm:spPr/>
    </dgm:pt>
    <dgm:pt modelId="{951E3FF2-A18C-4C72-A518-EF2B4387E71C}" type="pres">
      <dgm:prSet presAssocID="{4E228986-69FC-456E-A5A7-C403D22A34DA}" presName="sibTrans" presStyleCnt="0"/>
      <dgm:spPr/>
    </dgm:pt>
    <dgm:pt modelId="{D94480B1-0BE8-4A47-BF27-EB29D4ED41AB}" type="pres">
      <dgm:prSet presAssocID="{EB7A9B9B-6EF4-4026-96D1-1487B5405E2D}" presName="node" presStyleLbl="node1" presStyleIdx="9" presStyleCnt="12">
        <dgm:presLayoutVars>
          <dgm:bulletEnabled val="1"/>
        </dgm:presLayoutVars>
      </dgm:prSet>
      <dgm:spPr/>
    </dgm:pt>
    <dgm:pt modelId="{E54962A6-0E71-401F-9FE9-42A4307E0398}" type="pres">
      <dgm:prSet presAssocID="{907216C6-A689-46D5-8EA3-320E0D576717}" presName="sibTrans" presStyleCnt="0"/>
      <dgm:spPr/>
    </dgm:pt>
    <dgm:pt modelId="{8265EDAF-ED3A-4D29-BD81-54034FF2785F}" type="pres">
      <dgm:prSet presAssocID="{4A9FBD1A-7AE2-4B48-A37C-D9163D9299B3}" presName="node" presStyleLbl="node1" presStyleIdx="10" presStyleCnt="12">
        <dgm:presLayoutVars>
          <dgm:bulletEnabled val="1"/>
        </dgm:presLayoutVars>
      </dgm:prSet>
      <dgm:spPr/>
    </dgm:pt>
    <dgm:pt modelId="{7E41E604-3460-4A57-9A09-8625C5F4C9A2}" type="pres">
      <dgm:prSet presAssocID="{6D765ED9-91FA-47DC-80CD-6DE9D2649292}" presName="sibTrans" presStyleCnt="0"/>
      <dgm:spPr/>
    </dgm:pt>
    <dgm:pt modelId="{7D940D2B-B320-457C-8C51-FB08484C8BCF}" type="pres">
      <dgm:prSet presAssocID="{1D959B3B-C25E-456A-95C6-8BD1DC829421}" presName="node" presStyleLbl="node1" presStyleIdx="11" presStyleCnt="12">
        <dgm:presLayoutVars>
          <dgm:bulletEnabled val="1"/>
        </dgm:presLayoutVars>
      </dgm:prSet>
      <dgm:spPr/>
    </dgm:pt>
  </dgm:ptLst>
  <dgm:cxnLst>
    <dgm:cxn modelId="{FF6F2F30-0908-4BC4-9E3A-B7C23E6C2DFD}" srcId="{FD4C9080-6280-4592-883E-A280556C23D8}" destId="{86499F5B-924F-46CA-A042-F98A01565F2B}" srcOrd="7" destOrd="0" parTransId="{0C173B61-EF64-4A9E-94D3-25A3CE5EB2A7}" sibTransId="{47503B37-4D9B-4E87-95B6-BE651D12FD40}"/>
    <dgm:cxn modelId="{120FE931-5CFF-4825-9296-83046CF3BB4C}" type="presOf" srcId="{99CB3487-4378-4B51-AF02-21C62CBB3895}" destId="{666CF90A-F537-4705-8651-80CFE86E77F7}" srcOrd="0" destOrd="0" presId="urn:microsoft.com/office/officeart/2005/8/layout/default"/>
    <dgm:cxn modelId="{8CD23134-67F2-46FE-BBAE-4C0A9A9C046A}" srcId="{FD4C9080-6280-4592-883E-A280556C23D8}" destId="{87169D4B-5D36-4AE1-8E58-69D13E8D3081}" srcOrd="6" destOrd="0" parTransId="{EB31B220-1A6E-4CE3-B3A6-192D1844FFDB}" sibTransId="{467D9D71-6355-4836-BBD6-07B1C95E9B8E}"/>
    <dgm:cxn modelId="{BF391F3F-3BFD-4E79-8379-0675BEE00898}" type="presOf" srcId="{16AD70FA-C670-42FB-92F1-AB81B7A00CAF}" destId="{4317E0DE-383F-4C64-958F-DAFF18147D2A}" srcOrd="0" destOrd="0" presId="urn:microsoft.com/office/officeart/2005/8/layout/default"/>
    <dgm:cxn modelId="{0D0F075D-AF96-4C47-BFBB-1970FF7E006D}" srcId="{FD4C9080-6280-4592-883E-A280556C23D8}" destId="{99CB3487-4378-4B51-AF02-21C62CBB3895}" srcOrd="8" destOrd="0" parTransId="{DB59910F-2296-4CF3-8FA4-B9B54BF9F36D}" sibTransId="{4E228986-69FC-456E-A5A7-C403D22A34DA}"/>
    <dgm:cxn modelId="{205A8668-AB82-4FEF-862E-5299E4CB89BA}" type="presOf" srcId="{DD5B43BF-F186-4461-9026-0B072E2D914A}" destId="{50F41F6D-BF30-4A8B-A89E-F13E7717D71F}" srcOrd="0" destOrd="0" presId="urn:microsoft.com/office/officeart/2005/8/layout/default"/>
    <dgm:cxn modelId="{DE20BB49-A699-4292-A289-0E7242D2C946}" srcId="{FD4C9080-6280-4592-883E-A280556C23D8}" destId="{45333FF6-CF7B-4719-8639-4CCEB91F7691}" srcOrd="0" destOrd="0" parTransId="{94F46F35-62F7-4C8E-9678-A4069976C1C8}" sibTransId="{B1C9193E-E925-47A5-9520-217903A6A816}"/>
    <dgm:cxn modelId="{97F6D370-C986-48BB-A83B-20F6074A8EBD}" type="presOf" srcId="{FFD8B8D7-6A19-4EEA-8359-A5988280A2D1}" destId="{32A38258-28C9-4D69-9541-48ECC6CAE66A}" srcOrd="0" destOrd="0" presId="urn:microsoft.com/office/officeart/2005/8/layout/default"/>
    <dgm:cxn modelId="{68662E51-636A-4310-BFC1-08F6779768E2}" srcId="{FD4C9080-6280-4592-883E-A280556C23D8}" destId="{FFD8B8D7-6A19-4EEA-8359-A5988280A2D1}" srcOrd="2" destOrd="0" parTransId="{3C4258E6-8181-4CBB-A9D9-64F11A837E26}" sibTransId="{A0E43648-F3EC-446F-A16A-89137B738861}"/>
    <dgm:cxn modelId="{B3156F57-AFE0-44EE-9624-F5D40EA0CEFA}" type="presOf" srcId="{FD4C9080-6280-4592-883E-A280556C23D8}" destId="{C81E1C0E-669A-49E8-9AC2-8AC9FBEF26DC}" srcOrd="0" destOrd="0" presId="urn:microsoft.com/office/officeart/2005/8/layout/default"/>
    <dgm:cxn modelId="{0EE32790-6B00-4772-996E-C14E98AB33E2}" srcId="{FD4C9080-6280-4592-883E-A280556C23D8}" destId="{7DFF6E4C-B2C0-44DA-A1D0-E981EE887E3A}" srcOrd="1" destOrd="0" parTransId="{94AC14E4-EC0D-477E-BB6A-212E2DB5B975}" sibTransId="{E9CA37F1-AB94-4EC0-AE60-5FEB4A1043E8}"/>
    <dgm:cxn modelId="{D647D496-18CA-43D6-97CE-4223AC72476F}" srcId="{FD4C9080-6280-4592-883E-A280556C23D8}" destId="{16AD70FA-C670-42FB-92F1-AB81B7A00CAF}" srcOrd="5" destOrd="0" parTransId="{FF86EA0D-DC7B-460C-AF4C-5DB96CDB0FA7}" sibTransId="{8C5BFBD5-C73F-4C79-88C5-85EEAF117AC7}"/>
    <dgm:cxn modelId="{E05C499B-584D-4F62-A96E-0EF8CA5EEB0D}" srcId="{FD4C9080-6280-4592-883E-A280556C23D8}" destId="{45502192-C009-4F52-903A-F852AC202123}" srcOrd="4" destOrd="0" parTransId="{21341B93-F6BF-4E50-AE0E-8CE3AB6D0428}" sibTransId="{80907CCD-2B5D-4775-963A-33574001D009}"/>
    <dgm:cxn modelId="{8CC5E9A2-2977-489B-BDC1-936C02F533C7}" type="presOf" srcId="{EB7A9B9B-6EF4-4026-96D1-1487B5405E2D}" destId="{D94480B1-0BE8-4A47-BF27-EB29D4ED41AB}" srcOrd="0" destOrd="0" presId="urn:microsoft.com/office/officeart/2005/8/layout/default"/>
    <dgm:cxn modelId="{A8B3E1A3-DB99-436D-B64D-AF69B179BE81}" type="presOf" srcId="{45502192-C009-4F52-903A-F852AC202123}" destId="{2E3CB47E-44AA-4537-B84A-18491554318B}" srcOrd="0" destOrd="0" presId="urn:microsoft.com/office/officeart/2005/8/layout/default"/>
    <dgm:cxn modelId="{1F70DAAB-6790-489E-A348-70E3FE6181C8}" srcId="{FD4C9080-6280-4592-883E-A280556C23D8}" destId="{DD5B43BF-F186-4461-9026-0B072E2D914A}" srcOrd="3" destOrd="0" parTransId="{D3273FCC-C66E-4F59-851F-A8A1F1F1951F}" sibTransId="{E6AEA455-0E9A-4C46-9D7C-5C3440EFD8B1}"/>
    <dgm:cxn modelId="{992301B2-92A4-4089-B391-D20B97EEF66F}" type="presOf" srcId="{87169D4B-5D36-4AE1-8E58-69D13E8D3081}" destId="{0ACA5609-CD00-47B0-8CA5-BCDCA5113795}" srcOrd="0" destOrd="0" presId="urn:microsoft.com/office/officeart/2005/8/layout/default"/>
    <dgm:cxn modelId="{10A3F0B7-FE98-4A1B-9C85-C65C459D549D}" type="presOf" srcId="{45333FF6-CF7B-4719-8639-4CCEB91F7691}" destId="{9211C764-FBA0-4109-B9E5-DCCC12F81F65}" srcOrd="0" destOrd="0" presId="urn:microsoft.com/office/officeart/2005/8/layout/default"/>
    <dgm:cxn modelId="{F7CFB0C0-21E2-465F-8ABF-82BEBF0C9318}" type="presOf" srcId="{7DFF6E4C-B2C0-44DA-A1D0-E981EE887E3A}" destId="{03FCC1DE-AC6F-46C7-BB20-A036B000229A}" srcOrd="0" destOrd="0" presId="urn:microsoft.com/office/officeart/2005/8/layout/default"/>
    <dgm:cxn modelId="{A188D3CB-EC82-4BC0-92C2-ECD6DFFE63F8}" type="presOf" srcId="{86499F5B-924F-46CA-A042-F98A01565F2B}" destId="{2256CFCA-3A90-42D9-BAD5-0D56AD39EEFD}" srcOrd="0" destOrd="0" presId="urn:microsoft.com/office/officeart/2005/8/layout/default"/>
    <dgm:cxn modelId="{BAFF49CC-5611-4A42-A60B-8FD88A9F51E9}" srcId="{FD4C9080-6280-4592-883E-A280556C23D8}" destId="{EB7A9B9B-6EF4-4026-96D1-1487B5405E2D}" srcOrd="9" destOrd="0" parTransId="{0248D90B-8CD5-4ED5-80AC-0C894E4F554C}" sibTransId="{907216C6-A689-46D5-8EA3-320E0D576717}"/>
    <dgm:cxn modelId="{49B566F0-E784-44CA-9E4F-050CFDBA8423}" type="presOf" srcId="{4A9FBD1A-7AE2-4B48-A37C-D9163D9299B3}" destId="{8265EDAF-ED3A-4D29-BD81-54034FF2785F}" srcOrd="0" destOrd="0" presId="urn:microsoft.com/office/officeart/2005/8/layout/default"/>
    <dgm:cxn modelId="{AA3CE7F3-4FE6-42D7-9EF2-A4AAC08A5165}" srcId="{FD4C9080-6280-4592-883E-A280556C23D8}" destId="{4A9FBD1A-7AE2-4B48-A37C-D9163D9299B3}" srcOrd="10" destOrd="0" parTransId="{3122722B-958C-40C3-B9F9-537438E6C8CF}" sibTransId="{6D765ED9-91FA-47DC-80CD-6DE9D2649292}"/>
    <dgm:cxn modelId="{D65F34FC-5BBF-408B-B547-FC45B2A65776}" srcId="{FD4C9080-6280-4592-883E-A280556C23D8}" destId="{1D959B3B-C25E-456A-95C6-8BD1DC829421}" srcOrd="11" destOrd="0" parTransId="{A85297E8-CE00-4A6D-9F74-099EACFE4B0A}" sibTransId="{9E41338E-C330-4F34-B8A8-2B83B01F2BE1}"/>
    <dgm:cxn modelId="{665324FE-D1A6-41B0-B826-B50ACA52C578}" type="presOf" srcId="{1D959B3B-C25E-456A-95C6-8BD1DC829421}" destId="{7D940D2B-B320-457C-8C51-FB08484C8BCF}" srcOrd="0" destOrd="0" presId="urn:microsoft.com/office/officeart/2005/8/layout/default"/>
    <dgm:cxn modelId="{103F596E-18E9-4D6C-8683-418F4BFE7A75}" type="presParOf" srcId="{C81E1C0E-669A-49E8-9AC2-8AC9FBEF26DC}" destId="{9211C764-FBA0-4109-B9E5-DCCC12F81F65}" srcOrd="0" destOrd="0" presId="urn:microsoft.com/office/officeart/2005/8/layout/default"/>
    <dgm:cxn modelId="{C5B3F9F1-3000-4432-913E-F305B994B5A9}" type="presParOf" srcId="{C81E1C0E-669A-49E8-9AC2-8AC9FBEF26DC}" destId="{619522E5-0567-4F64-B6DC-2EAF56D5F519}" srcOrd="1" destOrd="0" presId="urn:microsoft.com/office/officeart/2005/8/layout/default"/>
    <dgm:cxn modelId="{DFEE4554-9D2A-4F1A-B96A-DD17178C7EC0}" type="presParOf" srcId="{C81E1C0E-669A-49E8-9AC2-8AC9FBEF26DC}" destId="{03FCC1DE-AC6F-46C7-BB20-A036B000229A}" srcOrd="2" destOrd="0" presId="urn:microsoft.com/office/officeart/2005/8/layout/default"/>
    <dgm:cxn modelId="{BEC202A0-7A73-46A3-B059-144EF1581650}" type="presParOf" srcId="{C81E1C0E-669A-49E8-9AC2-8AC9FBEF26DC}" destId="{B76C04E9-096B-4905-A84C-0ADB8A37DE84}" srcOrd="3" destOrd="0" presId="urn:microsoft.com/office/officeart/2005/8/layout/default"/>
    <dgm:cxn modelId="{816E5265-72F4-467D-9007-36A36173A3FC}" type="presParOf" srcId="{C81E1C0E-669A-49E8-9AC2-8AC9FBEF26DC}" destId="{32A38258-28C9-4D69-9541-48ECC6CAE66A}" srcOrd="4" destOrd="0" presId="urn:microsoft.com/office/officeart/2005/8/layout/default"/>
    <dgm:cxn modelId="{DB9CA8AD-E919-440D-AD8C-B01AB8E6A4FD}" type="presParOf" srcId="{C81E1C0E-669A-49E8-9AC2-8AC9FBEF26DC}" destId="{B823A7AC-E7FC-4517-8FCB-B1C1A897395D}" srcOrd="5" destOrd="0" presId="urn:microsoft.com/office/officeart/2005/8/layout/default"/>
    <dgm:cxn modelId="{B9A5B879-7764-43DF-AF5C-DAD6DAF7A6D6}" type="presParOf" srcId="{C81E1C0E-669A-49E8-9AC2-8AC9FBEF26DC}" destId="{50F41F6D-BF30-4A8B-A89E-F13E7717D71F}" srcOrd="6" destOrd="0" presId="urn:microsoft.com/office/officeart/2005/8/layout/default"/>
    <dgm:cxn modelId="{E9C4849B-2A0D-4B25-8CFA-6F6871AEA4A9}" type="presParOf" srcId="{C81E1C0E-669A-49E8-9AC2-8AC9FBEF26DC}" destId="{0FD4A88D-CB4C-496F-BE2B-85267BEEA616}" srcOrd="7" destOrd="0" presId="urn:microsoft.com/office/officeart/2005/8/layout/default"/>
    <dgm:cxn modelId="{373FF7F5-6CB8-4595-995E-D6E6068987C5}" type="presParOf" srcId="{C81E1C0E-669A-49E8-9AC2-8AC9FBEF26DC}" destId="{2E3CB47E-44AA-4537-B84A-18491554318B}" srcOrd="8" destOrd="0" presId="urn:microsoft.com/office/officeart/2005/8/layout/default"/>
    <dgm:cxn modelId="{C844763F-0AAB-4A65-9CB2-E01E39000F37}" type="presParOf" srcId="{C81E1C0E-669A-49E8-9AC2-8AC9FBEF26DC}" destId="{865EED06-37C4-4F44-9A43-C96CC02B18EE}" srcOrd="9" destOrd="0" presId="urn:microsoft.com/office/officeart/2005/8/layout/default"/>
    <dgm:cxn modelId="{EDEA67D9-68FD-4262-ADA1-9929E6E26953}" type="presParOf" srcId="{C81E1C0E-669A-49E8-9AC2-8AC9FBEF26DC}" destId="{4317E0DE-383F-4C64-958F-DAFF18147D2A}" srcOrd="10" destOrd="0" presId="urn:microsoft.com/office/officeart/2005/8/layout/default"/>
    <dgm:cxn modelId="{3F24602F-93B9-4D99-84AB-955F2626E7F3}" type="presParOf" srcId="{C81E1C0E-669A-49E8-9AC2-8AC9FBEF26DC}" destId="{0A3ABC20-86EF-4DFA-9116-CA3BF4E66771}" srcOrd="11" destOrd="0" presId="urn:microsoft.com/office/officeart/2005/8/layout/default"/>
    <dgm:cxn modelId="{D4AE7B76-49BD-4093-AF30-F62C437F2602}" type="presParOf" srcId="{C81E1C0E-669A-49E8-9AC2-8AC9FBEF26DC}" destId="{0ACA5609-CD00-47B0-8CA5-BCDCA5113795}" srcOrd="12" destOrd="0" presId="urn:microsoft.com/office/officeart/2005/8/layout/default"/>
    <dgm:cxn modelId="{20834594-86F5-435D-82C9-CFE70DEFDBD4}" type="presParOf" srcId="{C81E1C0E-669A-49E8-9AC2-8AC9FBEF26DC}" destId="{5FE99E29-6B26-403A-B668-7A3790CFF09A}" srcOrd="13" destOrd="0" presId="urn:microsoft.com/office/officeart/2005/8/layout/default"/>
    <dgm:cxn modelId="{52308D62-00B8-4CF3-9141-B6E02773E4C8}" type="presParOf" srcId="{C81E1C0E-669A-49E8-9AC2-8AC9FBEF26DC}" destId="{2256CFCA-3A90-42D9-BAD5-0D56AD39EEFD}" srcOrd="14" destOrd="0" presId="urn:microsoft.com/office/officeart/2005/8/layout/default"/>
    <dgm:cxn modelId="{73E3A270-C211-4227-BEDF-568EF38EA6F5}" type="presParOf" srcId="{C81E1C0E-669A-49E8-9AC2-8AC9FBEF26DC}" destId="{5E383154-4F2A-49C9-B8A8-06A898E7DCD7}" srcOrd="15" destOrd="0" presId="urn:microsoft.com/office/officeart/2005/8/layout/default"/>
    <dgm:cxn modelId="{7F691DDF-FE86-4FE9-879C-8A577F6A9552}" type="presParOf" srcId="{C81E1C0E-669A-49E8-9AC2-8AC9FBEF26DC}" destId="{666CF90A-F537-4705-8651-80CFE86E77F7}" srcOrd="16" destOrd="0" presId="urn:microsoft.com/office/officeart/2005/8/layout/default"/>
    <dgm:cxn modelId="{9CEC648B-5B47-442D-B919-DF86449E96FE}" type="presParOf" srcId="{C81E1C0E-669A-49E8-9AC2-8AC9FBEF26DC}" destId="{951E3FF2-A18C-4C72-A518-EF2B4387E71C}" srcOrd="17" destOrd="0" presId="urn:microsoft.com/office/officeart/2005/8/layout/default"/>
    <dgm:cxn modelId="{2627E9CC-99ED-496C-B304-53792A6BABEC}" type="presParOf" srcId="{C81E1C0E-669A-49E8-9AC2-8AC9FBEF26DC}" destId="{D94480B1-0BE8-4A47-BF27-EB29D4ED41AB}" srcOrd="18" destOrd="0" presId="urn:microsoft.com/office/officeart/2005/8/layout/default"/>
    <dgm:cxn modelId="{257F6DFC-4114-4062-8798-A9C118CC04A4}" type="presParOf" srcId="{C81E1C0E-669A-49E8-9AC2-8AC9FBEF26DC}" destId="{E54962A6-0E71-401F-9FE9-42A4307E0398}" srcOrd="19" destOrd="0" presId="urn:microsoft.com/office/officeart/2005/8/layout/default"/>
    <dgm:cxn modelId="{924E9222-B668-48FA-A39A-F753CB0248E1}" type="presParOf" srcId="{C81E1C0E-669A-49E8-9AC2-8AC9FBEF26DC}" destId="{8265EDAF-ED3A-4D29-BD81-54034FF2785F}" srcOrd="20" destOrd="0" presId="urn:microsoft.com/office/officeart/2005/8/layout/default"/>
    <dgm:cxn modelId="{DD036893-ED1C-417D-A52F-F29F03C149BD}" type="presParOf" srcId="{C81E1C0E-669A-49E8-9AC2-8AC9FBEF26DC}" destId="{7E41E604-3460-4A57-9A09-8625C5F4C9A2}" srcOrd="21" destOrd="0" presId="urn:microsoft.com/office/officeart/2005/8/layout/default"/>
    <dgm:cxn modelId="{1BB74311-2C10-4D89-BE26-EE9C2E60D4F0}" type="presParOf" srcId="{C81E1C0E-669A-49E8-9AC2-8AC9FBEF26DC}" destId="{7D940D2B-B320-457C-8C51-FB08484C8BCF}" srcOrd="22"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211C764-FBA0-4109-B9E5-DCCC12F81F65}">
      <dsp:nvSpPr>
        <dsp:cNvPr id="0" name=""/>
        <dsp:cNvSpPr/>
      </dsp:nvSpPr>
      <dsp:spPr>
        <a:xfrm>
          <a:off x="1861" y="427163"/>
          <a:ext cx="1476693" cy="886015"/>
        </a:xfrm>
        <a:prstGeom prst="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MX" sz="1600" kern="1200" dirty="0"/>
            <a:t>Salud</a:t>
          </a:r>
          <a:endParaRPr lang="es-PE" sz="1600" kern="1200" dirty="0"/>
        </a:p>
      </dsp:txBody>
      <dsp:txXfrm>
        <a:off x="1861" y="427163"/>
        <a:ext cx="1476693" cy="886015"/>
      </dsp:txXfrm>
    </dsp:sp>
    <dsp:sp modelId="{03FCC1DE-AC6F-46C7-BB20-A036B000229A}">
      <dsp:nvSpPr>
        <dsp:cNvPr id="0" name=""/>
        <dsp:cNvSpPr/>
      </dsp:nvSpPr>
      <dsp:spPr>
        <a:xfrm>
          <a:off x="1626223" y="410541"/>
          <a:ext cx="1476693" cy="886015"/>
        </a:xfrm>
        <a:prstGeom prst="rect">
          <a:avLst/>
        </a:prstGeom>
        <a:solidFill>
          <a:schemeClr val="accent3">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PE" sz="1600" kern="1200" dirty="0"/>
            <a:t>Educación</a:t>
          </a:r>
        </a:p>
      </dsp:txBody>
      <dsp:txXfrm>
        <a:off x="1626223" y="410541"/>
        <a:ext cx="1476693" cy="886015"/>
      </dsp:txXfrm>
    </dsp:sp>
    <dsp:sp modelId="{32A38258-28C9-4D69-9541-48ECC6CAE66A}">
      <dsp:nvSpPr>
        <dsp:cNvPr id="0" name=""/>
        <dsp:cNvSpPr/>
      </dsp:nvSpPr>
      <dsp:spPr>
        <a:xfrm>
          <a:off x="3250586" y="410541"/>
          <a:ext cx="1476693" cy="886015"/>
        </a:xfrm>
        <a:prstGeom prst="rect">
          <a:avLst/>
        </a:prstGeom>
        <a:solidFill>
          <a:schemeClr val="accent4">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PE" sz="1600" kern="1200" dirty="0"/>
            <a:t>Agropecuaria</a:t>
          </a:r>
        </a:p>
      </dsp:txBody>
      <dsp:txXfrm>
        <a:off x="3250586" y="410541"/>
        <a:ext cx="1476693" cy="886015"/>
      </dsp:txXfrm>
    </dsp:sp>
    <dsp:sp modelId="{50F41F6D-BF30-4A8B-A89E-F13E7717D71F}">
      <dsp:nvSpPr>
        <dsp:cNvPr id="0" name=""/>
        <dsp:cNvSpPr/>
      </dsp:nvSpPr>
      <dsp:spPr>
        <a:xfrm>
          <a:off x="4874948" y="410541"/>
          <a:ext cx="1476693" cy="886015"/>
        </a:xfrm>
        <a:prstGeom prst="rect">
          <a:avLst/>
        </a:prstGeom>
        <a:solidFill>
          <a:schemeClr val="accent5">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PE" sz="1600" kern="1200" dirty="0"/>
            <a:t>Transporte</a:t>
          </a:r>
        </a:p>
      </dsp:txBody>
      <dsp:txXfrm>
        <a:off x="4874948" y="410541"/>
        <a:ext cx="1476693" cy="886015"/>
      </dsp:txXfrm>
    </dsp:sp>
    <dsp:sp modelId="{2E3CB47E-44AA-4537-B84A-18491554318B}">
      <dsp:nvSpPr>
        <dsp:cNvPr id="0" name=""/>
        <dsp:cNvSpPr/>
      </dsp:nvSpPr>
      <dsp:spPr>
        <a:xfrm>
          <a:off x="1861" y="1444227"/>
          <a:ext cx="1476693" cy="886015"/>
        </a:xfrm>
        <a:prstGeom prst="rect">
          <a:avLst/>
        </a:prstGeom>
        <a:solidFill>
          <a:schemeClr val="accent6">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PE" sz="1600" kern="1200" dirty="0"/>
            <a:t>Protección Social</a:t>
          </a:r>
        </a:p>
      </dsp:txBody>
      <dsp:txXfrm>
        <a:off x="1861" y="1444227"/>
        <a:ext cx="1476693" cy="886015"/>
      </dsp:txXfrm>
    </dsp:sp>
    <dsp:sp modelId="{4317E0DE-383F-4C64-958F-DAFF18147D2A}">
      <dsp:nvSpPr>
        <dsp:cNvPr id="0" name=""/>
        <dsp:cNvSpPr/>
      </dsp:nvSpPr>
      <dsp:spPr>
        <a:xfrm>
          <a:off x="1626223" y="1444227"/>
          <a:ext cx="1476693" cy="886015"/>
        </a:xfrm>
        <a:prstGeom prst="rect">
          <a:avLst/>
        </a:prstGeom>
        <a:solidFill>
          <a:srgbClr val="92D050"/>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PE" sz="1600" kern="1200" dirty="0"/>
            <a:t>Ambiente</a:t>
          </a:r>
        </a:p>
      </dsp:txBody>
      <dsp:txXfrm>
        <a:off x="1626223" y="1444227"/>
        <a:ext cx="1476693" cy="886015"/>
      </dsp:txXfrm>
    </dsp:sp>
    <dsp:sp modelId="{0ACA5609-CD00-47B0-8CA5-BCDCA5113795}">
      <dsp:nvSpPr>
        <dsp:cNvPr id="0" name=""/>
        <dsp:cNvSpPr/>
      </dsp:nvSpPr>
      <dsp:spPr>
        <a:xfrm>
          <a:off x="3250586" y="1444227"/>
          <a:ext cx="1476693" cy="886015"/>
        </a:xfrm>
        <a:prstGeom prst="rect">
          <a:avLst/>
        </a:prstGeom>
        <a:solidFill>
          <a:schemeClr val="accent6">
            <a:lumMod val="75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PE" sz="1600" kern="1200" dirty="0"/>
            <a:t>Turismo</a:t>
          </a:r>
        </a:p>
      </dsp:txBody>
      <dsp:txXfrm>
        <a:off x="3250586" y="1444227"/>
        <a:ext cx="1476693" cy="886015"/>
      </dsp:txXfrm>
    </dsp:sp>
    <dsp:sp modelId="{2256CFCA-3A90-42D9-BAD5-0D56AD39EEFD}">
      <dsp:nvSpPr>
        <dsp:cNvPr id="0" name=""/>
        <dsp:cNvSpPr/>
      </dsp:nvSpPr>
      <dsp:spPr>
        <a:xfrm>
          <a:off x="4874948" y="1444227"/>
          <a:ext cx="1476693" cy="886015"/>
        </a:xfrm>
        <a:prstGeom prst="rect">
          <a:avLst/>
        </a:prstGeom>
        <a:solidFill>
          <a:schemeClr val="accent4">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PE" sz="1600" kern="1200" dirty="0"/>
            <a:t>Planeamiento y Gestión</a:t>
          </a:r>
        </a:p>
      </dsp:txBody>
      <dsp:txXfrm>
        <a:off x="4874948" y="1444227"/>
        <a:ext cx="1476693" cy="886015"/>
      </dsp:txXfrm>
    </dsp:sp>
    <dsp:sp modelId="{666CF90A-F537-4705-8651-80CFE86E77F7}">
      <dsp:nvSpPr>
        <dsp:cNvPr id="0" name=""/>
        <dsp:cNvSpPr/>
      </dsp:nvSpPr>
      <dsp:spPr>
        <a:xfrm>
          <a:off x="1861" y="2477912"/>
          <a:ext cx="1476693" cy="886015"/>
        </a:xfrm>
        <a:prstGeom prst="rect">
          <a:avLst/>
        </a:prstGeom>
        <a:solidFill>
          <a:schemeClr val="bg2">
            <a:lumMod val="75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PE" sz="1600" kern="1200" dirty="0"/>
            <a:t>Cultura y Deporte</a:t>
          </a:r>
        </a:p>
      </dsp:txBody>
      <dsp:txXfrm>
        <a:off x="1861" y="2477912"/>
        <a:ext cx="1476693" cy="886015"/>
      </dsp:txXfrm>
    </dsp:sp>
    <dsp:sp modelId="{D94480B1-0BE8-4A47-BF27-EB29D4ED41AB}">
      <dsp:nvSpPr>
        <dsp:cNvPr id="0" name=""/>
        <dsp:cNvSpPr/>
      </dsp:nvSpPr>
      <dsp:spPr>
        <a:xfrm>
          <a:off x="1626223" y="2477912"/>
          <a:ext cx="1476693" cy="886015"/>
        </a:xfrm>
        <a:prstGeom prst="rect">
          <a:avLst/>
        </a:prstGeom>
        <a:solidFill>
          <a:schemeClr val="accent6">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PE" sz="1600" kern="1200" dirty="0"/>
            <a:t>Comunicaciones</a:t>
          </a:r>
        </a:p>
      </dsp:txBody>
      <dsp:txXfrm>
        <a:off x="1626223" y="2477912"/>
        <a:ext cx="1476693" cy="886015"/>
      </dsp:txXfrm>
    </dsp:sp>
    <dsp:sp modelId="{8265EDAF-ED3A-4D29-BD81-54034FF2785F}">
      <dsp:nvSpPr>
        <dsp:cNvPr id="0" name=""/>
        <dsp:cNvSpPr/>
      </dsp:nvSpPr>
      <dsp:spPr>
        <a:xfrm>
          <a:off x="3250586" y="2477912"/>
          <a:ext cx="1476693" cy="886015"/>
        </a:xfrm>
        <a:prstGeom prst="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PE" sz="1600" kern="1200" dirty="0"/>
            <a:t>Orden Publico y Seguridad</a:t>
          </a:r>
        </a:p>
      </dsp:txBody>
      <dsp:txXfrm>
        <a:off x="3250586" y="2477912"/>
        <a:ext cx="1476693" cy="886015"/>
      </dsp:txXfrm>
    </dsp:sp>
    <dsp:sp modelId="{7D940D2B-B320-457C-8C51-FB08484C8BCF}">
      <dsp:nvSpPr>
        <dsp:cNvPr id="0" name=""/>
        <dsp:cNvSpPr/>
      </dsp:nvSpPr>
      <dsp:spPr>
        <a:xfrm>
          <a:off x="4874948" y="2477912"/>
          <a:ext cx="1476693" cy="886015"/>
        </a:xfrm>
        <a:prstGeom prst="rect">
          <a:avLst/>
        </a:prstGeom>
        <a:solidFill>
          <a:schemeClr val="accent3">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PE" sz="1600" kern="1200" dirty="0"/>
            <a:t>IOARR</a:t>
          </a:r>
        </a:p>
      </dsp:txBody>
      <dsp:txXfrm>
        <a:off x="4874948" y="2477912"/>
        <a:ext cx="1476693" cy="886015"/>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PE"/>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A7985F4-B8CC-48A5-B619-C986ABA454E5}" type="datetimeFigureOut">
              <a:rPr lang="es-PE" smtClean="0"/>
              <a:t>24/07/2020</a:t>
            </a:fld>
            <a:endParaRPr lang="es-PE"/>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PE"/>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PE"/>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FE7B85-5F2A-4388-B62F-8365DA6271CF}" type="slidenum">
              <a:rPr lang="es-PE" smtClean="0"/>
              <a:t>‹Nº›</a:t>
            </a:fld>
            <a:endParaRPr lang="es-PE"/>
          </a:p>
        </p:txBody>
      </p:sp>
    </p:spTree>
    <p:extLst>
      <p:ext uri="{BB962C8B-B14F-4D97-AF65-F5344CB8AC3E}">
        <p14:creationId xmlns:p14="http://schemas.microsoft.com/office/powerpoint/2010/main" val="37396031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622540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8652436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2735979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742796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701992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2163020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823078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109872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6455297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152864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955501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5"/>
          </p:nvPr>
        </p:nvSpPr>
        <p:spPr/>
        <p:txBody>
          <a:bodyPr/>
          <a:lstStyle/>
          <a:p>
            <a:fld id="{07FE7B85-5F2A-4388-B62F-8365DA6271CF}" type="slidenum">
              <a:rPr lang="es-PE" smtClean="0"/>
              <a:t>24</a:t>
            </a:fld>
            <a:endParaRPr lang="es-PE"/>
          </a:p>
        </p:txBody>
      </p:sp>
    </p:spTree>
    <p:extLst>
      <p:ext uri="{BB962C8B-B14F-4D97-AF65-F5344CB8AC3E}">
        <p14:creationId xmlns:p14="http://schemas.microsoft.com/office/powerpoint/2010/main" val="2050279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8898131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84DE248C-07F7-42E3-8283-42E2516C9C01}" type="datetimeFigureOut">
              <a:rPr lang="es-PE" smtClean="0"/>
              <a:t>24/07/2020</a:t>
            </a:fld>
            <a:endParaRPr lang="es-PE"/>
          </a:p>
        </p:txBody>
      </p:sp>
      <p:sp>
        <p:nvSpPr>
          <p:cNvPr id="5" name="Footer Placeholder 4"/>
          <p:cNvSpPr>
            <a:spLocks noGrp="1"/>
          </p:cNvSpPr>
          <p:nvPr>
            <p:ph type="ftr" sz="quarter" idx="11"/>
          </p:nvPr>
        </p:nvSpPr>
        <p:spPr/>
        <p:txBody>
          <a:bodyPr/>
          <a:lstStyle/>
          <a:p>
            <a:endParaRPr lang="es-PE"/>
          </a:p>
        </p:txBody>
      </p:sp>
      <p:sp>
        <p:nvSpPr>
          <p:cNvPr id="6" name="Slide Number Placeholder 5"/>
          <p:cNvSpPr>
            <a:spLocks noGrp="1"/>
          </p:cNvSpPr>
          <p:nvPr>
            <p:ph type="sldNum" sz="quarter" idx="12"/>
          </p:nvPr>
        </p:nvSpPr>
        <p:spPr/>
        <p:txBody>
          <a:bodyPr/>
          <a:lstStyle/>
          <a:p>
            <a:fld id="{D7E7A949-8724-4359-B1D9-7A7E33D7FB1B}" type="slidenum">
              <a:rPr lang="es-PE" smtClean="0"/>
              <a:t>‹Nº›</a:t>
            </a:fld>
            <a:endParaRPr lang="es-PE"/>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43338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84DE248C-07F7-42E3-8283-42E2516C9C01}" type="datetimeFigureOut">
              <a:rPr lang="es-PE" smtClean="0"/>
              <a:t>24/07/2020</a:t>
            </a:fld>
            <a:endParaRPr lang="es-PE"/>
          </a:p>
        </p:txBody>
      </p:sp>
      <p:sp>
        <p:nvSpPr>
          <p:cNvPr id="5" name="Footer Placeholder 4"/>
          <p:cNvSpPr>
            <a:spLocks noGrp="1"/>
          </p:cNvSpPr>
          <p:nvPr>
            <p:ph type="ftr" sz="quarter" idx="11"/>
          </p:nvPr>
        </p:nvSpPr>
        <p:spPr/>
        <p:txBody>
          <a:bodyPr/>
          <a:lstStyle/>
          <a:p>
            <a:endParaRPr lang="es-PE"/>
          </a:p>
        </p:txBody>
      </p:sp>
      <p:sp>
        <p:nvSpPr>
          <p:cNvPr id="6" name="Slide Number Placeholder 5"/>
          <p:cNvSpPr>
            <a:spLocks noGrp="1"/>
          </p:cNvSpPr>
          <p:nvPr>
            <p:ph type="sldNum" sz="quarter" idx="12"/>
          </p:nvPr>
        </p:nvSpPr>
        <p:spPr/>
        <p:txBody>
          <a:bodyPr/>
          <a:lstStyle/>
          <a:p>
            <a:fld id="{D7E7A949-8724-4359-B1D9-7A7E33D7FB1B}" type="slidenum">
              <a:rPr lang="es-PE" smtClean="0"/>
              <a:t>‹Nº›</a:t>
            </a:fld>
            <a:endParaRPr lang="es-PE"/>
          </a:p>
        </p:txBody>
      </p:sp>
    </p:spTree>
    <p:extLst>
      <p:ext uri="{BB962C8B-B14F-4D97-AF65-F5344CB8AC3E}">
        <p14:creationId xmlns:p14="http://schemas.microsoft.com/office/powerpoint/2010/main" val="14506950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Título vertical y texto">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84DE248C-07F7-42E3-8283-42E2516C9C01}" type="datetimeFigureOut">
              <a:rPr lang="es-PE" smtClean="0"/>
              <a:t>24/07/2020</a:t>
            </a:fld>
            <a:endParaRPr lang="es-PE"/>
          </a:p>
        </p:txBody>
      </p:sp>
      <p:sp>
        <p:nvSpPr>
          <p:cNvPr id="5" name="Footer Placeholder 4"/>
          <p:cNvSpPr>
            <a:spLocks noGrp="1"/>
          </p:cNvSpPr>
          <p:nvPr>
            <p:ph type="ftr" sz="quarter" idx="11"/>
          </p:nvPr>
        </p:nvSpPr>
        <p:spPr/>
        <p:txBody>
          <a:bodyPr/>
          <a:lstStyle/>
          <a:p>
            <a:endParaRPr lang="es-PE"/>
          </a:p>
        </p:txBody>
      </p:sp>
      <p:sp>
        <p:nvSpPr>
          <p:cNvPr id="6" name="Slide Number Placeholder 5"/>
          <p:cNvSpPr>
            <a:spLocks noGrp="1"/>
          </p:cNvSpPr>
          <p:nvPr>
            <p:ph type="sldNum" sz="quarter" idx="12"/>
          </p:nvPr>
        </p:nvSpPr>
        <p:spPr/>
        <p:txBody>
          <a:bodyPr/>
          <a:lstStyle/>
          <a:p>
            <a:fld id="{D7E7A949-8724-4359-B1D9-7A7E33D7FB1B}" type="slidenum">
              <a:rPr lang="es-PE" smtClean="0"/>
              <a:t>‹Nº›</a:t>
            </a:fld>
            <a:endParaRPr lang="es-PE"/>
          </a:p>
        </p:txBody>
      </p:sp>
    </p:spTree>
    <p:extLst>
      <p:ext uri="{BB962C8B-B14F-4D97-AF65-F5344CB8AC3E}">
        <p14:creationId xmlns:p14="http://schemas.microsoft.com/office/powerpoint/2010/main" val="319150348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 2 columns" type="twoColTx">
  <p:cSld name="Title + 2 columns">
    <p:spTree>
      <p:nvGrpSpPr>
        <p:cNvPr id="1" name="Shape 41"/>
        <p:cNvGrpSpPr/>
        <p:nvPr/>
      </p:nvGrpSpPr>
      <p:grpSpPr>
        <a:xfrm>
          <a:off x="0" y="0"/>
          <a:ext cx="0" cy="0"/>
          <a:chOff x="0" y="0"/>
          <a:chExt cx="0" cy="0"/>
        </a:xfrm>
      </p:grpSpPr>
      <p:sp>
        <p:nvSpPr>
          <p:cNvPr id="46" name="Google Shape;46;p6"/>
          <p:cNvSpPr txBox="1">
            <a:spLocks noGrp="1"/>
          </p:cNvSpPr>
          <p:nvPr>
            <p:ph type="title"/>
          </p:nvPr>
        </p:nvSpPr>
        <p:spPr>
          <a:xfrm>
            <a:off x="983800" y="690033"/>
            <a:ext cx="8046000" cy="992400"/>
          </a:xfrm>
          <a:prstGeom prst="rect">
            <a:avLst/>
          </a:prstGeom>
        </p:spPr>
        <p:txBody>
          <a:bodyPr spcFirstLastPara="1" wrap="square" lIns="0" tIns="0" rIns="0" bIns="0"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47" name="Google Shape;47;p6"/>
          <p:cNvSpPr txBox="1">
            <a:spLocks noGrp="1"/>
          </p:cNvSpPr>
          <p:nvPr>
            <p:ph type="body" idx="1"/>
          </p:nvPr>
        </p:nvSpPr>
        <p:spPr>
          <a:xfrm>
            <a:off x="983800" y="1967600"/>
            <a:ext cx="3855600" cy="3915600"/>
          </a:xfrm>
          <a:prstGeom prst="rect">
            <a:avLst/>
          </a:prstGeom>
        </p:spPr>
        <p:txBody>
          <a:bodyPr spcFirstLastPara="1" wrap="square" lIns="0" tIns="0" rIns="0" bIns="0" anchor="t" anchorCtr="0">
            <a:noAutofit/>
          </a:bodyPr>
          <a:lstStyle>
            <a:lvl1pPr marL="609585" lvl="0" indent="-474121" rtl="0">
              <a:spcBef>
                <a:spcPts val="800"/>
              </a:spcBef>
              <a:spcAft>
                <a:spcPts val="0"/>
              </a:spcAft>
              <a:buSzPts val="2000"/>
              <a:buChar char="◦"/>
              <a:defRPr sz="2667"/>
            </a:lvl1pPr>
            <a:lvl2pPr marL="1219170" lvl="1" indent="-474121" rtl="0">
              <a:spcBef>
                <a:spcPts val="0"/>
              </a:spcBef>
              <a:spcAft>
                <a:spcPts val="0"/>
              </a:spcAft>
              <a:buSzPts val="2000"/>
              <a:buChar char="◦"/>
              <a:defRPr sz="2667"/>
            </a:lvl2pPr>
            <a:lvl3pPr marL="1828754" lvl="2" indent="-474121" rtl="0">
              <a:spcBef>
                <a:spcPts val="0"/>
              </a:spcBef>
              <a:spcAft>
                <a:spcPts val="0"/>
              </a:spcAft>
              <a:buSzPts val="2000"/>
              <a:buChar char="◦"/>
              <a:defRPr sz="2667"/>
            </a:lvl3pPr>
            <a:lvl4pPr marL="2438339" lvl="3" indent="-474121" rtl="0">
              <a:spcBef>
                <a:spcPts val="0"/>
              </a:spcBef>
              <a:spcAft>
                <a:spcPts val="0"/>
              </a:spcAft>
              <a:buSzPts val="2000"/>
              <a:buChar char="◦"/>
              <a:defRPr sz="2667"/>
            </a:lvl4pPr>
            <a:lvl5pPr marL="3047924" lvl="4" indent="-474121" rtl="0">
              <a:spcBef>
                <a:spcPts val="0"/>
              </a:spcBef>
              <a:spcAft>
                <a:spcPts val="0"/>
              </a:spcAft>
              <a:buSzPts val="2000"/>
              <a:buChar char="◦"/>
              <a:defRPr sz="2667"/>
            </a:lvl5pPr>
            <a:lvl6pPr marL="3657509" lvl="5" indent="-474121" rtl="0">
              <a:spcBef>
                <a:spcPts val="0"/>
              </a:spcBef>
              <a:spcAft>
                <a:spcPts val="0"/>
              </a:spcAft>
              <a:buSzPts val="2000"/>
              <a:buChar char="◦"/>
              <a:defRPr sz="2667"/>
            </a:lvl6pPr>
            <a:lvl7pPr marL="4267093" lvl="6" indent="-474121" rtl="0">
              <a:spcBef>
                <a:spcPts val="0"/>
              </a:spcBef>
              <a:spcAft>
                <a:spcPts val="0"/>
              </a:spcAft>
              <a:buSzPts val="2000"/>
              <a:buChar char="◦"/>
              <a:defRPr sz="2667"/>
            </a:lvl7pPr>
            <a:lvl8pPr marL="4876678" lvl="7" indent="-474121" rtl="0">
              <a:spcBef>
                <a:spcPts val="0"/>
              </a:spcBef>
              <a:spcAft>
                <a:spcPts val="0"/>
              </a:spcAft>
              <a:buSzPts val="2000"/>
              <a:buChar char="◦"/>
              <a:defRPr sz="2667"/>
            </a:lvl8pPr>
            <a:lvl9pPr marL="5486263" lvl="8" indent="-474121" rtl="0">
              <a:spcBef>
                <a:spcPts val="0"/>
              </a:spcBef>
              <a:spcAft>
                <a:spcPts val="0"/>
              </a:spcAft>
              <a:buSzPts val="2000"/>
              <a:buChar char="◦"/>
              <a:defRPr sz="2667"/>
            </a:lvl9pPr>
          </a:lstStyle>
          <a:p>
            <a:endParaRPr/>
          </a:p>
        </p:txBody>
      </p:sp>
      <p:sp>
        <p:nvSpPr>
          <p:cNvPr id="48" name="Google Shape;48;p6"/>
          <p:cNvSpPr txBox="1">
            <a:spLocks noGrp="1"/>
          </p:cNvSpPr>
          <p:nvPr>
            <p:ph type="body" idx="2"/>
          </p:nvPr>
        </p:nvSpPr>
        <p:spPr>
          <a:xfrm>
            <a:off x="5274639" y="1967600"/>
            <a:ext cx="3855600" cy="3915600"/>
          </a:xfrm>
          <a:prstGeom prst="rect">
            <a:avLst/>
          </a:prstGeom>
        </p:spPr>
        <p:txBody>
          <a:bodyPr spcFirstLastPara="1" wrap="square" lIns="0" tIns="0" rIns="0" bIns="0" anchor="t" anchorCtr="0">
            <a:noAutofit/>
          </a:bodyPr>
          <a:lstStyle>
            <a:lvl1pPr marL="609585" lvl="0" indent="-474121" rtl="0">
              <a:spcBef>
                <a:spcPts val="800"/>
              </a:spcBef>
              <a:spcAft>
                <a:spcPts val="0"/>
              </a:spcAft>
              <a:buSzPts val="2000"/>
              <a:buChar char="◦"/>
              <a:defRPr sz="2667"/>
            </a:lvl1pPr>
            <a:lvl2pPr marL="1219170" lvl="1" indent="-474121" rtl="0">
              <a:spcBef>
                <a:spcPts val="0"/>
              </a:spcBef>
              <a:spcAft>
                <a:spcPts val="0"/>
              </a:spcAft>
              <a:buSzPts val="2000"/>
              <a:buChar char="◦"/>
              <a:defRPr sz="2667"/>
            </a:lvl2pPr>
            <a:lvl3pPr marL="1828754" lvl="2" indent="-474121" rtl="0">
              <a:spcBef>
                <a:spcPts val="0"/>
              </a:spcBef>
              <a:spcAft>
                <a:spcPts val="0"/>
              </a:spcAft>
              <a:buSzPts val="2000"/>
              <a:buChar char="◦"/>
              <a:defRPr sz="2667"/>
            </a:lvl3pPr>
            <a:lvl4pPr marL="2438339" lvl="3" indent="-474121" rtl="0">
              <a:spcBef>
                <a:spcPts val="0"/>
              </a:spcBef>
              <a:spcAft>
                <a:spcPts val="0"/>
              </a:spcAft>
              <a:buSzPts val="2000"/>
              <a:buChar char="◦"/>
              <a:defRPr sz="2667"/>
            </a:lvl4pPr>
            <a:lvl5pPr marL="3047924" lvl="4" indent="-474121" rtl="0">
              <a:spcBef>
                <a:spcPts val="0"/>
              </a:spcBef>
              <a:spcAft>
                <a:spcPts val="0"/>
              </a:spcAft>
              <a:buSzPts val="2000"/>
              <a:buChar char="◦"/>
              <a:defRPr sz="2667"/>
            </a:lvl5pPr>
            <a:lvl6pPr marL="3657509" lvl="5" indent="-474121" rtl="0">
              <a:spcBef>
                <a:spcPts val="0"/>
              </a:spcBef>
              <a:spcAft>
                <a:spcPts val="0"/>
              </a:spcAft>
              <a:buSzPts val="2000"/>
              <a:buChar char="◦"/>
              <a:defRPr sz="2667"/>
            </a:lvl6pPr>
            <a:lvl7pPr marL="4267093" lvl="6" indent="-474121" rtl="0">
              <a:spcBef>
                <a:spcPts val="0"/>
              </a:spcBef>
              <a:spcAft>
                <a:spcPts val="0"/>
              </a:spcAft>
              <a:buSzPts val="2000"/>
              <a:buChar char="◦"/>
              <a:defRPr sz="2667"/>
            </a:lvl7pPr>
            <a:lvl8pPr marL="4876678" lvl="7" indent="-474121" rtl="0">
              <a:spcBef>
                <a:spcPts val="0"/>
              </a:spcBef>
              <a:spcAft>
                <a:spcPts val="0"/>
              </a:spcAft>
              <a:buSzPts val="2000"/>
              <a:buChar char="◦"/>
              <a:defRPr sz="2667"/>
            </a:lvl8pPr>
            <a:lvl9pPr marL="5486263" lvl="8" indent="-474121" rtl="0">
              <a:spcBef>
                <a:spcPts val="0"/>
              </a:spcBef>
              <a:spcAft>
                <a:spcPts val="0"/>
              </a:spcAft>
              <a:buSzPts val="2000"/>
              <a:buChar char="◦"/>
              <a:defRPr sz="2667"/>
            </a:lvl9pPr>
          </a:lstStyle>
          <a:p>
            <a:endParaRPr/>
          </a:p>
        </p:txBody>
      </p:sp>
      <p:sp>
        <p:nvSpPr>
          <p:cNvPr id="49" name="Google Shape;49;p6"/>
          <p:cNvSpPr txBox="1">
            <a:spLocks noGrp="1"/>
          </p:cNvSpPr>
          <p:nvPr>
            <p:ph type="sldNum" idx="12"/>
          </p:nvPr>
        </p:nvSpPr>
        <p:spPr>
          <a:xfrm>
            <a:off x="11307445" y="6333135"/>
            <a:ext cx="731600" cy="524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s-PE" smtClean="0"/>
              <a:pPr/>
              <a:t>‹Nº›</a:t>
            </a:fld>
            <a:endParaRPr lang="es-PE"/>
          </a:p>
        </p:txBody>
      </p:sp>
    </p:spTree>
    <p:extLst>
      <p:ext uri="{BB962C8B-B14F-4D97-AF65-F5344CB8AC3E}">
        <p14:creationId xmlns:p14="http://schemas.microsoft.com/office/powerpoint/2010/main" val="103086540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ubtitle">
  <p:cSld name="Subtitle">
    <p:spTree>
      <p:nvGrpSpPr>
        <p:cNvPr id="1" name="Shape 15"/>
        <p:cNvGrpSpPr/>
        <p:nvPr/>
      </p:nvGrpSpPr>
      <p:grpSpPr>
        <a:xfrm>
          <a:off x="0" y="0"/>
          <a:ext cx="0" cy="0"/>
          <a:chOff x="0" y="0"/>
          <a:chExt cx="0" cy="0"/>
        </a:xfrm>
      </p:grpSpPr>
      <p:sp>
        <p:nvSpPr>
          <p:cNvPr id="19" name="Google Shape;19;p3"/>
          <p:cNvSpPr txBox="1">
            <a:spLocks noGrp="1"/>
          </p:cNvSpPr>
          <p:nvPr>
            <p:ph type="ctrTitle"/>
          </p:nvPr>
        </p:nvSpPr>
        <p:spPr>
          <a:xfrm>
            <a:off x="1379067" y="2111133"/>
            <a:ext cx="8457200" cy="1546400"/>
          </a:xfrm>
          <a:prstGeom prst="rect">
            <a:avLst/>
          </a:prstGeom>
        </p:spPr>
        <p:txBody>
          <a:bodyPr spcFirstLastPara="1" wrap="square" lIns="0" tIns="0" rIns="0" bIns="0" anchor="b" anchorCtr="0">
            <a:noAutofit/>
          </a:bodyPr>
          <a:lstStyle>
            <a:lvl1pPr lvl="0" rtl="0">
              <a:spcBef>
                <a:spcPts val="0"/>
              </a:spcBef>
              <a:spcAft>
                <a:spcPts val="0"/>
              </a:spcAft>
              <a:buSzPts val="4800"/>
              <a:buNone/>
              <a:defRPr sz="6400"/>
            </a:lvl1pPr>
            <a:lvl2pPr lvl="1" rtl="0">
              <a:spcBef>
                <a:spcPts val="0"/>
              </a:spcBef>
              <a:spcAft>
                <a:spcPts val="0"/>
              </a:spcAft>
              <a:buSzPts val="4800"/>
              <a:buNone/>
              <a:defRPr sz="6400"/>
            </a:lvl2pPr>
            <a:lvl3pPr lvl="2" rtl="0">
              <a:spcBef>
                <a:spcPts val="0"/>
              </a:spcBef>
              <a:spcAft>
                <a:spcPts val="0"/>
              </a:spcAft>
              <a:buSzPts val="4800"/>
              <a:buNone/>
              <a:defRPr sz="6400"/>
            </a:lvl3pPr>
            <a:lvl4pPr lvl="3" rtl="0">
              <a:spcBef>
                <a:spcPts val="0"/>
              </a:spcBef>
              <a:spcAft>
                <a:spcPts val="0"/>
              </a:spcAft>
              <a:buSzPts val="4800"/>
              <a:buNone/>
              <a:defRPr sz="6400"/>
            </a:lvl4pPr>
            <a:lvl5pPr lvl="4" rtl="0">
              <a:spcBef>
                <a:spcPts val="0"/>
              </a:spcBef>
              <a:spcAft>
                <a:spcPts val="0"/>
              </a:spcAft>
              <a:buSzPts val="4800"/>
              <a:buNone/>
              <a:defRPr sz="6400"/>
            </a:lvl5pPr>
            <a:lvl6pPr lvl="5" rtl="0">
              <a:spcBef>
                <a:spcPts val="0"/>
              </a:spcBef>
              <a:spcAft>
                <a:spcPts val="0"/>
              </a:spcAft>
              <a:buSzPts val="4800"/>
              <a:buNone/>
              <a:defRPr sz="6400"/>
            </a:lvl6pPr>
            <a:lvl7pPr lvl="6" rtl="0">
              <a:spcBef>
                <a:spcPts val="0"/>
              </a:spcBef>
              <a:spcAft>
                <a:spcPts val="0"/>
              </a:spcAft>
              <a:buSzPts val="4800"/>
              <a:buNone/>
              <a:defRPr sz="6400"/>
            </a:lvl7pPr>
            <a:lvl8pPr lvl="7" rtl="0">
              <a:spcBef>
                <a:spcPts val="0"/>
              </a:spcBef>
              <a:spcAft>
                <a:spcPts val="0"/>
              </a:spcAft>
              <a:buSzPts val="4800"/>
              <a:buNone/>
              <a:defRPr sz="6400"/>
            </a:lvl8pPr>
            <a:lvl9pPr lvl="8" rtl="0">
              <a:spcBef>
                <a:spcPts val="0"/>
              </a:spcBef>
              <a:spcAft>
                <a:spcPts val="0"/>
              </a:spcAft>
              <a:buSzPts val="4800"/>
              <a:buNone/>
              <a:defRPr sz="6400"/>
            </a:lvl9pPr>
          </a:lstStyle>
          <a:p>
            <a:endParaRPr/>
          </a:p>
        </p:txBody>
      </p:sp>
      <p:sp>
        <p:nvSpPr>
          <p:cNvPr id="20" name="Google Shape;20;p3"/>
          <p:cNvSpPr txBox="1">
            <a:spLocks noGrp="1"/>
          </p:cNvSpPr>
          <p:nvPr>
            <p:ph type="subTitle" idx="1"/>
          </p:nvPr>
        </p:nvSpPr>
        <p:spPr>
          <a:xfrm>
            <a:off x="1379067" y="3786736"/>
            <a:ext cx="8457200" cy="1046400"/>
          </a:xfrm>
          <a:prstGeom prst="rect">
            <a:avLst/>
          </a:prstGeom>
        </p:spPr>
        <p:txBody>
          <a:bodyPr spcFirstLastPara="1" wrap="square" lIns="0" tIns="0" rIns="0" bIns="0" anchor="t" anchorCtr="0">
            <a:noAutofit/>
          </a:bodyPr>
          <a:lstStyle>
            <a:lvl1pPr lvl="0" rtl="0">
              <a:spcBef>
                <a:spcPts val="0"/>
              </a:spcBef>
              <a:spcAft>
                <a:spcPts val="0"/>
              </a:spcAft>
              <a:buClr>
                <a:schemeClr val="accent5"/>
              </a:buClr>
              <a:buSzPts val="2400"/>
              <a:buNone/>
              <a:defRPr>
                <a:solidFill>
                  <a:schemeClr val="accent5"/>
                </a:solidFill>
              </a:defRPr>
            </a:lvl1pPr>
            <a:lvl2pPr lvl="1" rtl="0">
              <a:spcBef>
                <a:spcPts val="0"/>
              </a:spcBef>
              <a:spcAft>
                <a:spcPts val="0"/>
              </a:spcAft>
              <a:buClr>
                <a:schemeClr val="accent5"/>
              </a:buClr>
              <a:buSzPts val="3000"/>
              <a:buNone/>
              <a:defRPr sz="4000">
                <a:solidFill>
                  <a:schemeClr val="accent5"/>
                </a:solidFill>
              </a:defRPr>
            </a:lvl2pPr>
            <a:lvl3pPr lvl="2" rtl="0">
              <a:spcBef>
                <a:spcPts val="0"/>
              </a:spcBef>
              <a:spcAft>
                <a:spcPts val="0"/>
              </a:spcAft>
              <a:buClr>
                <a:schemeClr val="accent5"/>
              </a:buClr>
              <a:buSzPts val="3000"/>
              <a:buNone/>
              <a:defRPr sz="4000">
                <a:solidFill>
                  <a:schemeClr val="accent5"/>
                </a:solidFill>
              </a:defRPr>
            </a:lvl3pPr>
            <a:lvl4pPr lvl="3" rtl="0">
              <a:spcBef>
                <a:spcPts val="0"/>
              </a:spcBef>
              <a:spcAft>
                <a:spcPts val="0"/>
              </a:spcAft>
              <a:buClr>
                <a:schemeClr val="accent5"/>
              </a:buClr>
              <a:buSzPts val="3000"/>
              <a:buNone/>
              <a:defRPr sz="4000">
                <a:solidFill>
                  <a:schemeClr val="accent5"/>
                </a:solidFill>
              </a:defRPr>
            </a:lvl4pPr>
            <a:lvl5pPr lvl="4" rtl="0">
              <a:spcBef>
                <a:spcPts val="0"/>
              </a:spcBef>
              <a:spcAft>
                <a:spcPts val="0"/>
              </a:spcAft>
              <a:buClr>
                <a:schemeClr val="accent5"/>
              </a:buClr>
              <a:buSzPts val="3000"/>
              <a:buNone/>
              <a:defRPr sz="4000">
                <a:solidFill>
                  <a:schemeClr val="accent5"/>
                </a:solidFill>
              </a:defRPr>
            </a:lvl5pPr>
            <a:lvl6pPr lvl="5" rtl="0">
              <a:spcBef>
                <a:spcPts val="0"/>
              </a:spcBef>
              <a:spcAft>
                <a:spcPts val="0"/>
              </a:spcAft>
              <a:buClr>
                <a:schemeClr val="accent5"/>
              </a:buClr>
              <a:buSzPts val="3000"/>
              <a:buNone/>
              <a:defRPr sz="4000">
                <a:solidFill>
                  <a:schemeClr val="accent5"/>
                </a:solidFill>
              </a:defRPr>
            </a:lvl6pPr>
            <a:lvl7pPr lvl="6" rtl="0">
              <a:spcBef>
                <a:spcPts val="0"/>
              </a:spcBef>
              <a:spcAft>
                <a:spcPts val="0"/>
              </a:spcAft>
              <a:buClr>
                <a:schemeClr val="accent5"/>
              </a:buClr>
              <a:buSzPts val="3000"/>
              <a:buNone/>
              <a:defRPr sz="4000">
                <a:solidFill>
                  <a:schemeClr val="accent5"/>
                </a:solidFill>
              </a:defRPr>
            </a:lvl7pPr>
            <a:lvl8pPr lvl="7" rtl="0">
              <a:spcBef>
                <a:spcPts val="0"/>
              </a:spcBef>
              <a:spcAft>
                <a:spcPts val="0"/>
              </a:spcAft>
              <a:buClr>
                <a:schemeClr val="accent5"/>
              </a:buClr>
              <a:buSzPts val="3000"/>
              <a:buNone/>
              <a:defRPr sz="4000">
                <a:solidFill>
                  <a:schemeClr val="accent5"/>
                </a:solidFill>
              </a:defRPr>
            </a:lvl8pPr>
            <a:lvl9pPr lvl="8" rtl="0">
              <a:spcBef>
                <a:spcPts val="0"/>
              </a:spcBef>
              <a:spcAft>
                <a:spcPts val="0"/>
              </a:spcAft>
              <a:buClr>
                <a:schemeClr val="accent5"/>
              </a:buClr>
              <a:buSzPts val="3000"/>
              <a:buNone/>
              <a:defRPr sz="4000">
                <a:solidFill>
                  <a:schemeClr val="accent5"/>
                </a:solidFill>
              </a:defRPr>
            </a:lvl9pPr>
          </a:lstStyle>
          <a:p>
            <a:endParaRPr/>
          </a:p>
        </p:txBody>
      </p:sp>
    </p:spTree>
    <p:extLst>
      <p:ext uri="{BB962C8B-B14F-4D97-AF65-F5344CB8AC3E}">
        <p14:creationId xmlns:p14="http://schemas.microsoft.com/office/powerpoint/2010/main" val="27015972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4" name="Google Shape;14;p2"/>
          <p:cNvSpPr txBox="1">
            <a:spLocks noGrp="1"/>
          </p:cNvSpPr>
          <p:nvPr>
            <p:ph type="ctrTitle"/>
          </p:nvPr>
        </p:nvSpPr>
        <p:spPr>
          <a:xfrm>
            <a:off x="1379067" y="1233367"/>
            <a:ext cx="9434000" cy="1546400"/>
          </a:xfrm>
          <a:prstGeom prst="rect">
            <a:avLst/>
          </a:prstGeom>
        </p:spPr>
        <p:txBody>
          <a:bodyPr spcFirstLastPara="1" wrap="square" lIns="0" tIns="0" rIns="0" bIns="0" anchor="t" anchorCtr="0">
            <a:noAutofit/>
          </a:bodyPr>
          <a:lstStyle>
            <a:lvl1pPr lvl="0" rtl="0">
              <a:spcBef>
                <a:spcPts val="0"/>
              </a:spcBef>
              <a:spcAft>
                <a:spcPts val="0"/>
              </a:spcAft>
              <a:buSzPts val="5400"/>
              <a:buNone/>
              <a:defRPr sz="7200"/>
            </a:lvl1pPr>
            <a:lvl2pPr lvl="1" rtl="0">
              <a:spcBef>
                <a:spcPts val="0"/>
              </a:spcBef>
              <a:spcAft>
                <a:spcPts val="0"/>
              </a:spcAft>
              <a:buSzPts val="5400"/>
              <a:buNone/>
              <a:defRPr sz="7200"/>
            </a:lvl2pPr>
            <a:lvl3pPr lvl="2" rtl="0">
              <a:spcBef>
                <a:spcPts val="0"/>
              </a:spcBef>
              <a:spcAft>
                <a:spcPts val="0"/>
              </a:spcAft>
              <a:buSzPts val="5400"/>
              <a:buNone/>
              <a:defRPr sz="7200"/>
            </a:lvl3pPr>
            <a:lvl4pPr lvl="3" rtl="0">
              <a:spcBef>
                <a:spcPts val="0"/>
              </a:spcBef>
              <a:spcAft>
                <a:spcPts val="0"/>
              </a:spcAft>
              <a:buSzPts val="5400"/>
              <a:buNone/>
              <a:defRPr sz="7200"/>
            </a:lvl4pPr>
            <a:lvl5pPr lvl="4" rtl="0">
              <a:spcBef>
                <a:spcPts val="0"/>
              </a:spcBef>
              <a:spcAft>
                <a:spcPts val="0"/>
              </a:spcAft>
              <a:buSzPts val="5400"/>
              <a:buNone/>
              <a:defRPr sz="7200"/>
            </a:lvl5pPr>
            <a:lvl6pPr lvl="5" rtl="0">
              <a:spcBef>
                <a:spcPts val="0"/>
              </a:spcBef>
              <a:spcAft>
                <a:spcPts val="0"/>
              </a:spcAft>
              <a:buSzPts val="5400"/>
              <a:buNone/>
              <a:defRPr sz="7200"/>
            </a:lvl6pPr>
            <a:lvl7pPr lvl="6" rtl="0">
              <a:spcBef>
                <a:spcPts val="0"/>
              </a:spcBef>
              <a:spcAft>
                <a:spcPts val="0"/>
              </a:spcAft>
              <a:buSzPts val="5400"/>
              <a:buNone/>
              <a:defRPr sz="7200"/>
            </a:lvl7pPr>
            <a:lvl8pPr lvl="7" rtl="0">
              <a:spcBef>
                <a:spcPts val="0"/>
              </a:spcBef>
              <a:spcAft>
                <a:spcPts val="0"/>
              </a:spcAft>
              <a:buSzPts val="5400"/>
              <a:buNone/>
              <a:defRPr sz="7200"/>
            </a:lvl8pPr>
            <a:lvl9pPr lvl="8" rtl="0">
              <a:spcBef>
                <a:spcPts val="0"/>
              </a:spcBef>
              <a:spcAft>
                <a:spcPts val="0"/>
              </a:spcAft>
              <a:buSzPts val="5400"/>
              <a:buNone/>
              <a:defRPr sz="7200"/>
            </a:lvl9pPr>
          </a:lstStyle>
          <a:p>
            <a:endParaRPr/>
          </a:p>
        </p:txBody>
      </p:sp>
    </p:spTree>
    <p:extLst>
      <p:ext uri="{BB962C8B-B14F-4D97-AF65-F5344CB8AC3E}">
        <p14:creationId xmlns:p14="http://schemas.microsoft.com/office/powerpoint/2010/main" val="37005712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84DE248C-07F7-42E3-8283-42E2516C9C01}" type="datetimeFigureOut">
              <a:rPr lang="es-PE" smtClean="0"/>
              <a:t>24/07/2020</a:t>
            </a:fld>
            <a:endParaRPr lang="es-PE"/>
          </a:p>
        </p:txBody>
      </p:sp>
      <p:sp>
        <p:nvSpPr>
          <p:cNvPr id="5" name="Footer Placeholder 4"/>
          <p:cNvSpPr>
            <a:spLocks noGrp="1"/>
          </p:cNvSpPr>
          <p:nvPr>
            <p:ph type="ftr" sz="quarter" idx="11"/>
          </p:nvPr>
        </p:nvSpPr>
        <p:spPr/>
        <p:txBody>
          <a:bodyPr/>
          <a:lstStyle/>
          <a:p>
            <a:endParaRPr lang="es-PE"/>
          </a:p>
        </p:txBody>
      </p:sp>
      <p:sp>
        <p:nvSpPr>
          <p:cNvPr id="6" name="Slide Number Placeholder 5"/>
          <p:cNvSpPr>
            <a:spLocks noGrp="1"/>
          </p:cNvSpPr>
          <p:nvPr>
            <p:ph type="sldNum" sz="quarter" idx="12"/>
          </p:nvPr>
        </p:nvSpPr>
        <p:spPr/>
        <p:txBody>
          <a:bodyPr/>
          <a:lstStyle/>
          <a:p>
            <a:fld id="{D7E7A949-8724-4359-B1D9-7A7E33D7FB1B}" type="slidenum">
              <a:rPr lang="es-PE" smtClean="0"/>
              <a:t>‹Nº›</a:t>
            </a:fld>
            <a:endParaRPr lang="es-PE"/>
          </a:p>
        </p:txBody>
      </p:sp>
    </p:spTree>
    <p:extLst>
      <p:ext uri="{BB962C8B-B14F-4D97-AF65-F5344CB8AC3E}">
        <p14:creationId xmlns:p14="http://schemas.microsoft.com/office/powerpoint/2010/main" val="38620782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Encabezado de sección">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84DE248C-07F7-42E3-8283-42E2516C9C01}" type="datetimeFigureOut">
              <a:rPr lang="es-PE" smtClean="0"/>
              <a:t>24/07/2020</a:t>
            </a:fld>
            <a:endParaRPr lang="es-PE"/>
          </a:p>
        </p:txBody>
      </p:sp>
      <p:sp>
        <p:nvSpPr>
          <p:cNvPr id="5" name="Footer Placeholder 4"/>
          <p:cNvSpPr>
            <a:spLocks noGrp="1"/>
          </p:cNvSpPr>
          <p:nvPr>
            <p:ph type="ftr" sz="quarter" idx="11"/>
          </p:nvPr>
        </p:nvSpPr>
        <p:spPr/>
        <p:txBody>
          <a:bodyPr/>
          <a:lstStyle/>
          <a:p>
            <a:endParaRPr lang="es-PE"/>
          </a:p>
        </p:txBody>
      </p:sp>
      <p:sp>
        <p:nvSpPr>
          <p:cNvPr id="6" name="Slide Number Placeholder 5"/>
          <p:cNvSpPr>
            <a:spLocks noGrp="1"/>
          </p:cNvSpPr>
          <p:nvPr>
            <p:ph type="sldNum" sz="quarter" idx="12"/>
          </p:nvPr>
        </p:nvSpPr>
        <p:spPr/>
        <p:txBody>
          <a:bodyPr/>
          <a:lstStyle/>
          <a:p>
            <a:fld id="{D7E7A949-8724-4359-B1D9-7A7E33D7FB1B}" type="slidenum">
              <a:rPr lang="es-PE" smtClean="0"/>
              <a:t>‹Nº›</a:t>
            </a:fld>
            <a:endParaRPr lang="es-PE"/>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404653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84DE248C-07F7-42E3-8283-42E2516C9C01}" type="datetimeFigureOut">
              <a:rPr lang="es-PE" smtClean="0"/>
              <a:t>24/07/2020</a:t>
            </a:fld>
            <a:endParaRPr lang="es-PE"/>
          </a:p>
        </p:txBody>
      </p:sp>
      <p:sp>
        <p:nvSpPr>
          <p:cNvPr id="6" name="Footer Placeholder 5"/>
          <p:cNvSpPr>
            <a:spLocks noGrp="1"/>
          </p:cNvSpPr>
          <p:nvPr>
            <p:ph type="ftr" sz="quarter" idx="11"/>
          </p:nvPr>
        </p:nvSpPr>
        <p:spPr/>
        <p:txBody>
          <a:bodyPr/>
          <a:lstStyle/>
          <a:p>
            <a:endParaRPr lang="es-PE"/>
          </a:p>
        </p:txBody>
      </p:sp>
      <p:sp>
        <p:nvSpPr>
          <p:cNvPr id="7" name="Slide Number Placeholder 6"/>
          <p:cNvSpPr>
            <a:spLocks noGrp="1"/>
          </p:cNvSpPr>
          <p:nvPr>
            <p:ph type="sldNum" sz="quarter" idx="12"/>
          </p:nvPr>
        </p:nvSpPr>
        <p:spPr/>
        <p:txBody>
          <a:bodyPr/>
          <a:lstStyle/>
          <a:p>
            <a:fld id="{D7E7A949-8724-4359-B1D9-7A7E33D7FB1B}" type="slidenum">
              <a:rPr lang="es-PE" smtClean="0"/>
              <a:t>‹Nº›</a:t>
            </a:fld>
            <a:endParaRPr lang="es-PE"/>
          </a:p>
        </p:txBody>
      </p:sp>
    </p:spTree>
    <p:extLst>
      <p:ext uri="{BB962C8B-B14F-4D97-AF65-F5344CB8AC3E}">
        <p14:creationId xmlns:p14="http://schemas.microsoft.com/office/powerpoint/2010/main" val="13073319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1097280" y="2582334"/>
            <a:ext cx="4937760" cy="3378200"/>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6217920" y="2582334"/>
            <a:ext cx="4937760" cy="3378200"/>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84DE248C-07F7-42E3-8283-42E2516C9C01}" type="datetimeFigureOut">
              <a:rPr lang="es-PE" smtClean="0"/>
              <a:t>24/07/2020</a:t>
            </a:fld>
            <a:endParaRPr lang="es-PE"/>
          </a:p>
        </p:txBody>
      </p:sp>
      <p:sp>
        <p:nvSpPr>
          <p:cNvPr id="8" name="Footer Placeholder 7"/>
          <p:cNvSpPr>
            <a:spLocks noGrp="1"/>
          </p:cNvSpPr>
          <p:nvPr>
            <p:ph type="ftr" sz="quarter" idx="11"/>
          </p:nvPr>
        </p:nvSpPr>
        <p:spPr/>
        <p:txBody>
          <a:bodyPr/>
          <a:lstStyle/>
          <a:p>
            <a:endParaRPr lang="es-PE"/>
          </a:p>
        </p:txBody>
      </p:sp>
      <p:sp>
        <p:nvSpPr>
          <p:cNvPr id="9" name="Slide Number Placeholder 8"/>
          <p:cNvSpPr>
            <a:spLocks noGrp="1"/>
          </p:cNvSpPr>
          <p:nvPr>
            <p:ph type="sldNum" sz="quarter" idx="12"/>
          </p:nvPr>
        </p:nvSpPr>
        <p:spPr/>
        <p:txBody>
          <a:bodyPr/>
          <a:lstStyle/>
          <a:p>
            <a:fld id="{D7E7A949-8724-4359-B1D9-7A7E33D7FB1B}" type="slidenum">
              <a:rPr lang="es-PE" smtClean="0"/>
              <a:t>‹Nº›</a:t>
            </a:fld>
            <a:endParaRPr lang="es-PE"/>
          </a:p>
        </p:txBody>
      </p:sp>
    </p:spTree>
    <p:extLst>
      <p:ext uri="{BB962C8B-B14F-4D97-AF65-F5344CB8AC3E}">
        <p14:creationId xmlns:p14="http://schemas.microsoft.com/office/powerpoint/2010/main" val="20085357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84DE248C-07F7-42E3-8283-42E2516C9C01}" type="datetimeFigureOut">
              <a:rPr lang="es-PE" smtClean="0"/>
              <a:t>24/07/2020</a:t>
            </a:fld>
            <a:endParaRPr lang="es-PE"/>
          </a:p>
        </p:txBody>
      </p:sp>
      <p:sp>
        <p:nvSpPr>
          <p:cNvPr id="4" name="Footer Placeholder 3"/>
          <p:cNvSpPr>
            <a:spLocks noGrp="1"/>
          </p:cNvSpPr>
          <p:nvPr>
            <p:ph type="ftr" sz="quarter" idx="11"/>
          </p:nvPr>
        </p:nvSpPr>
        <p:spPr/>
        <p:txBody>
          <a:bodyPr/>
          <a:lstStyle/>
          <a:p>
            <a:endParaRPr lang="es-PE"/>
          </a:p>
        </p:txBody>
      </p:sp>
      <p:sp>
        <p:nvSpPr>
          <p:cNvPr id="5" name="Slide Number Placeholder 4"/>
          <p:cNvSpPr>
            <a:spLocks noGrp="1"/>
          </p:cNvSpPr>
          <p:nvPr>
            <p:ph type="sldNum" sz="quarter" idx="12"/>
          </p:nvPr>
        </p:nvSpPr>
        <p:spPr/>
        <p:txBody>
          <a:bodyPr/>
          <a:lstStyle/>
          <a:p>
            <a:fld id="{D7E7A949-8724-4359-B1D9-7A7E33D7FB1B}" type="slidenum">
              <a:rPr lang="es-PE" smtClean="0"/>
              <a:t>‹Nº›</a:t>
            </a:fld>
            <a:endParaRPr lang="es-PE"/>
          </a:p>
        </p:txBody>
      </p:sp>
    </p:spTree>
    <p:extLst>
      <p:ext uri="{BB962C8B-B14F-4D97-AF65-F5344CB8AC3E}">
        <p14:creationId xmlns:p14="http://schemas.microsoft.com/office/powerpoint/2010/main" val="38845083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En blanco">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84DE248C-07F7-42E3-8283-42E2516C9C01}" type="datetimeFigureOut">
              <a:rPr lang="es-PE" smtClean="0"/>
              <a:t>24/07/2020</a:t>
            </a:fld>
            <a:endParaRPr lang="es-PE"/>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s-PE"/>
          </a:p>
        </p:txBody>
      </p:sp>
      <p:sp>
        <p:nvSpPr>
          <p:cNvPr id="9" name="Slide Number Placeholder 8"/>
          <p:cNvSpPr>
            <a:spLocks noGrp="1"/>
          </p:cNvSpPr>
          <p:nvPr>
            <p:ph type="sldNum" sz="quarter" idx="12"/>
          </p:nvPr>
        </p:nvSpPr>
        <p:spPr/>
        <p:txBody>
          <a:bodyPr/>
          <a:lstStyle/>
          <a:p>
            <a:fld id="{D7E7A949-8724-4359-B1D9-7A7E33D7FB1B}" type="slidenum">
              <a:rPr lang="es-PE" smtClean="0"/>
              <a:t>‹Nº›</a:t>
            </a:fld>
            <a:endParaRPr lang="es-PE"/>
          </a:p>
        </p:txBody>
      </p:sp>
    </p:spTree>
    <p:extLst>
      <p:ext uri="{BB962C8B-B14F-4D97-AF65-F5344CB8AC3E}">
        <p14:creationId xmlns:p14="http://schemas.microsoft.com/office/powerpoint/2010/main" val="13932877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ido con título">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s-ES"/>
              <a:t>Haga clic para modificar el estilo de título del patrón</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84DE248C-07F7-42E3-8283-42E2516C9C01}" type="datetimeFigureOut">
              <a:rPr lang="es-PE" smtClean="0"/>
              <a:t>24/07/2020</a:t>
            </a:fld>
            <a:endParaRPr lang="es-PE"/>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s-PE"/>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D7E7A949-8724-4359-B1D9-7A7E33D7FB1B}" type="slidenum">
              <a:rPr lang="es-PE" smtClean="0"/>
              <a:t>‹Nº›</a:t>
            </a:fld>
            <a:endParaRPr lang="es-PE"/>
          </a:p>
        </p:txBody>
      </p:sp>
    </p:spTree>
    <p:extLst>
      <p:ext uri="{BB962C8B-B14F-4D97-AF65-F5344CB8AC3E}">
        <p14:creationId xmlns:p14="http://schemas.microsoft.com/office/powerpoint/2010/main" val="5732905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n con título">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84DE248C-07F7-42E3-8283-42E2516C9C01}" type="datetimeFigureOut">
              <a:rPr lang="es-PE" smtClean="0"/>
              <a:t>24/07/2020</a:t>
            </a:fld>
            <a:endParaRPr lang="es-PE"/>
          </a:p>
        </p:txBody>
      </p:sp>
      <p:sp>
        <p:nvSpPr>
          <p:cNvPr id="6" name="Footer Placeholder 5"/>
          <p:cNvSpPr>
            <a:spLocks noGrp="1"/>
          </p:cNvSpPr>
          <p:nvPr>
            <p:ph type="ftr" sz="quarter" idx="11"/>
          </p:nvPr>
        </p:nvSpPr>
        <p:spPr/>
        <p:txBody>
          <a:bodyPr/>
          <a:lstStyle/>
          <a:p>
            <a:endParaRPr lang="es-PE"/>
          </a:p>
        </p:txBody>
      </p:sp>
      <p:sp>
        <p:nvSpPr>
          <p:cNvPr id="7" name="Slide Number Placeholder 6"/>
          <p:cNvSpPr>
            <a:spLocks noGrp="1"/>
          </p:cNvSpPr>
          <p:nvPr>
            <p:ph type="sldNum" sz="quarter" idx="12"/>
          </p:nvPr>
        </p:nvSpPr>
        <p:spPr/>
        <p:txBody>
          <a:bodyPr/>
          <a:lstStyle/>
          <a:p>
            <a:fld id="{D7E7A949-8724-4359-B1D9-7A7E33D7FB1B}" type="slidenum">
              <a:rPr lang="es-PE" smtClean="0"/>
              <a:t>‹Nº›</a:t>
            </a:fld>
            <a:endParaRPr lang="es-PE"/>
          </a:p>
        </p:txBody>
      </p:sp>
    </p:spTree>
    <p:extLst>
      <p:ext uri="{BB962C8B-B14F-4D97-AF65-F5344CB8AC3E}">
        <p14:creationId xmlns:p14="http://schemas.microsoft.com/office/powerpoint/2010/main" val="6294080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84DE248C-07F7-42E3-8283-42E2516C9C01}" type="datetimeFigureOut">
              <a:rPr lang="es-PE" smtClean="0"/>
              <a:t>24/07/2020</a:t>
            </a:fld>
            <a:endParaRPr lang="es-PE"/>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s-PE"/>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D7E7A949-8724-4359-B1D9-7A7E33D7FB1B}" type="slidenum">
              <a:rPr lang="es-PE" smtClean="0"/>
              <a:t>‹Nº›</a:t>
            </a:fld>
            <a:endParaRPr lang="es-PE"/>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8928527"/>
      </p:ext>
    </p:extLst>
  </p:cSld>
  <p:clrMap bg1="lt1" tx1="dk1" bg2="lt2" tx2="dk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 id="2147483718" r:id="rId13"/>
    <p:sldLayoutId id="2147483719" r:id="rId14"/>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 Target="slide7.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7.jpeg"/><Relationship Id="rId1" Type="http://schemas.openxmlformats.org/officeDocument/2006/relationships/slideLayout" Target="../slideLayouts/slideLayout8.xml"/><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8.jpeg"/><Relationship Id="rId1" Type="http://schemas.openxmlformats.org/officeDocument/2006/relationships/slideLayout" Target="../slideLayouts/slideLayout8.xml"/><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5.xml"/><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9.jpeg"/><Relationship Id="rId1" Type="http://schemas.openxmlformats.org/officeDocument/2006/relationships/slideLayout" Target="../slideLayouts/slideLayout8.xml"/><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0.emf"/><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emf"/><Relationship Id="rId4" Type="http://schemas.openxmlformats.org/officeDocument/2006/relationships/image" Target="../media/image12.emf"/></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6.emf"/><Relationship Id="rId1" Type="http://schemas.openxmlformats.org/officeDocument/2006/relationships/slideLayout" Target="../slideLayouts/slideLayout2.xml"/><Relationship Id="rId4" Type="http://schemas.openxmlformats.org/officeDocument/2006/relationships/image" Target="../media/image18.emf"/></Relationships>
</file>

<file path=ppt/slides/_rels/slide2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9.jpeg"/><Relationship Id="rId1" Type="http://schemas.openxmlformats.org/officeDocument/2006/relationships/slideLayout" Target="../slideLayouts/slideLayout8.xml"/><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3" Type="http://schemas.openxmlformats.org/officeDocument/2006/relationships/slide" Target="slide23.xml"/><Relationship Id="rId2" Type="http://schemas.openxmlformats.org/officeDocument/2006/relationships/notesSlide" Target="../notesSlides/notesSlide7.xml"/><Relationship Id="rId1" Type="http://schemas.openxmlformats.org/officeDocument/2006/relationships/slideLayout" Target="../slideLayouts/slideLayout13.xml"/><Relationship Id="rId4" Type="http://schemas.openxmlformats.org/officeDocument/2006/relationships/image" Target="../media/image3.png"/></Relationships>
</file>

<file path=ppt/slides/_rels/slide2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20.jpeg"/><Relationship Id="rId1" Type="http://schemas.openxmlformats.org/officeDocument/2006/relationships/slideLayout" Target="../slideLayouts/slideLayout8.xml"/><Relationship Id="rId4" Type="http://schemas.openxmlformats.org/officeDocument/2006/relationships/image" Target="../media/image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slide" Target="slide23.xml"/><Relationship Id="rId2" Type="http://schemas.openxmlformats.org/officeDocument/2006/relationships/notesSlide" Target="../notesSlides/notesSlide8.xml"/><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 Target="slide2.xml"/><Relationship Id="rId1" Type="http://schemas.openxmlformats.org/officeDocument/2006/relationships/slideLayout" Target="../slideLayouts/slideLayout8.xml"/><Relationship Id="rId4" Type="http://schemas.openxmlformats.org/officeDocument/2006/relationships/image" Target="../media/image21.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 Target="slide2.xml"/><Relationship Id="rId1" Type="http://schemas.openxmlformats.org/officeDocument/2006/relationships/slideLayout" Target="../slideLayouts/slideLayout8.xml"/><Relationship Id="rId4" Type="http://schemas.openxmlformats.org/officeDocument/2006/relationships/image" Target="../media/image4.jp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7.xml"/><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5.png"/><Relationship Id="rId1" Type="http://schemas.openxmlformats.org/officeDocument/2006/relationships/slideLayout" Target="../slideLayouts/slideLayout8.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slide" Target="slide7.xml"/><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6.jpeg"/><Relationship Id="rId1" Type="http://schemas.openxmlformats.org/officeDocument/2006/relationships/slideLayout" Target="../slideLayouts/slideLayout8.xml"/><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7822F56-3E99-476A-8691-3C1D0F02363D}"/>
              </a:ext>
            </a:extLst>
          </p:cNvPr>
          <p:cNvSpPr>
            <a:spLocks noGrp="1"/>
          </p:cNvSpPr>
          <p:nvPr>
            <p:ph type="title"/>
          </p:nvPr>
        </p:nvSpPr>
        <p:spPr>
          <a:xfrm>
            <a:off x="632331" y="5225749"/>
            <a:ext cx="10113264" cy="822960"/>
          </a:xfrm>
        </p:spPr>
        <p:txBody>
          <a:bodyPr/>
          <a:lstStyle/>
          <a:p>
            <a:r>
              <a:rPr lang="es-ES" dirty="0"/>
              <a:t>Oficina Regional de Formulación y Evaluación de Inversiones </a:t>
            </a:r>
            <a:endParaRPr lang="es-PE" dirty="0"/>
          </a:p>
        </p:txBody>
      </p:sp>
      <p:sp>
        <p:nvSpPr>
          <p:cNvPr id="4" name="Marcador de texto 3">
            <a:extLst>
              <a:ext uri="{FF2B5EF4-FFF2-40B4-BE49-F238E27FC236}">
                <a16:creationId xmlns:a16="http://schemas.microsoft.com/office/drawing/2014/main" id="{A2EB009D-EAC7-49F9-BA06-28FB8637F860}"/>
              </a:ext>
            </a:extLst>
          </p:cNvPr>
          <p:cNvSpPr>
            <a:spLocks noGrp="1"/>
          </p:cNvSpPr>
          <p:nvPr>
            <p:ph type="body" sz="half" idx="2"/>
          </p:nvPr>
        </p:nvSpPr>
        <p:spPr>
          <a:xfrm>
            <a:off x="5076838" y="5611268"/>
            <a:ext cx="2038323" cy="1123265"/>
          </a:xfrm>
        </p:spPr>
        <p:txBody>
          <a:bodyPr anchor="ctr">
            <a:normAutofit/>
          </a:bodyPr>
          <a:lstStyle/>
          <a:p>
            <a:r>
              <a:rPr lang="es-ES" sz="4800" b="1" dirty="0"/>
              <a:t>ORFEI</a:t>
            </a:r>
            <a:endParaRPr lang="es-PE" sz="4800" b="1" dirty="0"/>
          </a:p>
        </p:txBody>
      </p:sp>
      <p:sp>
        <p:nvSpPr>
          <p:cNvPr id="6" name="CuadroTexto 5">
            <a:extLst>
              <a:ext uri="{FF2B5EF4-FFF2-40B4-BE49-F238E27FC236}">
                <a16:creationId xmlns:a16="http://schemas.microsoft.com/office/drawing/2014/main" id="{768EBFD7-5FC2-4A48-907C-BCCBEE33A7CA}"/>
              </a:ext>
            </a:extLst>
          </p:cNvPr>
          <p:cNvSpPr txBox="1"/>
          <p:nvPr/>
        </p:nvSpPr>
        <p:spPr>
          <a:xfrm>
            <a:off x="9285876" y="362673"/>
            <a:ext cx="2893242" cy="1569660"/>
          </a:xfrm>
          <a:prstGeom prst="rect">
            <a:avLst/>
          </a:prstGeom>
          <a:noFill/>
          <a:effectLst>
            <a:outerShdw blurRad="50800" dist="38100" dir="2700000" algn="tl" rotWithShape="0">
              <a:prstClr val="black">
                <a:alpha val="40000"/>
              </a:prstClr>
            </a:outerShdw>
          </a:effectLst>
        </p:spPr>
        <p:txBody>
          <a:bodyPr wrap="square" rtlCol="0">
            <a:spAutoFit/>
          </a:bodyPr>
          <a:lstStyle/>
          <a:p>
            <a:pPr algn="ctr"/>
            <a:r>
              <a:rPr lang="es-ES" sz="3200" dirty="0">
                <a:ln w="0"/>
                <a:solidFill>
                  <a:schemeClr val="accent1"/>
                </a:solidFill>
                <a:effectLst>
                  <a:outerShdw blurRad="38100" dist="25400" dir="5400000" algn="ctr" rotWithShape="0">
                    <a:srgbClr val="6E747A">
                      <a:alpha val="43000"/>
                    </a:srgbClr>
                  </a:outerShdw>
                </a:effectLst>
              </a:rPr>
              <a:t>Gobierno Regional de Apurímac</a:t>
            </a:r>
            <a:endParaRPr lang="es-PE" sz="3200" dirty="0">
              <a:ln w="0"/>
              <a:solidFill>
                <a:schemeClr val="accent1"/>
              </a:solidFill>
              <a:effectLst>
                <a:outerShdw blurRad="38100" dist="25400" dir="5400000" algn="ctr" rotWithShape="0">
                  <a:srgbClr val="6E747A">
                    <a:alpha val="43000"/>
                  </a:srgbClr>
                </a:outerShdw>
              </a:effectLst>
            </a:endParaRPr>
          </a:p>
        </p:txBody>
      </p:sp>
      <p:pic>
        <p:nvPicPr>
          <p:cNvPr id="8" name="Picture 2" descr="Resultado de imagen para GOBIERNO REGIONAL DE APURIMAC">
            <a:extLst>
              <a:ext uri="{FF2B5EF4-FFF2-40B4-BE49-F238E27FC236}">
                <a16:creationId xmlns:a16="http://schemas.microsoft.com/office/drawing/2014/main" id="{6734D16A-DC4A-48B1-B32C-72B57BD8E34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033701" y="2030919"/>
            <a:ext cx="1423788" cy="1558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CuadroTexto 6">
            <a:extLst>
              <a:ext uri="{FF2B5EF4-FFF2-40B4-BE49-F238E27FC236}">
                <a16:creationId xmlns:a16="http://schemas.microsoft.com/office/drawing/2014/main" id="{81637941-86BF-4EAB-9477-04A0791F2B35}"/>
              </a:ext>
            </a:extLst>
          </p:cNvPr>
          <p:cNvSpPr txBox="1"/>
          <p:nvPr/>
        </p:nvSpPr>
        <p:spPr>
          <a:xfrm>
            <a:off x="9385236" y="4221991"/>
            <a:ext cx="2694520" cy="307777"/>
          </a:xfrm>
          <a:prstGeom prst="rect">
            <a:avLst/>
          </a:prstGeom>
          <a:noFill/>
        </p:spPr>
        <p:txBody>
          <a:bodyPr wrap="none" rtlCol="0">
            <a:spAutoFit/>
          </a:bodyPr>
          <a:lstStyle/>
          <a:p>
            <a:r>
              <a:rPr lang="es-ES" sz="1400" dirty="0"/>
              <a:t>Ing. Juan F. Cisneros </a:t>
            </a:r>
            <a:r>
              <a:rPr lang="es-ES" sz="1400" dirty="0" err="1"/>
              <a:t>Sullcahuaman</a:t>
            </a:r>
            <a:endParaRPr lang="es-PE" sz="1400" dirty="0"/>
          </a:p>
        </p:txBody>
      </p:sp>
      <p:sp>
        <p:nvSpPr>
          <p:cNvPr id="10" name="CuadroTexto 9">
            <a:extLst>
              <a:ext uri="{FF2B5EF4-FFF2-40B4-BE49-F238E27FC236}">
                <a16:creationId xmlns:a16="http://schemas.microsoft.com/office/drawing/2014/main" id="{1D76A2CA-C625-4216-BDCA-99DD242F6451}"/>
              </a:ext>
            </a:extLst>
          </p:cNvPr>
          <p:cNvSpPr txBox="1"/>
          <p:nvPr/>
        </p:nvSpPr>
        <p:spPr>
          <a:xfrm>
            <a:off x="9367950" y="4562929"/>
            <a:ext cx="778483" cy="307777"/>
          </a:xfrm>
          <a:prstGeom prst="rect">
            <a:avLst/>
          </a:prstGeom>
          <a:noFill/>
        </p:spPr>
        <p:txBody>
          <a:bodyPr wrap="none" rtlCol="0">
            <a:spAutoFit/>
          </a:bodyPr>
          <a:lstStyle/>
          <a:p>
            <a:r>
              <a:rPr lang="es-ES" sz="1400" dirty="0"/>
              <a:t>Director</a:t>
            </a:r>
            <a:endParaRPr lang="es-PE" sz="1400" dirty="0"/>
          </a:p>
        </p:txBody>
      </p:sp>
      <p:sp>
        <p:nvSpPr>
          <p:cNvPr id="3" name="Triángulo isósceles 2">
            <a:extLst>
              <a:ext uri="{FF2B5EF4-FFF2-40B4-BE49-F238E27FC236}">
                <a16:creationId xmlns:a16="http://schemas.microsoft.com/office/drawing/2014/main" id="{65709882-73EF-46C4-9DE4-7089CD4893DF}"/>
              </a:ext>
            </a:extLst>
          </p:cNvPr>
          <p:cNvSpPr/>
          <p:nvPr/>
        </p:nvSpPr>
        <p:spPr>
          <a:xfrm>
            <a:off x="2308932" y="786885"/>
            <a:ext cx="3084162" cy="1110923"/>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5" name="Rectángulo 4">
            <a:extLst>
              <a:ext uri="{FF2B5EF4-FFF2-40B4-BE49-F238E27FC236}">
                <a16:creationId xmlns:a16="http://schemas.microsoft.com/office/drawing/2014/main" id="{BA64FA60-9A3C-46C1-AF7C-3133EFED934A}"/>
              </a:ext>
            </a:extLst>
          </p:cNvPr>
          <p:cNvSpPr/>
          <p:nvPr/>
        </p:nvSpPr>
        <p:spPr>
          <a:xfrm>
            <a:off x="1978110" y="3871076"/>
            <a:ext cx="3767527"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9" name="Rectángulo 8">
            <a:extLst>
              <a:ext uri="{FF2B5EF4-FFF2-40B4-BE49-F238E27FC236}">
                <a16:creationId xmlns:a16="http://schemas.microsoft.com/office/drawing/2014/main" id="{7C482AB2-07EA-403A-B16E-BEEA0925B881}"/>
              </a:ext>
            </a:extLst>
          </p:cNvPr>
          <p:cNvSpPr/>
          <p:nvPr/>
        </p:nvSpPr>
        <p:spPr>
          <a:xfrm>
            <a:off x="2072032" y="3702202"/>
            <a:ext cx="3579685"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2" name="Rectángulo 11">
            <a:extLst>
              <a:ext uri="{FF2B5EF4-FFF2-40B4-BE49-F238E27FC236}">
                <a16:creationId xmlns:a16="http://schemas.microsoft.com/office/drawing/2014/main" id="{53D5089C-4385-4D49-801F-0F2A8F598904}"/>
              </a:ext>
            </a:extLst>
          </p:cNvPr>
          <p:cNvSpPr/>
          <p:nvPr/>
        </p:nvSpPr>
        <p:spPr>
          <a:xfrm>
            <a:off x="2226909" y="3528165"/>
            <a:ext cx="3269931"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4" name="Rectángulo 13">
            <a:extLst>
              <a:ext uri="{FF2B5EF4-FFF2-40B4-BE49-F238E27FC236}">
                <a16:creationId xmlns:a16="http://schemas.microsoft.com/office/drawing/2014/main" id="{465EBFE1-CC7D-4718-A5F8-1C8CBB6D0FE2}"/>
              </a:ext>
            </a:extLst>
          </p:cNvPr>
          <p:cNvSpPr/>
          <p:nvPr/>
        </p:nvSpPr>
        <p:spPr>
          <a:xfrm>
            <a:off x="2636364" y="1983905"/>
            <a:ext cx="108488" cy="14357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5" name="Rectángulo 14">
            <a:extLst>
              <a:ext uri="{FF2B5EF4-FFF2-40B4-BE49-F238E27FC236}">
                <a16:creationId xmlns:a16="http://schemas.microsoft.com/office/drawing/2014/main" id="{0BDEC35D-8D51-4AF3-80B8-4FD0917426EE}"/>
              </a:ext>
            </a:extLst>
          </p:cNvPr>
          <p:cNvSpPr/>
          <p:nvPr/>
        </p:nvSpPr>
        <p:spPr>
          <a:xfrm>
            <a:off x="3098730" y="1996823"/>
            <a:ext cx="108488" cy="14357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7" name="Rectángulo 16">
            <a:extLst>
              <a:ext uri="{FF2B5EF4-FFF2-40B4-BE49-F238E27FC236}">
                <a16:creationId xmlns:a16="http://schemas.microsoft.com/office/drawing/2014/main" id="{6436AD9F-C4F5-4C2F-A50B-059AB3F9C641}"/>
              </a:ext>
            </a:extLst>
          </p:cNvPr>
          <p:cNvSpPr/>
          <p:nvPr/>
        </p:nvSpPr>
        <p:spPr>
          <a:xfrm>
            <a:off x="3548181" y="1996823"/>
            <a:ext cx="108488" cy="14357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9" name="Rectángulo 18">
            <a:extLst>
              <a:ext uri="{FF2B5EF4-FFF2-40B4-BE49-F238E27FC236}">
                <a16:creationId xmlns:a16="http://schemas.microsoft.com/office/drawing/2014/main" id="{3A5B8B13-F55B-4CB7-BD07-8CE4958F2B2C}"/>
              </a:ext>
            </a:extLst>
          </p:cNvPr>
          <p:cNvSpPr/>
          <p:nvPr/>
        </p:nvSpPr>
        <p:spPr>
          <a:xfrm>
            <a:off x="4041547" y="1983904"/>
            <a:ext cx="108488" cy="14357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21" name="Rectángulo 20">
            <a:extLst>
              <a:ext uri="{FF2B5EF4-FFF2-40B4-BE49-F238E27FC236}">
                <a16:creationId xmlns:a16="http://schemas.microsoft.com/office/drawing/2014/main" id="{A93E74C2-12C7-41A8-BB8C-7A3700AD4B2D}"/>
              </a:ext>
            </a:extLst>
          </p:cNvPr>
          <p:cNvSpPr/>
          <p:nvPr/>
        </p:nvSpPr>
        <p:spPr>
          <a:xfrm>
            <a:off x="5029256" y="1981932"/>
            <a:ext cx="108488" cy="14357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23" name="Rectángulo 22">
            <a:extLst>
              <a:ext uri="{FF2B5EF4-FFF2-40B4-BE49-F238E27FC236}">
                <a16:creationId xmlns:a16="http://schemas.microsoft.com/office/drawing/2014/main" id="{7E24516D-18C6-4030-A679-B2F73075D8D6}"/>
              </a:ext>
            </a:extLst>
          </p:cNvPr>
          <p:cNvSpPr/>
          <p:nvPr/>
        </p:nvSpPr>
        <p:spPr>
          <a:xfrm>
            <a:off x="4549129" y="1981932"/>
            <a:ext cx="108488" cy="14357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25" name="CuadroTexto 24">
            <a:extLst>
              <a:ext uri="{FF2B5EF4-FFF2-40B4-BE49-F238E27FC236}">
                <a16:creationId xmlns:a16="http://schemas.microsoft.com/office/drawing/2014/main" id="{3C000A74-DC06-4274-BD45-955E6695C6A5}"/>
              </a:ext>
            </a:extLst>
          </p:cNvPr>
          <p:cNvSpPr txBox="1"/>
          <p:nvPr/>
        </p:nvSpPr>
        <p:spPr>
          <a:xfrm>
            <a:off x="6564465" y="3102037"/>
            <a:ext cx="1627433" cy="1200329"/>
          </a:xfrm>
          <a:prstGeom prst="rect">
            <a:avLst/>
          </a:prstGeom>
          <a:noFill/>
        </p:spPr>
        <p:txBody>
          <a:bodyPr wrap="none" rtlCol="0">
            <a:spAutoFit/>
          </a:bodyPr>
          <a:lstStyle/>
          <a:p>
            <a:pPr algn="ctr"/>
            <a:r>
              <a:rPr lang="es-PE" b="1" dirty="0"/>
              <a:t>Fase</a:t>
            </a:r>
          </a:p>
          <a:p>
            <a:pPr algn="ctr"/>
            <a:r>
              <a:rPr lang="es-PE" dirty="0"/>
              <a:t>Elaboración de </a:t>
            </a:r>
          </a:p>
          <a:p>
            <a:pPr algn="ctr"/>
            <a:r>
              <a:rPr lang="es-PE" dirty="0"/>
              <a:t>Estudios de </a:t>
            </a:r>
          </a:p>
          <a:p>
            <a:pPr algn="ctr"/>
            <a:r>
              <a:rPr lang="es-PE" dirty="0"/>
              <a:t>Pre Inversión</a:t>
            </a:r>
          </a:p>
        </p:txBody>
      </p:sp>
      <p:sp>
        <p:nvSpPr>
          <p:cNvPr id="26" name="CuadroTexto 25">
            <a:extLst>
              <a:ext uri="{FF2B5EF4-FFF2-40B4-BE49-F238E27FC236}">
                <a16:creationId xmlns:a16="http://schemas.microsoft.com/office/drawing/2014/main" id="{92314E2B-8DA2-43EF-AE77-73422C73EC82}"/>
              </a:ext>
            </a:extLst>
          </p:cNvPr>
          <p:cNvSpPr txBox="1"/>
          <p:nvPr/>
        </p:nvSpPr>
        <p:spPr>
          <a:xfrm>
            <a:off x="6559396" y="1546511"/>
            <a:ext cx="1423788" cy="923330"/>
          </a:xfrm>
          <a:prstGeom prst="rect">
            <a:avLst/>
          </a:prstGeom>
          <a:noFill/>
        </p:spPr>
        <p:txBody>
          <a:bodyPr wrap="none" rtlCol="0">
            <a:spAutoFit/>
          </a:bodyPr>
          <a:lstStyle/>
          <a:p>
            <a:pPr algn="ctr"/>
            <a:r>
              <a:rPr lang="es-PE" b="1" dirty="0"/>
              <a:t>Fase</a:t>
            </a:r>
          </a:p>
          <a:p>
            <a:pPr algn="ctr"/>
            <a:r>
              <a:rPr lang="es-PE" dirty="0"/>
              <a:t>Ejecución de </a:t>
            </a:r>
          </a:p>
          <a:p>
            <a:pPr algn="ctr"/>
            <a:r>
              <a:rPr lang="es-PE" dirty="0"/>
              <a:t>Inversiones</a:t>
            </a:r>
          </a:p>
        </p:txBody>
      </p:sp>
      <p:sp>
        <p:nvSpPr>
          <p:cNvPr id="29" name="Cerrar llave 28">
            <a:extLst>
              <a:ext uri="{FF2B5EF4-FFF2-40B4-BE49-F238E27FC236}">
                <a16:creationId xmlns:a16="http://schemas.microsoft.com/office/drawing/2014/main" id="{BBBE13BF-50B2-49FE-BB29-AC5B28FD054F}"/>
              </a:ext>
            </a:extLst>
          </p:cNvPr>
          <p:cNvSpPr/>
          <p:nvPr/>
        </p:nvSpPr>
        <p:spPr>
          <a:xfrm>
            <a:off x="6097030" y="710657"/>
            <a:ext cx="341436" cy="2567147"/>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PE"/>
          </a:p>
        </p:txBody>
      </p:sp>
      <p:sp>
        <p:nvSpPr>
          <p:cNvPr id="30" name="Cerrar llave 29">
            <a:extLst>
              <a:ext uri="{FF2B5EF4-FFF2-40B4-BE49-F238E27FC236}">
                <a16:creationId xmlns:a16="http://schemas.microsoft.com/office/drawing/2014/main" id="{3FE0949C-0D6D-41FA-8395-9F401CB5BD4A}"/>
              </a:ext>
            </a:extLst>
          </p:cNvPr>
          <p:cNvSpPr/>
          <p:nvPr/>
        </p:nvSpPr>
        <p:spPr>
          <a:xfrm>
            <a:off x="6130515" y="3417647"/>
            <a:ext cx="279073" cy="56911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PE"/>
          </a:p>
        </p:txBody>
      </p:sp>
    </p:spTree>
    <p:extLst>
      <p:ext uri="{BB962C8B-B14F-4D97-AF65-F5344CB8AC3E}">
        <p14:creationId xmlns:p14="http://schemas.microsoft.com/office/powerpoint/2010/main" val="15682987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a 1">
            <a:extLst>
              <a:ext uri="{FF2B5EF4-FFF2-40B4-BE49-F238E27FC236}">
                <a16:creationId xmlns:a16="http://schemas.microsoft.com/office/drawing/2014/main" id="{791F2DC7-C042-49FC-8E3D-A8EE398A42E5}"/>
              </a:ext>
            </a:extLst>
          </p:cNvPr>
          <p:cNvGraphicFramePr>
            <a:graphicFrameLocks noGrp="1"/>
          </p:cNvGraphicFramePr>
          <p:nvPr>
            <p:extLst>
              <p:ext uri="{D42A27DB-BD31-4B8C-83A1-F6EECF244321}">
                <p14:modId xmlns:p14="http://schemas.microsoft.com/office/powerpoint/2010/main" val="1718603978"/>
              </p:ext>
            </p:extLst>
          </p:nvPr>
        </p:nvGraphicFramePr>
        <p:xfrm>
          <a:off x="236162" y="1206867"/>
          <a:ext cx="11730790" cy="5066698"/>
        </p:xfrm>
        <a:graphic>
          <a:graphicData uri="http://schemas.openxmlformats.org/drawingml/2006/table">
            <a:tbl>
              <a:tblPr>
                <a:tableStyleId>{BDBED569-4797-4DF1-A0F4-6AAB3CD982D8}</a:tableStyleId>
              </a:tblPr>
              <a:tblGrid>
                <a:gridCol w="366587">
                  <a:extLst>
                    <a:ext uri="{9D8B030D-6E8A-4147-A177-3AD203B41FA5}">
                      <a16:colId xmlns:a16="http://schemas.microsoft.com/office/drawing/2014/main" val="2856211665"/>
                    </a:ext>
                  </a:extLst>
                </a:gridCol>
                <a:gridCol w="293270">
                  <a:extLst>
                    <a:ext uri="{9D8B030D-6E8A-4147-A177-3AD203B41FA5}">
                      <a16:colId xmlns:a16="http://schemas.microsoft.com/office/drawing/2014/main" val="1157650258"/>
                    </a:ext>
                  </a:extLst>
                </a:gridCol>
                <a:gridCol w="742737">
                  <a:extLst>
                    <a:ext uri="{9D8B030D-6E8A-4147-A177-3AD203B41FA5}">
                      <a16:colId xmlns:a16="http://schemas.microsoft.com/office/drawing/2014/main" val="756116577"/>
                    </a:ext>
                  </a:extLst>
                </a:gridCol>
                <a:gridCol w="3277503">
                  <a:extLst>
                    <a:ext uri="{9D8B030D-6E8A-4147-A177-3AD203B41FA5}">
                      <a16:colId xmlns:a16="http://schemas.microsoft.com/office/drawing/2014/main" val="611195909"/>
                    </a:ext>
                  </a:extLst>
                </a:gridCol>
                <a:gridCol w="879810">
                  <a:extLst>
                    <a:ext uri="{9D8B030D-6E8A-4147-A177-3AD203B41FA5}">
                      <a16:colId xmlns:a16="http://schemas.microsoft.com/office/drawing/2014/main" val="2878103959"/>
                    </a:ext>
                  </a:extLst>
                </a:gridCol>
                <a:gridCol w="635418">
                  <a:extLst>
                    <a:ext uri="{9D8B030D-6E8A-4147-A177-3AD203B41FA5}">
                      <a16:colId xmlns:a16="http://schemas.microsoft.com/office/drawing/2014/main" val="3677279879"/>
                    </a:ext>
                  </a:extLst>
                </a:gridCol>
                <a:gridCol w="720955">
                  <a:extLst>
                    <a:ext uri="{9D8B030D-6E8A-4147-A177-3AD203B41FA5}">
                      <a16:colId xmlns:a16="http://schemas.microsoft.com/office/drawing/2014/main" val="763942350"/>
                    </a:ext>
                  </a:extLst>
                </a:gridCol>
                <a:gridCol w="569224">
                  <a:extLst>
                    <a:ext uri="{9D8B030D-6E8A-4147-A177-3AD203B41FA5}">
                      <a16:colId xmlns:a16="http://schemas.microsoft.com/office/drawing/2014/main" val="4175077949"/>
                    </a:ext>
                  </a:extLst>
                </a:gridCol>
                <a:gridCol w="713831">
                  <a:extLst>
                    <a:ext uri="{9D8B030D-6E8A-4147-A177-3AD203B41FA5}">
                      <a16:colId xmlns:a16="http://schemas.microsoft.com/office/drawing/2014/main" val="1158316045"/>
                    </a:ext>
                  </a:extLst>
                </a:gridCol>
                <a:gridCol w="525442">
                  <a:extLst>
                    <a:ext uri="{9D8B030D-6E8A-4147-A177-3AD203B41FA5}">
                      <a16:colId xmlns:a16="http://schemas.microsoft.com/office/drawing/2014/main" val="56341382"/>
                    </a:ext>
                  </a:extLst>
                </a:gridCol>
                <a:gridCol w="464344">
                  <a:extLst>
                    <a:ext uri="{9D8B030D-6E8A-4147-A177-3AD203B41FA5}">
                      <a16:colId xmlns:a16="http://schemas.microsoft.com/office/drawing/2014/main" val="325649073"/>
                    </a:ext>
                  </a:extLst>
                </a:gridCol>
                <a:gridCol w="464344">
                  <a:extLst>
                    <a:ext uri="{9D8B030D-6E8A-4147-A177-3AD203B41FA5}">
                      <a16:colId xmlns:a16="http://schemas.microsoft.com/office/drawing/2014/main" val="1642856060"/>
                    </a:ext>
                  </a:extLst>
                </a:gridCol>
                <a:gridCol w="1259770">
                  <a:extLst>
                    <a:ext uri="{9D8B030D-6E8A-4147-A177-3AD203B41FA5}">
                      <a16:colId xmlns:a16="http://schemas.microsoft.com/office/drawing/2014/main" val="425350305"/>
                    </a:ext>
                  </a:extLst>
                </a:gridCol>
                <a:gridCol w="817555">
                  <a:extLst>
                    <a:ext uri="{9D8B030D-6E8A-4147-A177-3AD203B41FA5}">
                      <a16:colId xmlns:a16="http://schemas.microsoft.com/office/drawing/2014/main" val="650866307"/>
                    </a:ext>
                  </a:extLst>
                </a:gridCol>
              </a:tblGrid>
              <a:tr h="343426">
                <a:tc>
                  <a:txBody>
                    <a:bodyPr/>
                    <a:lstStyle/>
                    <a:p>
                      <a:pPr algn="ctr" rtl="0" fontAlgn="ctr"/>
                      <a:r>
                        <a:rPr lang="es-PE" sz="800" b="1" u="none" strike="noStrike" dirty="0">
                          <a:effectLst/>
                        </a:rPr>
                        <a:t>N°</a:t>
                      </a:r>
                      <a:endParaRPr lang="es-PE" sz="800" b="1" i="0" u="none" strike="noStrike" dirty="0">
                        <a:solidFill>
                          <a:srgbClr val="000000"/>
                        </a:solidFill>
                        <a:effectLst/>
                        <a:latin typeface="Arial" panose="020B0604020202020204" pitchFamily="34" charset="0"/>
                      </a:endParaRPr>
                    </a:p>
                  </a:txBody>
                  <a:tcPr marL="3859" marR="3859" marT="3859" marB="0" anchor="ctr">
                    <a:solidFill>
                      <a:schemeClr val="accent5">
                        <a:lumMod val="40000"/>
                        <a:lumOff val="60000"/>
                      </a:schemeClr>
                    </a:solidFill>
                  </a:tcPr>
                </a:tc>
                <a:tc>
                  <a:txBody>
                    <a:bodyPr/>
                    <a:lstStyle/>
                    <a:p>
                      <a:pPr algn="ctr" rtl="0" fontAlgn="ctr"/>
                      <a:r>
                        <a:rPr lang="es-PE" sz="800" b="1" u="none" strike="noStrike" dirty="0">
                          <a:effectLst/>
                        </a:rPr>
                        <a:t>CUI</a:t>
                      </a:r>
                      <a:endParaRPr lang="es-PE" sz="800" b="1" i="0" u="none" strike="noStrike" dirty="0">
                        <a:solidFill>
                          <a:srgbClr val="000000"/>
                        </a:solidFill>
                        <a:effectLst/>
                        <a:latin typeface="Arial" panose="020B0604020202020204" pitchFamily="34" charset="0"/>
                      </a:endParaRPr>
                    </a:p>
                  </a:txBody>
                  <a:tcPr marL="3859" marR="3859" marT="3859" marB="0" anchor="ctr">
                    <a:solidFill>
                      <a:schemeClr val="accent5">
                        <a:lumMod val="40000"/>
                        <a:lumOff val="60000"/>
                      </a:schemeClr>
                    </a:solidFill>
                  </a:tcPr>
                </a:tc>
                <a:tc>
                  <a:txBody>
                    <a:bodyPr/>
                    <a:lstStyle/>
                    <a:p>
                      <a:pPr algn="ctr" rtl="0" fontAlgn="ctr"/>
                      <a:r>
                        <a:rPr lang="es-PE" sz="800" b="1" u="none" strike="noStrike" dirty="0">
                          <a:effectLst/>
                        </a:rPr>
                        <a:t>CÓDIGO DE IDEA</a:t>
                      </a:r>
                      <a:endParaRPr lang="es-PE" sz="800" b="1" i="0" u="none" strike="noStrike" dirty="0">
                        <a:solidFill>
                          <a:srgbClr val="000000"/>
                        </a:solidFill>
                        <a:effectLst/>
                        <a:latin typeface="Arial" panose="020B0604020202020204" pitchFamily="34" charset="0"/>
                      </a:endParaRPr>
                    </a:p>
                  </a:txBody>
                  <a:tcPr marL="3859" marR="3859" marT="3859" marB="0" anchor="ctr">
                    <a:solidFill>
                      <a:schemeClr val="accent5">
                        <a:lumMod val="40000"/>
                        <a:lumOff val="60000"/>
                      </a:schemeClr>
                    </a:solidFill>
                  </a:tcPr>
                </a:tc>
                <a:tc>
                  <a:txBody>
                    <a:bodyPr/>
                    <a:lstStyle/>
                    <a:p>
                      <a:pPr algn="ctr" rtl="0" fontAlgn="ctr"/>
                      <a:r>
                        <a:rPr lang="es-PE" sz="800" b="1" u="none" strike="noStrike" dirty="0">
                          <a:effectLst/>
                        </a:rPr>
                        <a:t>NOMBRE DEL PROYECTO DE INVERSIÓN</a:t>
                      </a:r>
                      <a:endParaRPr lang="es-PE" sz="800" b="1" i="0" u="none" strike="noStrike" dirty="0">
                        <a:solidFill>
                          <a:srgbClr val="000000"/>
                        </a:solidFill>
                        <a:effectLst/>
                        <a:latin typeface="Arial" panose="020B0604020202020204" pitchFamily="34" charset="0"/>
                      </a:endParaRPr>
                    </a:p>
                  </a:txBody>
                  <a:tcPr marL="3859" marR="3859" marT="3859" marB="0" anchor="ctr">
                    <a:solidFill>
                      <a:schemeClr val="accent5">
                        <a:lumMod val="40000"/>
                        <a:lumOff val="60000"/>
                      </a:schemeClr>
                    </a:solidFill>
                  </a:tcPr>
                </a:tc>
                <a:tc>
                  <a:txBody>
                    <a:bodyPr/>
                    <a:lstStyle/>
                    <a:p>
                      <a:pPr algn="ctr" rtl="0" fontAlgn="ctr"/>
                      <a:r>
                        <a:rPr lang="es-PE" sz="800" b="1" u="none" strike="noStrike" dirty="0">
                          <a:effectLst/>
                        </a:rPr>
                        <a:t>INVERSIÓN ESTIMADO s/.</a:t>
                      </a:r>
                      <a:endParaRPr lang="es-PE" sz="800" b="1" i="0" u="none" strike="noStrike" dirty="0">
                        <a:solidFill>
                          <a:srgbClr val="000000"/>
                        </a:solidFill>
                        <a:effectLst/>
                        <a:latin typeface="Arial" panose="020B0604020202020204" pitchFamily="34" charset="0"/>
                      </a:endParaRPr>
                    </a:p>
                  </a:txBody>
                  <a:tcPr marL="3859" marR="3859" marT="3859" marB="0" anchor="ctr">
                    <a:solidFill>
                      <a:schemeClr val="accent5">
                        <a:lumMod val="40000"/>
                        <a:lumOff val="60000"/>
                      </a:schemeClr>
                    </a:solidFill>
                  </a:tcPr>
                </a:tc>
                <a:tc>
                  <a:txBody>
                    <a:bodyPr/>
                    <a:lstStyle/>
                    <a:p>
                      <a:pPr algn="ctr" rtl="0" fontAlgn="ctr"/>
                      <a:r>
                        <a:rPr lang="es-PE" sz="800" b="1" u="none" strike="noStrike" dirty="0">
                          <a:effectLst/>
                        </a:rPr>
                        <a:t>ESTADO SITUACIONAL</a:t>
                      </a:r>
                      <a:endParaRPr lang="es-PE" sz="800" b="1" i="0" u="none" strike="noStrike" dirty="0">
                        <a:solidFill>
                          <a:srgbClr val="000000"/>
                        </a:solidFill>
                        <a:effectLst/>
                        <a:latin typeface="Arial" panose="020B0604020202020204" pitchFamily="34" charset="0"/>
                      </a:endParaRPr>
                    </a:p>
                  </a:txBody>
                  <a:tcPr marL="3859" marR="3859" marT="3859" marB="0" anchor="ctr">
                    <a:solidFill>
                      <a:schemeClr val="accent5">
                        <a:lumMod val="40000"/>
                        <a:lumOff val="60000"/>
                      </a:schemeClr>
                    </a:solidFill>
                  </a:tcPr>
                </a:tc>
                <a:tc>
                  <a:txBody>
                    <a:bodyPr/>
                    <a:lstStyle/>
                    <a:p>
                      <a:pPr algn="ctr" rtl="0" fontAlgn="ctr"/>
                      <a:r>
                        <a:rPr lang="es-PE" sz="800" b="1" u="none" strike="noStrike" dirty="0">
                          <a:effectLst/>
                        </a:rPr>
                        <a:t>APROBACIÓN DEL PLAN DE TRABAJO</a:t>
                      </a:r>
                      <a:endParaRPr lang="es-PE" sz="800" b="1" i="0" u="none" strike="noStrike" dirty="0">
                        <a:solidFill>
                          <a:srgbClr val="000000"/>
                        </a:solidFill>
                        <a:effectLst/>
                        <a:latin typeface="Arial" panose="020B0604020202020204" pitchFamily="34" charset="0"/>
                      </a:endParaRPr>
                    </a:p>
                  </a:txBody>
                  <a:tcPr marL="3859" marR="3859" marT="3859" marB="0" anchor="ctr">
                    <a:solidFill>
                      <a:schemeClr val="accent5">
                        <a:lumMod val="40000"/>
                        <a:lumOff val="60000"/>
                      </a:schemeClr>
                    </a:solidFill>
                  </a:tcPr>
                </a:tc>
                <a:tc>
                  <a:txBody>
                    <a:bodyPr/>
                    <a:lstStyle/>
                    <a:p>
                      <a:pPr algn="ctr" rtl="0" fontAlgn="ctr"/>
                      <a:r>
                        <a:rPr lang="es-PE" sz="800" b="1" u="none" strike="noStrike" dirty="0">
                          <a:effectLst/>
                        </a:rPr>
                        <a:t>PLAZO APROBADO</a:t>
                      </a:r>
                      <a:endParaRPr lang="es-PE" sz="800" b="1" i="0" u="none" strike="noStrike" dirty="0">
                        <a:solidFill>
                          <a:srgbClr val="000000"/>
                        </a:solidFill>
                        <a:effectLst/>
                        <a:latin typeface="Arial" panose="020B0604020202020204" pitchFamily="34" charset="0"/>
                      </a:endParaRPr>
                    </a:p>
                  </a:txBody>
                  <a:tcPr marL="3859" marR="3859" marT="3859" marB="0" anchor="ctr">
                    <a:solidFill>
                      <a:schemeClr val="accent5">
                        <a:lumMod val="40000"/>
                        <a:lumOff val="60000"/>
                      </a:schemeClr>
                    </a:solidFill>
                  </a:tcPr>
                </a:tc>
                <a:tc>
                  <a:txBody>
                    <a:bodyPr/>
                    <a:lstStyle/>
                    <a:p>
                      <a:pPr algn="ctr" rtl="0" fontAlgn="ctr"/>
                      <a:r>
                        <a:rPr lang="es-PE" sz="800" b="1" u="none" strike="noStrike" dirty="0">
                          <a:effectLst/>
                        </a:rPr>
                        <a:t>PRESUPUESTO APROBADO PARA PERFIL S/.</a:t>
                      </a:r>
                      <a:endParaRPr lang="es-PE" sz="800" b="1" i="0" u="none" strike="noStrike" dirty="0">
                        <a:solidFill>
                          <a:srgbClr val="000000"/>
                        </a:solidFill>
                        <a:effectLst/>
                        <a:latin typeface="Arial" panose="020B0604020202020204" pitchFamily="34" charset="0"/>
                      </a:endParaRPr>
                    </a:p>
                  </a:txBody>
                  <a:tcPr marL="3859" marR="3859" marT="3859" marB="0" anchor="ctr">
                    <a:solidFill>
                      <a:schemeClr val="accent5">
                        <a:lumMod val="40000"/>
                        <a:lumOff val="60000"/>
                      </a:schemeClr>
                    </a:solidFill>
                  </a:tcPr>
                </a:tc>
                <a:tc>
                  <a:txBody>
                    <a:bodyPr/>
                    <a:lstStyle/>
                    <a:p>
                      <a:pPr algn="ctr" rtl="0" fontAlgn="ctr"/>
                      <a:r>
                        <a:rPr lang="es-PE" sz="800" b="1" u="none" strike="noStrike" dirty="0">
                          <a:effectLst/>
                        </a:rPr>
                        <a:t>PRESUPUESTO EJECUTADO S/.</a:t>
                      </a:r>
                      <a:endParaRPr lang="es-PE" sz="800" b="1" i="0" u="none" strike="noStrike" dirty="0">
                        <a:solidFill>
                          <a:srgbClr val="000000"/>
                        </a:solidFill>
                        <a:effectLst/>
                        <a:latin typeface="Arial" panose="020B0604020202020204" pitchFamily="34" charset="0"/>
                      </a:endParaRPr>
                    </a:p>
                  </a:txBody>
                  <a:tcPr marL="3859" marR="3859" marT="3859" marB="0" anchor="ctr">
                    <a:solidFill>
                      <a:schemeClr val="accent5">
                        <a:lumMod val="40000"/>
                        <a:lumOff val="60000"/>
                      </a:schemeClr>
                    </a:solidFill>
                  </a:tcPr>
                </a:tc>
                <a:tc>
                  <a:txBody>
                    <a:bodyPr/>
                    <a:lstStyle/>
                    <a:p>
                      <a:pPr algn="ctr" rtl="0" fontAlgn="ctr"/>
                      <a:r>
                        <a:rPr lang="es-PE" sz="800" b="1" u="none" strike="noStrike" dirty="0">
                          <a:effectLst/>
                        </a:rPr>
                        <a:t>FECHA INICIO FORMULACIÓN</a:t>
                      </a:r>
                      <a:endParaRPr lang="es-PE" sz="800" b="1" i="0" u="none" strike="noStrike" dirty="0">
                        <a:solidFill>
                          <a:srgbClr val="000000"/>
                        </a:solidFill>
                        <a:effectLst/>
                        <a:latin typeface="Arial" panose="020B0604020202020204" pitchFamily="34" charset="0"/>
                      </a:endParaRPr>
                    </a:p>
                  </a:txBody>
                  <a:tcPr marL="3859" marR="3859" marT="3859" marB="0" anchor="ctr">
                    <a:solidFill>
                      <a:schemeClr val="accent5">
                        <a:lumMod val="40000"/>
                        <a:lumOff val="60000"/>
                      </a:schemeClr>
                    </a:solidFill>
                  </a:tcPr>
                </a:tc>
                <a:tc>
                  <a:txBody>
                    <a:bodyPr/>
                    <a:lstStyle/>
                    <a:p>
                      <a:pPr algn="ctr" rtl="0" fontAlgn="ctr"/>
                      <a:r>
                        <a:rPr lang="es-PE" sz="800" b="1" u="none" strike="noStrike" dirty="0">
                          <a:effectLst/>
                        </a:rPr>
                        <a:t>TIEMPO TRANSCURRIDO</a:t>
                      </a:r>
                      <a:endParaRPr lang="es-PE" sz="800" b="1" i="0" u="none" strike="noStrike" dirty="0">
                        <a:solidFill>
                          <a:srgbClr val="000000"/>
                        </a:solidFill>
                        <a:effectLst/>
                        <a:latin typeface="Arial" panose="020B0604020202020204" pitchFamily="34" charset="0"/>
                      </a:endParaRPr>
                    </a:p>
                  </a:txBody>
                  <a:tcPr marL="3859" marR="3859" marT="3859" marB="0" anchor="ctr">
                    <a:solidFill>
                      <a:schemeClr val="accent5">
                        <a:lumMod val="40000"/>
                        <a:lumOff val="60000"/>
                      </a:schemeClr>
                    </a:solidFill>
                  </a:tcPr>
                </a:tc>
                <a:tc>
                  <a:txBody>
                    <a:bodyPr/>
                    <a:lstStyle/>
                    <a:p>
                      <a:pPr algn="ctr" rtl="0" fontAlgn="ctr"/>
                      <a:r>
                        <a:rPr lang="es-PE" sz="800" b="1" u="none" strike="noStrike" dirty="0">
                          <a:effectLst/>
                        </a:rPr>
                        <a:t>ALCANCE</a:t>
                      </a:r>
                      <a:endParaRPr lang="es-PE" sz="800" b="1" i="0" u="none" strike="noStrike" dirty="0">
                        <a:solidFill>
                          <a:srgbClr val="000000"/>
                        </a:solidFill>
                        <a:effectLst/>
                        <a:latin typeface="Arial" panose="020B0604020202020204" pitchFamily="34" charset="0"/>
                      </a:endParaRPr>
                    </a:p>
                  </a:txBody>
                  <a:tcPr marL="3859" marR="3859" marT="3859" marB="0" anchor="ctr">
                    <a:solidFill>
                      <a:schemeClr val="accent5">
                        <a:lumMod val="40000"/>
                        <a:lumOff val="60000"/>
                      </a:schemeClr>
                    </a:solidFill>
                  </a:tcPr>
                </a:tc>
                <a:tc>
                  <a:txBody>
                    <a:bodyPr/>
                    <a:lstStyle/>
                    <a:p>
                      <a:pPr algn="ctr" rtl="0" fontAlgn="ctr"/>
                      <a:r>
                        <a:rPr lang="es-PE" sz="800" b="1" u="none" strike="noStrike" dirty="0">
                          <a:effectLst/>
                        </a:rPr>
                        <a:t>MODALIDAD DE LA FORMULACIÓN</a:t>
                      </a:r>
                      <a:endParaRPr lang="es-PE" sz="800" b="1" i="0" u="none" strike="noStrike" dirty="0">
                        <a:solidFill>
                          <a:srgbClr val="000000"/>
                        </a:solidFill>
                        <a:effectLst/>
                        <a:latin typeface="Arial" panose="020B0604020202020204" pitchFamily="34" charset="0"/>
                      </a:endParaRPr>
                    </a:p>
                  </a:txBody>
                  <a:tcPr marL="3859" marR="3859" marT="3859" marB="0" anchor="ctr">
                    <a:solidFill>
                      <a:schemeClr val="accent5">
                        <a:lumMod val="40000"/>
                        <a:lumOff val="60000"/>
                      </a:schemeClr>
                    </a:solidFill>
                  </a:tcPr>
                </a:tc>
                <a:extLst>
                  <a:ext uri="{0D108BD9-81ED-4DB2-BD59-A6C34878D82A}">
                    <a16:rowId xmlns:a16="http://schemas.microsoft.com/office/drawing/2014/main" val="2142008263"/>
                  </a:ext>
                </a:extLst>
              </a:tr>
              <a:tr h="343426">
                <a:tc>
                  <a:txBody>
                    <a:bodyPr/>
                    <a:lstStyle/>
                    <a:p>
                      <a:pPr algn="ctr" rtl="0" fontAlgn="ctr"/>
                      <a:r>
                        <a:rPr lang="es-PE" sz="800" u="none" strike="noStrike" dirty="0">
                          <a:effectLst/>
                        </a:rPr>
                        <a:t>1</a:t>
                      </a:r>
                      <a:endParaRPr lang="es-PE" sz="800" b="0" i="0" u="none" strike="noStrike" dirty="0">
                        <a:solidFill>
                          <a:srgbClr val="000000"/>
                        </a:solidFill>
                        <a:effectLst/>
                        <a:latin typeface="Arial" panose="020B0604020202020204" pitchFamily="34" charset="0"/>
                      </a:endParaRPr>
                    </a:p>
                  </a:txBody>
                  <a:tcPr marL="3859" marR="3859" marT="3859" marB="0" anchor="ctr"/>
                </a:tc>
                <a:tc>
                  <a:txBody>
                    <a:bodyPr/>
                    <a:lstStyle/>
                    <a:p>
                      <a:pPr algn="ctr" rtl="0" fontAlgn="ctr"/>
                      <a:r>
                        <a:rPr lang="es-PE" sz="800" u="none" strike="noStrike">
                          <a:effectLst/>
                        </a:rPr>
                        <a:t>-</a:t>
                      </a:r>
                      <a:endParaRPr lang="es-PE" sz="800" b="0" i="0" u="none" strike="noStrike">
                        <a:solidFill>
                          <a:srgbClr val="000000"/>
                        </a:solidFill>
                        <a:effectLst/>
                        <a:latin typeface="Arial" panose="020B0604020202020204" pitchFamily="34" charset="0"/>
                      </a:endParaRPr>
                    </a:p>
                  </a:txBody>
                  <a:tcPr marL="3859" marR="3859" marT="3859" marB="0" anchor="ctr"/>
                </a:tc>
                <a:tc>
                  <a:txBody>
                    <a:bodyPr/>
                    <a:lstStyle/>
                    <a:p>
                      <a:pPr algn="ctr" rtl="0" fontAlgn="ctr"/>
                      <a:r>
                        <a:rPr lang="es-PE" sz="800" u="none" strike="noStrike">
                          <a:effectLst/>
                        </a:rPr>
                        <a:t>49445</a:t>
                      </a:r>
                      <a:endParaRPr lang="es-PE" sz="800" b="0" i="0" u="none" strike="noStrike">
                        <a:solidFill>
                          <a:srgbClr val="000000"/>
                        </a:solidFill>
                        <a:effectLst/>
                        <a:latin typeface="Arial" panose="020B0604020202020204" pitchFamily="34" charset="0"/>
                      </a:endParaRPr>
                    </a:p>
                  </a:txBody>
                  <a:tcPr marL="3859" marR="3859" marT="3859" marB="0" anchor="ctr"/>
                </a:tc>
                <a:tc>
                  <a:txBody>
                    <a:bodyPr/>
                    <a:lstStyle/>
                    <a:p>
                      <a:pPr algn="l" fontAlgn="ctr"/>
                      <a:r>
                        <a:rPr lang="es-PE" sz="800" u="none" strike="noStrike">
                          <a:effectLst/>
                        </a:rPr>
                        <a:t>mejoramiento y ampliación del servicio de agua para riego con represamiento "</a:t>
                      </a:r>
                      <a:r>
                        <a:rPr lang="es-PE" sz="800" u="sng" strike="noStrike">
                          <a:effectLst/>
                        </a:rPr>
                        <a:t>Socctaccocha</a:t>
                      </a:r>
                      <a:r>
                        <a:rPr lang="es-PE" sz="800" u="none" strike="noStrike">
                          <a:effectLst/>
                        </a:rPr>
                        <a:t>" en los distritos de Kishuará, Huancarama y Pacobamba de la provincia de Andahuaylas - Departamento de Apurímac.</a:t>
                      </a:r>
                      <a:endParaRPr lang="es-PE" sz="800" b="0" i="0" u="none" strike="noStrike">
                        <a:solidFill>
                          <a:srgbClr val="000000"/>
                        </a:solidFill>
                        <a:effectLst/>
                        <a:latin typeface="Arial" panose="020B0604020202020204" pitchFamily="34" charset="0"/>
                      </a:endParaRPr>
                    </a:p>
                  </a:txBody>
                  <a:tcPr marL="3859" marR="3859" marT="3859" marB="0" anchor="ctr"/>
                </a:tc>
                <a:tc>
                  <a:txBody>
                    <a:bodyPr/>
                    <a:lstStyle/>
                    <a:p>
                      <a:pPr algn="ctr" fontAlgn="ctr"/>
                      <a:r>
                        <a:rPr lang="es-PE" sz="800" u="none" strike="noStrike">
                          <a:effectLst/>
                        </a:rPr>
                        <a:t> S/. 132’228,000 </a:t>
                      </a:r>
                      <a:endParaRPr lang="es-PE" sz="800" b="0" i="0" u="none" strike="noStrike">
                        <a:solidFill>
                          <a:srgbClr val="393939"/>
                        </a:solidFill>
                        <a:effectLst/>
                        <a:latin typeface="Arial" panose="020B0604020202020204" pitchFamily="34" charset="0"/>
                      </a:endParaRPr>
                    </a:p>
                  </a:txBody>
                  <a:tcPr marL="3859" marR="3859" marT="3859" marB="0" anchor="ctr"/>
                </a:tc>
                <a:tc>
                  <a:txBody>
                    <a:bodyPr/>
                    <a:lstStyle/>
                    <a:p>
                      <a:pPr algn="ctr" rtl="0" fontAlgn="ctr"/>
                      <a:r>
                        <a:rPr lang="es-PE" sz="800" u="none" strike="noStrike">
                          <a:effectLst/>
                        </a:rPr>
                        <a:t>IDEA</a:t>
                      </a:r>
                      <a:endParaRPr lang="es-PE" sz="800" b="0" i="0" u="none" strike="noStrike">
                        <a:solidFill>
                          <a:srgbClr val="222222"/>
                        </a:solidFill>
                        <a:effectLst/>
                        <a:latin typeface="Arial" panose="020B0604020202020204" pitchFamily="34" charset="0"/>
                      </a:endParaRPr>
                    </a:p>
                  </a:txBody>
                  <a:tcPr marL="3859" marR="3859" marT="3859" marB="0" anchor="ctr"/>
                </a:tc>
                <a:tc>
                  <a:txBody>
                    <a:bodyPr/>
                    <a:lstStyle/>
                    <a:p>
                      <a:pPr algn="ctr" rtl="0" fontAlgn="ctr"/>
                      <a:r>
                        <a:rPr lang="es-PE" sz="800" u="none" strike="noStrike">
                          <a:effectLst/>
                        </a:rPr>
                        <a:t>30 May 19</a:t>
                      </a:r>
                      <a:endParaRPr lang="es-PE" sz="800" b="0" i="0" u="none" strike="noStrike">
                        <a:solidFill>
                          <a:srgbClr val="000000"/>
                        </a:solidFill>
                        <a:effectLst/>
                        <a:latin typeface="Arial" panose="020B0604020202020204" pitchFamily="34" charset="0"/>
                      </a:endParaRPr>
                    </a:p>
                  </a:txBody>
                  <a:tcPr marL="3859" marR="3859" marT="3859" marB="0" anchor="ctr"/>
                </a:tc>
                <a:tc>
                  <a:txBody>
                    <a:bodyPr/>
                    <a:lstStyle/>
                    <a:p>
                      <a:pPr algn="ctr" rtl="0" fontAlgn="ctr"/>
                      <a:r>
                        <a:rPr lang="es-PE" sz="800" u="none" strike="noStrike">
                          <a:effectLst/>
                        </a:rPr>
                        <a:t>5 MESES (150 DIAS)</a:t>
                      </a:r>
                      <a:endParaRPr lang="es-PE" sz="800" b="0" i="0" u="none" strike="noStrike">
                        <a:solidFill>
                          <a:srgbClr val="000000"/>
                        </a:solidFill>
                        <a:effectLst/>
                        <a:latin typeface="Arial" panose="020B0604020202020204" pitchFamily="34" charset="0"/>
                      </a:endParaRPr>
                    </a:p>
                  </a:txBody>
                  <a:tcPr marL="3859" marR="3859" marT="3859" marB="0" anchor="ctr"/>
                </a:tc>
                <a:tc>
                  <a:txBody>
                    <a:bodyPr/>
                    <a:lstStyle/>
                    <a:p>
                      <a:pPr algn="r" rtl="0" fontAlgn="ctr"/>
                      <a:r>
                        <a:rPr lang="es-PE" sz="800" u="none" strike="noStrike" dirty="0">
                          <a:effectLst/>
                        </a:rPr>
                        <a:t>589,029.60 </a:t>
                      </a:r>
                      <a:endParaRPr lang="es-PE" sz="800" b="0" i="0" u="none" strike="noStrike" dirty="0">
                        <a:solidFill>
                          <a:srgbClr val="000000"/>
                        </a:solidFill>
                        <a:effectLst/>
                        <a:latin typeface="Arial" panose="020B0604020202020204" pitchFamily="34" charset="0"/>
                      </a:endParaRPr>
                    </a:p>
                  </a:txBody>
                  <a:tcPr marL="3859" marR="3859" marT="3859" marB="0" anchor="ctr"/>
                </a:tc>
                <a:tc>
                  <a:txBody>
                    <a:bodyPr/>
                    <a:lstStyle/>
                    <a:p>
                      <a:pPr algn="r" rtl="0" fontAlgn="ctr"/>
                      <a:r>
                        <a:rPr lang="es-PE" sz="800" u="none" strike="noStrike" dirty="0">
                          <a:effectLst/>
                        </a:rPr>
                        <a:t>3,488.20 </a:t>
                      </a:r>
                      <a:endParaRPr lang="es-PE" sz="800" b="0" i="0" u="none" strike="noStrike" dirty="0">
                        <a:solidFill>
                          <a:srgbClr val="000000"/>
                        </a:solidFill>
                        <a:effectLst/>
                        <a:latin typeface="Arial" panose="020B0604020202020204" pitchFamily="34" charset="0"/>
                      </a:endParaRPr>
                    </a:p>
                  </a:txBody>
                  <a:tcPr marL="3859" marR="3859" marT="3859" marB="0" anchor="ctr"/>
                </a:tc>
                <a:tc>
                  <a:txBody>
                    <a:bodyPr/>
                    <a:lstStyle/>
                    <a:p>
                      <a:pPr algn="ctr" rtl="0" fontAlgn="ctr"/>
                      <a:r>
                        <a:rPr lang="es-PE" sz="800" u="none" strike="noStrike">
                          <a:effectLst/>
                        </a:rPr>
                        <a:t>05 Nov 19</a:t>
                      </a:r>
                      <a:endParaRPr lang="es-PE" sz="800" b="0" i="0" u="none" strike="noStrike">
                        <a:solidFill>
                          <a:srgbClr val="000000"/>
                        </a:solidFill>
                        <a:effectLst/>
                        <a:latin typeface="Arial" panose="020B0604020202020204" pitchFamily="34" charset="0"/>
                      </a:endParaRPr>
                    </a:p>
                  </a:txBody>
                  <a:tcPr marL="3859" marR="3859" marT="3859" marB="0" anchor="ctr"/>
                </a:tc>
                <a:tc>
                  <a:txBody>
                    <a:bodyPr/>
                    <a:lstStyle/>
                    <a:p>
                      <a:pPr algn="ctr" rtl="0" fontAlgn="ctr"/>
                      <a:r>
                        <a:rPr lang="es-PE" sz="800" u="none" strike="noStrike">
                          <a:effectLst/>
                        </a:rPr>
                        <a:t>152</a:t>
                      </a:r>
                      <a:endParaRPr lang="es-PE" sz="800" b="0" i="0" u="none" strike="noStrike">
                        <a:solidFill>
                          <a:srgbClr val="000000"/>
                        </a:solidFill>
                        <a:effectLst/>
                        <a:latin typeface="Arial" panose="020B0604020202020204" pitchFamily="34" charset="0"/>
                      </a:endParaRPr>
                    </a:p>
                  </a:txBody>
                  <a:tcPr marL="3859" marR="3859" marT="3859" marB="0" anchor="ctr"/>
                </a:tc>
                <a:tc>
                  <a:txBody>
                    <a:bodyPr/>
                    <a:lstStyle/>
                    <a:p>
                      <a:pPr algn="l" rtl="0" fontAlgn="ctr"/>
                      <a:r>
                        <a:rPr lang="es-PE" sz="800" u="none" strike="noStrike">
                          <a:effectLst/>
                        </a:rPr>
                        <a:t>DISTRITOS KISHUARA, PACOBAMBA Y HUACARAMA. PROVINCIA ANDAHUAYLAS. APURIMAC.</a:t>
                      </a:r>
                      <a:endParaRPr lang="es-PE" sz="800" b="0" i="0" u="none" strike="noStrike">
                        <a:solidFill>
                          <a:srgbClr val="000000"/>
                        </a:solidFill>
                        <a:effectLst/>
                        <a:latin typeface="Arial" panose="020B0604020202020204" pitchFamily="34" charset="0"/>
                      </a:endParaRPr>
                    </a:p>
                  </a:txBody>
                  <a:tcPr marL="3859" marR="3859" marT="3859" marB="0" anchor="ctr"/>
                </a:tc>
                <a:tc>
                  <a:txBody>
                    <a:bodyPr/>
                    <a:lstStyle/>
                    <a:p>
                      <a:pPr algn="just" rtl="0" fontAlgn="ctr"/>
                      <a:r>
                        <a:rPr lang="es-PE" sz="800" u="none" strike="noStrike">
                          <a:effectLst/>
                        </a:rPr>
                        <a:t>ADMINISTRACION DIRECTA.</a:t>
                      </a:r>
                      <a:endParaRPr lang="es-PE" sz="800" b="0" i="0" u="none" strike="noStrike">
                        <a:solidFill>
                          <a:srgbClr val="000000"/>
                        </a:solidFill>
                        <a:effectLst/>
                        <a:latin typeface="Arial" panose="020B0604020202020204" pitchFamily="34" charset="0"/>
                      </a:endParaRPr>
                    </a:p>
                  </a:txBody>
                  <a:tcPr marL="3859" marR="3859" marT="3859" marB="0" anchor="ctr"/>
                </a:tc>
                <a:extLst>
                  <a:ext uri="{0D108BD9-81ED-4DB2-BD59-A6C34878D82A}">
                    <a16:rowId xmlns:a16="http://schemas.microsoft.com/office/drawing/2014/main" val="2256916095"/>
                  </a:ext>
                </a:extLst>
              </a:tr>
              <a:tr h="258534">
                <a:tc>
                  <a:txBody>
                    <a:bodyPr/>
                    <a:lstStyle/>
                    <a:p>
                      <a:pPr algn="ctr" rtl="0" fontAlgn="ctr"/>
                      <a:r>
                        <a:rPr lang="es-PE" sz="800" u="none" strike="noStrike" dirty="0">
                          <a:effectLst/>
                        </a:rPr>
                        <a:t>2</a:t>
                      </a:r>
                      <a:endParaRPr lang="es-PE" sz="800" b="0" i="0" u="none" strike="noStrike" dirty="0">
                        <a:solidFill>
                          <a:srgbClr val="000000"/>
                        </a:solidFill>
                        <a:effectLst/>
                        <a:latin typeface="Arial" panose="020B0604020202020204" pitchFamily="34" charset="0"/>
                      </a:endParaRPr>
                    </a:p>
                  </a:txBody>
                  <a:tcPr marL="3859" marR="3859" marT="3859" marB="0" anchor="ctr"/>
                </a:tc>
                <a:tc>
                  <a:txBody>
                    <a:bodyPr/>
                    <a:lstStyle/>
                    <a:p>
                      <a:pPr algn="ctr" rtl="0" fontAlgn="ctr"/>
                      <a:r>
                        <a:rPr lang="es-PE" sz="800" u="none" strike="noStrike">
                          <a:effectLst/>
                        </a:rPr>
                        <a:t>-</a:t>
                      </a:r>
                      <a:endParaRPr lang="es-PE" sz="800" b="0" i="0" u="none" strike="noStrike">
                        <a:solidFill>
                          <a:srgbClr val="000000"/>
                        </a:solidFill>
                        <a:effectLst/>
                        <a:latin typeface="Arial" panose="020B0604020202020204" pitchFamily="34" charset="0"/>
                      </a:endParaRPr>
                    </a:p>
                  </a:txBody>
                  <a:tcPr marL="3859" marR="3859" marT="3859" marB="0" anchor="ctr"/>
                </a:tc>
                <a:tc>
                  <a:txBody>
                    <a:bodyPr/>
                    <a:lstStyle/>
                    <a:p>
                      <a:pPr algn="ctr" rtl="0" fontAlgn="ctr"/>
                      <a:r>
                        <a:rPr lang="es-PE" sz="800" u="none" strike="noStrike">
                          <a:effectLst/>
                        </a:rPr>
                        <a:t>49426</a:t>
                      </a:r>
                      <a:endParaRPr lang="es-PE" sz="800" b="0" i="0" u="none" strike="noStrike">
                        <a:solidFill>
                          <a:srgbClr val="000000"/>
                        </a:solidFill>
                        <a:effectLst/>
                        <a:latin typeface="Arial" panose="020B0604020202020204" pitchFamily="34" charset="0"/>
                      </a:endParaRPr>
                    </a:p>
                  </a:txBody>
                  <a:tcPr marL="3859" marR="3859" marT="3859" marB="0" anchor="ctr"/>
                </a:tc>
                <a:tc>
                  <a:txBody>
                    <a:bodyPr/>
                    <a:lstStyle/>
                    <a:p>
                      <a:pPr algn="l" fontAlgn="ctr"/>
                      <a:r>
                        <a:rPr lang="es-PE" sz="800" u="none" strike="noStrike">
                          <a:effectLst/>
                        </a:rPr>
                        <a:t>creación del servicio de agua para riego para las comunidades de Apumarca, Patirara, Ccatina, Accoera, Huaraqueray, Pucar y Huallhuac. Distrito de </a:t>
                      </a:r>
                      <a:r>
                        <a:rPr lang="es-PE" sz="800" u="sng" strike="noStrike">
                          <a:effectLst/>
                        </a:rPr>
                        <a:t>Mara</a:t>
                      </a:r>
                      <a:r>
                        <a:rPr lang="es-PE" sz="800" u="none" strike="noStrike">
                          <a:effectLst/>
                        </a:rPr>
                        <a:t> - provincia de Cotabambas - departamento de Apurímac.</a:t>
                      </a:r>
                      <a:endParaRPr lang="es-PE" sz="800" b="0" i="0" u="none" strike="noStrike">
                        <a:solidFill>
                          <a:srgbClr val="000000"/>
                        </a:solidFill>
                        <a:effectLst/>
                        <a:latin typeface="Arial" panose="020B0604020202020204" pitchFamily="34" charset="0"/>
                      </a:endParaRPr>
                    </a:p>
                  </a:txBody>
                  <a:tcPr marL="3859" marR="3859" marT="3859" marB="0" anchor="ctr"/>
                </a:tc>
                <a:tc>
                  <a:txBody>
                    <a:bodyPr/>
                    <a:lstStyle/>
                    <a:p>
                      <a:pPr algn="ctr" fontAlgn="ctr"/>
                      <a:r>
                        <a:rPr lang="es-PE" sz="800" u="none" strike="noStrike">
                          <a:effectLst/>
                        </a:rPr>
                        <a:t> S/. 4’903,455 </a:t>
                      </a:r>
                      <a:endParaRPr lang="es-PE" sz="800" b="0" i="0" u="none" strike="noStrike">
                        <a:solidFill>
                          <a:srgbClr val="393939"/>
                        </a:solidFill>
                        <a:effectLst/>
                        <a:latin typeface="Arial" panose="020B0604020202020204" pitchFamily="34" charset="0"/>
                      </a:endParaRPr>
                    </a:p>
                  </a:txBody>
                  <a:tcPr marL="3859" marR="3859" marT="3859" marB="0" anchor="ctr"/>
                </a:tc>
                <a:tc>
                  <a:txBody>
                    <a:bodyPr/>
                    <a:lstStyle/>
                    <a:p>
                      <a:pPr algn="ctr" rtl="0" fontAlgn="ctr"/>
                      <a:r>
                        <a:rPr lang="es-PE" sz="800" u="none" strike="noStrike">
                          <a:effectLst/>
                        </a:rPr>
                        <a:t>IDEA</a:t>
                      </a:r>
                      <a:endParaRPr lang="es-PE" sz="800" b="0" i="0" u="none" strike="noStrike">
                        <a:solidFill>
                          <a:srgbClr val="222222"/>
                        </a:solidFill>
                        <a:effectLst/>
                        <a:latin typeface="Arial" panose="020B0604020202020204" pitchFamily="34" charset="0"/>
                      </a:endParaRPr>
                    </a:p>
                  </a:txBody>
                  <a:tcPr marL="3859" marR="3859" marT="3859" marB="0" anchor="ctr"/>
                </a:tc>
                <a:tc>
                  <a:txBody>
                    <a:bodyPr/>
                    <a:lstStyle/>
                    <a:p>
                      <a:pPr algn="ctr" rtl="0" fontAlgn="ctr"/>
                      <a:r>
                        <a:rPr lang="es-PE" sz="800" u="none" strike="noStrike">
                          <a:effectLst/>
                        </a:rPr>
                        <a:t> </a:t>
                      </a:r>
                      <a:endParaRPr lang="es-PE" sz="800" b="0" i="0" u="none" strike="noStrike">
                        <a:solidFill>
                          <a:srgbClr val="000000"/>
                        </a:solidFill>
                        <a:effectLst/>
                        <a:latin typeface="Arial" panose="020B0604020202020204" pitchFamily="34" charset="0"/>
                      </a:endParaRPr>
                    </a:p>
                  </a:txBody>
                  <a:tcPr marL="3859" marR="3859" marT="3859" marB="0" anchor="ctr"/>
                </a:tc>
                <a:tc>
                  <a:txBody>
                    <a:bodyPr/>
                    <a:lstStyle/>
                    <a:p>
                      <a:pPr algn="ctr" rtl="0" fontAlgn="ctr"/>
                      <a:r>
                        <a:rPr lang="es-PE" sz="800" u="none" strike="noStrike">
                          <a:effectLst/>
                        </a:rPr>
                        <a:t>SIN PLAN DE TRABAJO.</a:t>
                      </a:r>
                      <a:endParaRPr lang="es-PE" sz="800" b="0" i="0" u="none" strike="noStrike">
                        <a:solidFill>
                          <a:srgbClr val="000000"/>
                        </a:solidFill>
                        <a:effectLst/>
                        <a:latin typeface="Arial" panose="020B0604020202020204" pitchFamily="34" charset="0"/>
                      </a:endParaRPr>
                    </a:p>
                  </a:txBody>
                  <a:tcPr marL="3859" marR="3859" marT="3859" marB="0" anchor="ctr"/>
                </a:tc>
                <a:tc>
                  <a:txBody>
                    <a:bodyPr/>
                    <a:lstStyle/>
                    <a:p>
                      <a:pPr algn="r" rtl="0" fontAlgn="ctr"/>
                      <a:r>
                        <a:rPr lang="es-PE" sz="800" u="none" strike="noStrike">
                          <a:effectLst/>
                        </a:rPr>
                        <a:t> </a:t>
                      </a:r>
                      <a:endParaRPr lang="es-PE" sz="800" b="0" i="0" u="none" strike="noStrike">
                        <a:solidFill>
                          <a:srgbClr val="000000"/>
                        </a:solidFill>
                        <a:effectLst/>
                        <a:latin typeface="Arial" panose="020B0604020202020204" pitchFamily="34" charset="0"/>
                      </a:endParaRPr>
                    </a:p>
                  </a:txBody>
                  <a:tcPr marL="3859" marR="3859" marT="3859" marB="0" anchor="ctr"/>
                </a:tc>
                <a:tc>
                  <a:txBody>
                    <a:bodyPr/>
                    <a:lstStyle/>
                    <a:p>
                      <a:pPr algn="ctr" rtl="0" fontAlgn="ctr"/>
                      <a:r>
                        <a:rPr lang="es-PE" sz="800" u="none" strike="noStrike">
                          <a:effectLst/>
                        </a:rPr>
                        <a:t> </a:t>
                      </a:r>
                      <a:endParaRPr lang="es-PE" sz="800" b="0" i="0" u="none" strike="noStrike">
                        <a:solidFill>
                          <a:srgbClr val="000000"/>
                        </a:solidFill>
                        <a:effectLst/>
                        <a:latin typeface="Arial" panose="020B0604020202020204" pitchFamily="34" charset="0"/>
                      </a:endParaRPr>
                    </a:p>
                  </a:txBody>
                  <a:tcPr marL="3859" marR="3859" marT="3859" marB="0" anchor="ctr"/>
                </a:tc>
                <a:tc>
                  <a:txBody>
                    <a:bodyPr/>
                    <a:lstStyle/>
                    <a:p>
                      <a:pPr algn="ctr" rtl="0" fontAlgn="ctr"/>
                      <a:r>
                        <a:rPr lang="es-PE" sz="800" u="none" strike="noStrike">
                          <a:effectLst/>
                        </a:rPr>
                        <a:t> </a:t>
                      </a:r>
                      <a:endParaRPr lang="es-PE" sz="800" b="0" i="0" u="none" strike="noStrike">
                        <a:solidFill>
                          <a:srgbClr val="000000"/>
                        </a:solidFill>
                        <a:effectLst/>
                        <a:latin typeface="Arial" panose="020B0604020202020204" pitchFamily="34" charset="0"/>
                      </a:endParaRPr>
                    </a:p>
                  </a:txBody>
                  <a:tcPr marL="3859" marR="3859" marT="3859" marB="0" anchor="ctr"/>
                </a:tc>
                <a:tc>
                  <a:txBody>
                    <a:bodyPr/>
                    <a:lstStyle/>
                    <a:p>
                      <a:pPr algn="ctr" rtl="0" fontAlgn="ctr"/>
                      <a:r>
                        <a:rPr lang="es-PE" sz="800" u="none" strike="noStrike">
                          <a:effectLst/>
                        </a:rPr>
                        <a:t> </a:t>
                      </a:r>
                      <a:endParaRPr lang="es-PE" sz="800" b="0" i="0" u="none" strike="noStrike">
                        <a:solidFill>
                          <a:srgbClr val="000000"/>
                        </a:solidFill>
                        <a:effectLst/>
                        <a:latin typeface="Arial" panose="020B0604020202020204" pitchFamily="34" charset="0"/>
                      </a:endParaRPr>
                    </a:p>
                  </a:txBody>
                  <a:tcPr marL="3859" marR="3859" marT="3859" marB="0" anchor="ctr"/>
                </a:tc>
                <a:tc>
                  <a:txBody>
                    <a:bodyPr/>
                    <a:lstStyle/>
                    <a:p>
                      <a:pPr algn="l" rtl="0" fontAlgn="ctr"/>
                      <a:r>
                        <a:rPr lang="es-PE" sz="800" u="none" strike="noStrike">
                          <a:effectLst/>
                        </a:rPr>
                        <a:t>DISTRITO MARA, PROVINCIA COTABAMBAS, APURIMAC.</a:t>
                      </a:r>
                      <a:endParaRPr lang="es-PE" sz="800" b="0" i="0" u="none" strike="noStrike">
                        <a:solidFill>
                          <a:srgbClr val="000000"/>
                        </a:solidFill>
                        <a:effectLst/>
                        <a:latin typeface="Arial" panose="020B0604020202020204" pitchFamily="34" charset="0"/>
                      </a:endParaRPr>
                    </a:p>
                  </a:txBody>
                  <a:tcPr marL="3859" marR="3859" marT="3859" marB="0" anchor="ctr"/>
                </a:tc>
                <a:tc>
                  <a:txBody>
                    <a:bodyPr/>
                    <a:lstStyle/>
                    <a:p>
                      <a:pPr algn="just" rtl="0" fontAlgn="ctr"/>
                      <a:r>
                        <a:rPr lang="es-PE" sz="800" u="none" strike="noStrike">
                          <a:effectLst/>
                        </a:rPr>
                        <a:t>ADMINISTRACION DIRECTA.</a:t>
                      </a:r>
                      <a:endParaRPr lang="es-PE" sz="800" b="0" i="0" u="none" strike="noStrike">
                        <a:solidFill>
                          <a:srgbClr val="000000"/>
                        </a:solidFill>
                        <a:effectLst/>
                        <a:latin typeface="Arial" panose="020B0604020202020204" pitchFamily="34" charset="0"/>
                      </a:endParaRPr>
                    </a:p>
                  </a:txBody>
                  <a:tcPr marL="3859" marR="3859" marT="3859" marB="0" anchor="ctr"/>
                </a:tc>
                <a:extLst>
                  <a:ext uri="{0D108BD9-81ED-4DB2-BD59-A6C34878D82A}">
                    <a16:rowId xmlns:a16="http://schemas.microsoft.com/office/drawing/2014/main" val="4021653494"/>
                  </a:ext>
                </a:extLst>
              </a:tr>
              <a:tr h="258534">
                <a:tc>
                  <a:txBody>
                    <a:bodyPr/>
                    <a:lstStyle/>
                    <a:p>
                      <a:pPr algn="ctr" rtl="0" fontAlgn="ctr"/>
                      <a:r>
                        <a:rPr lang="es-PE" sz="800" u="none" strike="noStrike" dirty="0">
                          <a:effectLst/>
                        </a:rPr>
                        <a:t>3</a:t>
                      </a:r>
                      <a:endParaRPr lang="es-PE" sz="800" b="0" i="0" u="none" strike="noStrike" dirty="0">
                        <a:solidFill>
                          <a:srgbClr val="000000"/>
                        </a:solidFill>
                        <a:effectLst/>
                        <a:latin typeface="Arial" panose="020B0604020202020204" pitchFamily="34" charset="0"/>
                      </a:endParaRPr>
                    </a:p>
                  </a:txBody>
                  <a:tcPr marL="3859" marR="3859" marT="3859" marB="0" anchor="ctr"/>
                </a:tc>
                <a:tc>
                  <a:txBody>
                    <a:bodyPr/>
                    <a:lstStyle/>
                    <a:p>
                      <a:pPr algn="ctr" rtl="0" fontAlgn="ctr"/>
                      <a:r>
                        <a:rPr lang="es-PE" sz="800" u="none" strike="noStrike">
                          <a:effectLst/>
                        </a:rPr>
                        <a:t>-</a:t>
                      </a:r>
                      <a:endParaRPr lang="es-PE" sz="800" b="0" i="0" u="none" strike="noStrike">
                        <a:solidFill>
                          <a:srgbClr val="000000"/>
                        </a:solidFill>
                        <a:effectLst/>
                        <a:latin typeface="Arial" panose="020B0604020202020204" pitchFamily="34" charset="0"/>
                      </a:endParaRPr>
                    </a:p>
                  </a:txBody>
                  <a:tcPr marL="3859" marR="3859" marT="3859" marB="0" anchor="ctr"/>
                </a:tc>
                <a:tc>
                  <a:txBody>
                    <a:bodyPr/>
                    <a:lstStyle/>
                    <a:p>
                      <a:pPr algn="ctr" rtl="0" fontAlgn="ctr"/>
                      <a:r>
                        <a:rPr lang="es-PE" sz="800" u="none" strike="noStrike">
                          <a:effectLst/>
                        </a:rPr>
                        <a:t>49403</a:t>
                      </a:r>
                      <a:endParaRPr lang="es-PE" sz="800" b="0" i="0" u="none" strike="noStrike">
                        <a:solidFill>
                          <a:srgbClr val="000000"/>
                        </a:solidFill>
                        <a:effectLst/>
                        <a:latin typeface="Arial" panose="020B0604020202020204" pitchFamily="34" charset="0"/>
                      </a:endParaRPr>
                    </a:p>
                  </a:txBody>
                  <a:tcPr marL="3859" marR="3859" marT="3859" marB="0" anchor="ctr"/>
                </a:tc>
                <a:tc>
                  <a:txBody>
                    <a:bodyPr/>
                    <a:lstStyle/>
                    <a:p>
                      <a:pPr algn="l" fontAlgn="ctr"/>
                      <a:r>
                        <a:rPr lang="es-PE" sz="800" u="none" strike="noStrike" dirty="0">
                          <a:effectLst/>
                        </a:rPr>
                        <a:t>mejoramiento y ampliación del servicio de agua para riego con represamiento en las comunidades de </a:t>
                      </a:r>
                      <a:r>
                        <a:rPr lang="es-PE" sz="800" u="sng" strike="noStrike" dirty="0" err="1">
                          <a:effectLst/>
                        </a:rPr>
                        <a:t>Licchivilca</a:t>
                      </a:r>
                      <a:r>
                        <a:rPr lang="es-PE" sz="800" u="none" strike="noStrike" dirty="0">
                          <a:effectLst/>
                        </a:rPr>
                        <a:t>, </a:t>
                      </a:r>
                      <a:r>
                        <a:rPr lang="es-PE" sz="800" u="none" strike="noStrike" dirty="0" err="1">
                          <a:effectLst/>
                        </a:rPr>
                        <a:t>Ocrabamba</a:t>
                      </a:r>
                      <a:r>
                        <a:rPr lang="es-PE" sz="800" u="none" strike="noStrike" dirty="0">
                          <a:effectLst/>
                        </a:rPr>
                        <a:t>, </a:t>
                      </a:r>
                      <a:r>
                        <a:rPr lang="es-PE" sz="800" u="none" strike="noStrike" dirty="0" err="1">
                          <a:effectLst/>
                        </a:rPr>
                        <a:t>Collaoro</a:t>
                      </a:r>
                      <a:r>
                        <a:rPr lang="es-PE" sz="800" u="none" strike="noStrike" dirty="0">
                          <a:effectLst/>
                        </a:rPr>
                        <a:t>, </a:t>
                      </a:r>
                      <a:r>
                        <a:rPr lang="es-PE" sz="800" u="none" strike="noStrike" dirty="0" err="1">
                          <a:effectLst/>
                        </a:rPr>
                        <a:t>Palpacachi</a:t>
                      </a:r>
                      <a:r>
                        <a:rPr lang="es-PE" sz="800" u="none" strike="noStrike" dirty="0">
                          <a:effectLst/>
                        </a:rPr>
                        <a:t> del distrito de Mariscal Gamarra de la provincia de Grau- Departamento de Apurímac.</a:t>
                      </a:r>
                      <a:endParaRPr lang="es-PE" sz="800" b="0" i="0" u="none" strike="noStrike" dirty="0">
                        <a:solidFill>
                          <a:srgbClr val="000000"/>
                        </a:solidFill>
                        <a:effectLst/>
                        <a:latin typeface="Arial" panose="020B0604020202020204" pitchFamily="34" charset="0"/>
                      </a:endParaRPr>
                    </a:p>
                  </a:txBody>
                  <a:tcPr marL="3859" marR="3859" marT="3859" marB="0" anchor="ctr"/>
                </a:tc>
                <a:tc>
                  <a:txBody>
                    <a:bodyPr/>
                    <a:lstStyle/>
                    <a:p>
                      <a:pPr algn="ctr" fontAlgn="ctr"/>
                      <a:r>
                        <a:rPr lang="es-PE" sz="800" u="none" strike="noStrike">
                          <a:effectLst/>
                        </a:rPr>
                        <a:t> S/. 6’198,187 </a:t>
                      </a:r>
                      <a:endParaRPr lang="es-PE" sz="800" b="0" i="0" u="none" strike="noStrike">
                        <a:solidFill>
                          <a:srgbClr val="393939"/>
                        </a:solidFill>
                        <a:effectLst/>
                        <a:latin typeface="Arial" panose="020B0604020202020204" pitchFamily="34" charset="0"/>
                      </a:endParaRPr>
                    </a:p>
                  </a:txBody>
                  <a:tcPr marL="3859" marR="3859" marT="3859" marB="0" anchor="ctr"/>
                </a:tc>
                <a:tc>
                  <a:txBody>
                    <a:bodyPr/>
                    <a:lstStyle/>
                    <a:p>
                      <a:pPr algn="ctr" rtl="0" fontAlgn="ctr"/>
                      <a:r>
                        <a:rPr lang="es-PE" sz="800" u="none" strike="noStrike">
                          <a:effectLst/>
                        </a:rPr>
                        <a:t>IDEA</a:t>
                      </a:r>
                      <a:endParaRPr lang="es-PE" sz="800" b="0" i="0" u="none" strike="noStrike">
                        <a:solidFill>
                          <a:srgbClr val="222222"/>
                        </a:solidFill>
                        <a:effectLst/>
                        <a:latin typeface="Arial" panose="020B0604020202020204" pitchFamily="34" charset="0"/>
                      </a:endParaRPr>
                    </a:p>
                  </a:txBody>
                  <a:tcPr marL="3859" marR="3859" marT="3859" marB="0" anchor="ctr"/>
                </a:tc>
                <a:tc>
                  <a:txBody>
                    <a:bodyPr/>
                    <a:lstStyle/>
                    <a:p>
                      <a:pPr algn="ctr" rtl="0" fontAlgn="ctr"/>
                      <a:r>
                        <a:rPr lang="es-PE" sz="800" u="none" strike="noStrike">
                          <a:effectLst/>
                        </a:rPr>
                        <a:t>27 May 19</a:t>
                      </a:r>
                      <a:endParaRPr lang="es-PE" sz="800" b="0" i="0" u="none" strike="noStrike">
                        <a:solidFill>
                          <a:srgbClr val="000000"/>
                        </a:solidFill>
                        <a:effectLst/>
                        <a:latin typeface="Arial" panose="020B0604020202020204" pitchFamily="34" charset="0"/>
                      </a:endParaRPr>
                    </a:p>
                  </a:txBody>
                  <a:tcPr marL="3859" marR="3859" marT="3859" marB="0" anchor="ctr"/>
                </a:tc>
                <a:tc>
                  <a:txBody>
                    <a:bodyPr/>
                    <a:lstStyle/>
                    <a:p>
                      <a:pPr algn="ctr" rtl="0" fontAlgn="ctr"/>
                      <a:r>
                        <a:rPr lang="es-PE" sz="800" u="none" strike="noStrike">
                          <a:effectLst/>
                        </a:rPr>
                        <a:t>3 MESES (92 DIAS)</a:t>
                      </a:r>
                      <a:endParaRPr lang="es-PE" sz="800" b="0" i="0" u="none" strike="noStrike">
                        <a:solidFill>
                          <a:srgbClr val="000000"/>
                        </a:solidFill>
                        <a:effectLst/>
                        <a:latin typeface="Arial" panose="020B0604020202020204" pitchFamily="34" charset="0"/>
                      </a:endParaRPr>
                    </a:p>
                  </a:txBody>
                  <a:tcPr marL="3859" marR="3859" marT="3859" marB="0" anchor="ctr"/>
                </a:tc>
                <a:tc>
                  <a:txBody>
                    <a:bodyPr/>
                    <a:lstStyle/>
                    <a:p>
                      <a:pPr algn="r" rtl="0" fontAlgn="ctr"/>
                      <a:r>
                        <a:rPr lang="es-PE" sz="800" u="none" strike="noStrike" dirty="0">
                          <a:effectLst/>
                        </a:rPr>
                        <a:t>312,375.60 </a:t>
                      </a:r>
                      <a:endParaRPr lang="es-PE" sz="800" b="0" i="0" u="none" strike="noStrike" dirty="0">
                        <a:solidFill>
                          <a:srgbClr val="000000"/>
                        </a:solidFill>
                        <a:effectLst/>
                        <a:latin typeface="Arial" panose="020B0604020202020204" pitchFamily="34" charset="0"/>
                      </a:endParaRPr>
                    </a:p>
                  </a:txBody>
                  <a:tcPr marL="3859" marR="3859" marT="3859" marB="0" anchor="ctr"/>
                </a:tc>
                <a:tc>
                  <a:txBody>
                    <a:bodyPr/>
                    <a:lstStyle/>
                    <a:p>
                      <a:pPr algn="ctr" rtl="0" fontAlgn="ctr"/>
                      <a:r>
                        <a:rPr lang="es-PE" sz="800" u="none" strike="noStrike" dirty="0">
                          <a:effectLst/>
                        </a:rPr>
                        <a:t>-   </a:t>
                      </a:r>
                      <a:endParaRPr lang="es-PE" sz="800" b="0" i="0" u="none" strike="noStrike" dirty="0">
                        <a:solidFill>
                          <a:srgbClr val="000000"/>
                        </a:solidFill>
                        <a:effectLst/>
                        <a:latin typeface="Arial" panose="020B0604020202020204" pitchFamily="34" charset="0"/>
                      </a:endParaRPr>
                    </a:p>
                  </a:txBody>
                  <a:tcPr marL="3859" marR="3859" marT="3859" marB="0" anchor="ctr"/>
                </a:tc>
                <a:tc>
                  <a:txBody>
                    <a:bodyPr/>
                    <a:lstStyle/>
                    <a:p>
                      <a:pPr algn="ctr" rtl="0" fontAlgn="ctr"/>
                      <a:r>
                        <a:rPr lang="es-PE" sz="800" u="none" strike="noStrike">
                          <a:effectLst/>
                        </a:rPr>
                        <a:t>00 Ene 00</a:t>
                      </a:r>
                      <a:endParaRPr lang="es-PE" sz="800" b="0" i="0" u="none" strike="noStrike">
                        <a:solidFill>
                          <a:srgbClr val="000000"/>
                        </a:solidFill>
                        <a:effectLst/>
                        <a:latin typeface="Arial" panose="020B0604020202020204" pitchFamily="34" charset="0"/>
                      </a:endParaRPr>
                    </a:p>
                  </a:txBody>
                  <a:tcPr marL="3859" marR="3859" marT="3859" marB="0" anchor="ctr"/>
                </a:tc>
                <a:tc>
                  <a:txBody>
                    <a:bodyPr/>
                    <a:lstStyle/>
                    <a:p>
                      <a:pPr algn="ctr" rtl="0" fontAlgn="ctr"/>
                      <a:r>
                        <a:rPr lang="es-PE" sz="800" u="none" strike="noStrike">
                          <a:effectLst/>
                        </a:rPr>
                        <a:t> </a:t>
                      </a:r>
                      <a:endParaRPr lang="es-PE" sz="800" b="0" i="0" u="none" strike="noStrike">
                        <a:solidFill>
                          <a:srgbClr val="000000"/>
                        </a:solidFill>
                        <a:effectLst/>
                        <a:latin typeface="Arial" panose="020B0604020202020204" pitchFamily="34" charset="0"/>
                      </a:endParaRPr>
                    </a:p>
                  </a:txBody>
                  <a:tcPr marL="3859" marR="3859" marT="3859" marB="0" anchor="ctr"/>
                </a:tc>
                <a:tc>
                  <a:txBody>
                    <a:bodyPr/>
                    <a:lstStyle/>
                    <a:p>
                      <a:pPr algn="l" rtl="0" fontAlgn="ctr"/>
                      <a:r>
                        <a:rPr lang="pt-BR" sz="800" u="none" strike="noStrike">
                          <a:effectLst/>
                        </a:rPr>
                        <a:t>DISTRITO GAMARRA, PROVINCIA GRAU, APURIMAC.</a:t>
                      </a:r>
                      <a:endParaRPr lang="pt-BR" sz="800" b="0" i="0" u="none" strike="noStrike">
                        <a:solidFill>
                          <a:srgbClr val="000000"/>
                        </a:solidFill>
                        <a:effectLst/>
                        <a:latin typeface="Arial" panose="020B0604020202020204" pitchFamily="34" charset="0"/>
                      </a:endParaRPr>
                    </a:p>
                  </a:txBody>
                  <a:tcPr marL="3859" marR="3859" marT="3859" marB="0" anchor="ctr"/>
                </a:tc>
                <a:tc>
                  <a:txBody>
                    <a:bodyPr/>
                    <a:lstStyle/>
                    <a:p>
                      <a:pPr algn="just" rtl="0" fontAlgn="ctr"/>
                      <a:r>
                        <a:rPr lang="es-PE" sz="800" u="none" strike="noStrike">
                          <a:effectLst/>
                        </a:rPr>
                        <a:t>ADMINISTRACION DIRECTA.</a:t>
                      </a:r>
                      <a:endParaRPr lang="es-PE" sz="800" b="0" i="0" u="none" strike="noStrike">
                        <a:solidFill>
                          <a:srgbClr val="000000"/>
                        </a:solidFill>
                        <a:effectLst/>
                        <a:latin typeface="Arial" panose="020B0604020202020204" pitchFamily="34" charset="0"/>
                      </a:endParaRPr>
                    </a:p>
                  </a:txBody>
                  <a:tcPr marL="3859" marR="3859" marT="3859" marB="0" anchor="ctr"/>
                </a:tc>
                <a:extLst>
                  <a:ext uri="{0D108BD9-81ED-4DB2-BD59-A6C34878D82A}">
                    <a16:rowId xmlns:a16="http://schemas.microsoft.com/office/drawing/2014/main" val="403091267"/>
                  </a:ext>
                </a:extLst>
              </a:tr>
              <a:tr h="428318">
                <a:tc>
                  <a:txBody>
                    <a:bodyPr/>
                    <a:lstStyle/>
                    <a:p>
                      <a:pPr algn="ctr" rtl="0" fontAlgn="ctr"/>
                      <a:r>
                        <a:rPr lang="es-PE" sz="800" b="0" u="none" strike="noStrike" dirty="0">
                          <a:effectLst/>
                        </a:rPr>
                        <a:t>4</a:t>
                      </a:r>
                      <a:endParaRPr lang="es-PE" sz="800" b="0" i="0" u="none" strike="noStrike" dirty="0">
                        <a:solidFill>
                          <a:srgbClr val="000000"/>
                        </a:solidFill>
                        <a:effectLst/>
                        <a:latin typeface="Arial" panose="020B0604020202020204" pitchFamily="34" charset="0"/>
                      </a:endParaRPr>
                    </a:p>
                  </a:txBody>
                  <a:tcPr marL="3859" marR="3859" marT="3859" marB="0" anchor="ctr"/>
                </a:tc>
                <a:tc>
                  <a:txBody>
                    <a:bodyPr/>
                    <a:lstStyle/>
                    <a:p>
                      <a:pPr algn="ctr" rtl="0" fontAlgn="ctr"/>
                      <a:r>
                        <a:rPr lang="es-PE" sz="800" u="none" strike="noStrike">
                          <a:effectLst/>
                        </a:rPr>
                        <a:t>-</a:t>
                      </a:r>
                      <a:endParaRPr lang="es-PE" sz="800" b="0" i="0" u="none" strike="noStrike">
                        <a:solidFill>
                          <a:srgbClr val="000000"/>
                        </a:solidFill>
                        <a:effectLst/>
                        <a:latin typeface="Arial" panose="020B0604020202020204" pitchFamily="34" charset="0"/>
                      </a:endParaRPr>
                    </a:p>
                  </a:txBody>
                  <a:tcPr marL="3859" marR="3859" marT="3859" marB="0" anchor="ctr"/>
                </a:tc>
                <a:tc>
                  <a:txBody>
                    <a:bodyPr/>
                    <a:lstStyle/>
                    <a:p>
                      <a:pPr algn="ctr" rtl="0" fontAlgn="ctr"/>
                      <a:r>
                        <a:rPr lang="es-PE" sz="800" u="none" strike="noStrike">
                          <a:effectLst/>
                        </a:rPr>
                        <a:t>49417</a:t>
                      </a:r>
                      <a:endParaRPr lang="es-PE" sz="800" b="0" i="0" u="none" strike="noStrike">
                        <a:solidFill>
                          <a:srgbClr val="000000"/>
                        </a:solidFill>
                        <a:effectLst/>
                        <a:latin typeface="Arial" panose="020B0604020202020204" pitchFamily="34" charset="0"/>
                      </a:endParaRPr>
                    </a:p>
                  </a:txBody>
                  <a:tcPr marL="3859" marR="3859" marT="3859" marB="0" anchor="ctr"/>
                </a:tc>
                <a:tc>
                  <a:txBody>
                    <a:bodyPr/>
                    <a:lstStyle/>
                    <a:p>
                      <a:pPr algn="l" fontAlgn="ctr"/>
                      <a:r>
                        <a:rPr lang="es-PE" sz="800" u="none" strike="noStrike" dirty="0">
                          <a:effectLst/>
                        </a:rPr>
                        <a:t>mejoramiento y ampliación del servicio de agua con represamiento "</a:t>
                      </a:r>
                      <a:r>
                        <a:rPr lang="es-PE" sz="800" u="sng" strike="noStrike" dirty="0" err="1">
                          <a:effectLst/>
                        </a:rPr>
                        <a:t>Mallmanya</a:t>
                      </a:r>
                      <a:r>
                        <a:rPr lang="es-PE" sz="800" u="none" strike="noStrike" dirty="0">
                          <a:effectLst/>
                        </a:rPr>
                        <a:t>” en 5 distritos de la provincia de Grau - Departamento de Apurímac.</a:t>
                      </a:r>
                      <a:endParaRPr lang="es-PE" sz="800" b="0" i="0" u="none" strike="noStrike" dirty="0">
                        <a:solidFill>
                          <a:srgbClr val="000000"/>
                        </a:solidFill>
                        <a:effectLst/>
                        <a:latin typeface="Arial" panose="020B0604020202020204" pitchFamily="34" charset="0"/>
                      </a:endParaRPr>
                    </a:p>
                  </a:txBody>
                  <a:tcPr marL="3859" marR="3859" marT="3859" marB="0" anchor="ctr"/>
                </a:tc>
                <a:tc>
                  <a:txBody>
                    <a:bodyPr/>
                    <a:lstStyle/>
                    <a:p>
                      <a:pPr algn="ctr" fontAlgn="ctr"/>
                      <a:r>
                        <a:rPr lang="es-PE" sz="800" u="none" strike="noStrike">
                          <a:effectLst/>
                        </a:rPr>
                        <a:t> S/. 78’455,280 </a:t>
                      </a:r>
                      <a:endParaRPr lang="es-PE" sz="800" b="0" i="0" u="none" strike="noStrike">
                        <a:solidFill>
                          <a:srgbClr val="393939"/>
                        </a:solidFill>
                        <a:effectLst/>
                        <a:latin typeface="Arial" panose="020B0604020202020204" pitchFamily="34" charset="0"/>
                      </a:endParaRPr>
                    </a:p>
                  </a:txBody>
                  <a:tcPr marL="3859" marR="3859" marT="3859" marB="0" anchor="ctr"/>
                </a:tc>
                <a:tc>
                  <a:txBody>
                    <a:bodyPr/>
                    <a:lstStyle/>
                    <a:p>
                      <a:pPr algn="ctr" rtl="0" fontAlgn="ctr"/>
                      <a:r>
                        <a:rPr lang="es-PE" sz="800" u="none" strike="noStrike">
                          <a:effectLst/>
                        </a:rPr>
                        <a:t>IDEA</a:t>
                      </a:r>
                      <a:endParaRPr lang="es-PE" sz="800" b="0" i="0" u="none" strike="noStrike">
                        <a:solidFill>
                          <a:srgbClr val="222222"/>
                        </a:solidFill>
                        <a:effectLst/>
                        <a:latin typeface="Arial" panose="020B0604020202020204" pitchFamily="34" charset="0"/>
                      </a:endParaRPr>
                    </a:p>
                  </a:txBody>
                  <a:tcPr marL="3859" marR="3859" marT="3859" marB="0" anchor="ctr"/>
                </a:tc>
                <a:tc>
                  <a:txBody>
                    <a:bodyPr/>
                    <a:lstStyle/>
                    <a:p>
                      <a:pPr algn="ctr" rtl="0" fontAlgn="ctr"/>
                      <a:r>
                        <a:rPr lang="es-PE" sz="800" u="none" strike="noStrike">
                          <a:effectLst/>
                        </a:rPr>
                        <a:t>12 Jun 19</a:t>
                      </a:r>
                      <a:endParaRPr lang="es-PE" sz="800" b="0" i="0" u="none" strike="noStrike">
                        <a:solidFill>
                          <a:srgbClr val="000000"/>
                        </a:solidFill>
                        <a:effectLst/>
                        <a:latin typeface="Arial" panose="020B0604020202020204" pitchFamily="34" charset="0"/>
                      </a:endParaRPr>
                    </a:p>
                  </a:txBody>
                  <a:tcPr marL="3859" marR="3859" marT="3859" marB="0" anchor="ctr"/>
                </a:tc>
                <a:tc>
                  <a:txBody>
                    <a:bodyPr/>
                    <a:lstStyle/>
                    <a:p>
                      <a:pPr algn="ctr" rtl="0" fontAlgn="ctr"/>
                      <a:r>
                        <a:rPr lang="es-PE" sz="800" u="none" strike="noStrike">
                          <a:effectLst/>
                        </a:rPr>
                        <a:t>5 MESES (150 DIAS)</a:t>
                      </a:r>
                      <a:endParaRPr lang="es-PE" sz="800" b="0" i="0" u="none" strike="noStrike">
                        <a:solidFill>
                          <a:srgbClr val="000000"/>
                        </a:solidFill>
                        <a:effectLst/>
                        <a:latin typeface="Arial" panose="020B0604020202020204" pitchFamily="34" charset="0"/>
                      </a:endParaRPr>
                    </a:p>
                  </a:txBody>
                  <a:tcPr marL="3859" marR="3859" marT="3859" marB="0" anchor="ctr"/>
                </a:tc>
                <a:tc>
                  <a:txBody>
                    <a:bodyPr/>
                    <a:lstStyle/>
                    <a:p>
                      <a:pPr algn="r" rtl="0" fontAlgn="ctr"/>
                      <a:r>
                        <a:rPr lang="es-PE" sz="800" u="none" strike="noStrike" dirty="0">
                          <a:effectLst/>
                        </a:rPr>
                        <a:t>520,873.60 </a:t>
                      </a:r>
                      <a:endParaRPr lang="es-PE" sz="800" b="0" i="0" u="none" strike="noStrike" dirty="0">
                        <a:solidFill>
                          <a:srgbClr val="000000"/>
                        </a:solidFill>
                        <a:effectLst/>
                        <a:latin typeface="Arial" panose="020B0604020202020204" pitchFamily="34" charset="0"/>
                      </a:endParaRPr>
                    </a:p>
                  </a:txBody>
                  <a:tcPr marL="3859" marR="3859" marT="3859" marB="0" anchor="ctr"/>
                </a:tc>
                <a:tc>
                  <a:txBody>
                    <a:bodyPr/>
                    <a:lstStyle/>
                    <a:p>
                      <a:pPr algn="ctr" rtl="0" fontAlgn="ctr"/>
                      <a:r>
                        <a:rPr lang="es-PE" sz="800" u="none" strike="noStrike" dirty="0">
                          <a:effectLst/>
                        </a:rPr>
                        <a:t>-   </a:t>
                      </a:r>
                      <a:endParaRPr lang="es-PE" sz="800" b="0" i="0" u="none" strike="noStrike" dirty="0">
                        <a:solidFill>
                          <a:srgbClr val="000000"/>
                        </a:solidFill>
                        <a:effectLst/>
                        <a:latin typeface="Arial" panose="020B0604020202020204" pitchFamily="34" charset="0"/>
                      </a:endParaRPr>
                    </a:p>
                  </a:txBody>
                  <a:tcPr marL="3859" marR="3859" marT="3859" marB="0" anchor="ctr"/>
                </a:tc>
                <a:tc>
                  <a:txBody>
                    <a:bodyPr/>
                    <a:lstStyle/>
                    <a:p>
                      <a:pPr algn="ctr" rtl="0" fontAlgn="ctr"/>
                      <a:r>
                        <a:rPr lang="es-PE" sz="800" u="none" strike="noStrike">
                          <a:effectLst/>
                        </a:rPr>
                        <a:t>00 Ene 00</a:t>
                      </a:r>
                      <a:endParaRPr lang="es-PE" sz="800" b="0" i="0" u="none" strike="noStrike">
                        <a:solidFill>
                          <a:srgbClr val="000000"/>
                        </a:solidFill>
                        <a:effectLst/>
                        <a:latin typeface="Arial" panose="020B0604020202020204" pitchFamily="34" charset="0"/>
                      </a:endParaRPr>
                    </a:p>
                  </a:txBody>
                  <a:tcPr marL="3859" marR="3859" marT="3859" marB="0" anchor="ctr"/>
                </a:tc>
                <a:tc>
                  <a:txBody>
                    <a:bodyPr/>
                    <a:lstStyle/>
                    <a:p>
                      <a:pPr algn="ctr" rtl="0" fontAlgn="ctr"/>
                      <a:r>
                        <a:rPr lang="es-PE" sz="800" u="none" strike="noStrike">
                          <a:effectLst/>
                        </a:rPr>
                        <a:t> </a:t>
                      </a:r>
                      <a:endParaRPr lang="es-PE" sz="800" b="0" i="0" u="none" strike="noStrike">
                        <a:solidFill>
                          <a:srgbClr val="000000"/>
                        </a:solidFill>
                        <a:effectLst/>
                        <a:latin typeface="Arial" panose="020B0604020202020204" pitchFamily="34" charset="0"/>
                      </a:endParaRPr>
                    </a:p>
                  </a:txBody>
                  <a:tcPr marL="3859" marR="3859" marT="3859" marB="0" anchor="ctr"/>
                </a:tc>
                <a:tc>
                  <a:txBody>
                    <a:bodyPr/>
                    <a:lstStyle/>
                    <a:p>
                      <a:pPr algn="l" rtl="0" fontAlgn="ctr"/>
                      <a:r>
                        <a:rPr lang="es-PE" sz="800" u="none" strike="noStrike">
                          <a:effectLst/>
                        </a:rPr>
                        <a:t>DISTRITOS DE MAMARA, SAN ANTONIO, VILCABAMBA, MICAELA BASTIDAS Y CURASCO, PROVINCIA GRAU, APURIMAC</a:t>
                      </a:r>
                      <a:endParaRPr lang="es-PE" sz="800" b="0" i="0" u="none" strike="noStrike">
                        <a:solidFill>
                          <a:srgbClr val="000000"/>
                        </a:solidFill>
                        <a:effectLst/>
                        <a:latin typeface="Arial" panose="020B0604020202020204" pitchFamily="34" charset="0"/>
                      </a:endParaRPr>
                    </a:p>
                  </a:txBody>
                  <a:tcPr marL="3859" marR="3859" marT="3859" marB="0" anchor="ctr"/>
                </a:tc>
                <a:tc>
                  <a:txBody>
                    <a:bodyPr/>
                    <a:lstStyle/>
                    <a:p>
                      <a:pPr algn="just" rtl="0" fontAlgn="ctr"/>
                      <a:r>
                        <a:rPr lang="es-PE" sz="800" u="none" strike="noStrike">
                          <a:effectLst/>
                        </a:rPr>
                        <a:t>ADMINISTRACION DIRECTA.</a:t>
                      </a:r>
                      <a:endParaRPr lang="es-PE" sz="800" b="0" i="0" u="none" strike="noStrike">
                        <a:solidFill>
                          <a:srgbClr val="000000"/>
                        </a:solidFill>
                        <a:effectLst/>
                        <a:latin typeface="Arial" panose="020B0604020202020204" pitchFamily="34" charset="0"/>
                      </a:endParaRPr>
                    </a:p>
                  </a:txBody>
                  <a:tcPr marL="3859" marR="3859" marT="3859" marB="0" anchor="ctr"/>
                </a:tc>
                <a:extLst>
                  <a:ext uri="{0D108BD9-81ED-4DB2-BD59-A6C34878D82A}">
                    <a16:rowId xmlns:a16="http://schemas.microsoft.com/office/drawing/2014/main" val="2949545358"/>
                  </a:ext>
                </a:extLst>
              </a:tr>
              <a:tr h="343426">
                <a:tc>
                  <a:txBody>
                    <a:bodyPr/>
                    <a:lstStyle/>
                    <a:p>
                      <a:pPr algn="ctr" rtl="0" fontAlgn="ctr"/>
                      <a:r>
                        <a:rPr lang="es-PE" sz="800" u="none" strike="noStrike" dirty="0">
                          <a:effectLst/>
                        </a:rPr>
                        <a:t>5</a:t>
                      </a:r>
                      <a:endParaRPr lang="es-PE" sz="800" b="0" i="0" u="none" strike="noStrike" dirty="0">
                        <a:solidFill>
                          <a:srgbClr val="000000"/>
                        </a:solidFill>
                        <a:effectLst/>
                        <a:latin typeface="Arial" panose="020B0604020202020204" pitchFamily="34" charset="0"/>
                      </a:endParaRPr>
                    </a:p>
                  </a:txBody>
                  <a:tcPr marL="3859" marR="3859" marT="3859" marB="0" anchor="ctr"/>
                </a:tc>
                <a:tc>
                  <a:txBody>
                    <a:bodyPr/>
                    <a:lstStyle/>
                    <a:p>
                      <a:pPr algn="ctr" rtl="0" fontAlgn="ctr"/>
                      <a:r>
                        <a:rPr lang="es-PE" sz="800" u="none" strike="noStrike">
                          <a:effectLst/>
                        </a:rPr>
                        <a:t>-</a:t>
                      </a:r>
                      <a:endParaRPr lang="es-PE" sz="800" b="0" i="0" u="none" strike="noStrike">
                        <a:solidFill>
                          <a:srgbClr val="000000"/>
                        </a:solidFill>
                        <a:effectLst/>
                        <a:latin typeface="Arial" panose="020B0604020202020204" pitchFamily="34" charset="0"/>
                      </a:endParaRPr>
                    </a:p>
                  </a:txBody>
                  <a:tcPr marL="3859" marR="3859" marT="3859" marB="0" anchor="ctr"/>
                </a:tc>
                <a:tc>
                  <a:txBody>
                    <a:bodyPr/>
                    <a:lstStyle/>
                    <a:p>
                      <a:pPr algn="ctr" rtl="0" fontAlgn="ctr"/>
                      <a:r>
                        <a:rPr lang="es-PE" sz="800" u="none" strike="noStrike">
                          <a:effectLst/>
                        </a:rPr>
                        <a:t>49396</a:t>
                      </a:r>
                      <a:endParaRPr lang="es-PE" sz="800" b="0" i="0" u="none" strike="noStrike">
                        <a:solidFill>
                          <a:srgbClr val="000000"/>
                        </a:solidFill>
                        <a:effectLst/>
                        <a:latin typeface="Arial" panose="020B0604020202020204" pitchFamily="34" charset="0"/>
                      </a:endParaRPr>
                    </a:p>
                  </a:txBody>
                  <a:tcPr marL="3859" marR="3859" marT="3859" marB="0" anchor="ctr"/>
                </a:tc>
                <a:tc>
                  <a:txBody>
                    <a:bodyPr/>
                    <a:lstStyle/>
                    <a:p>
                      <a:pPr algn="l" fontAlgn="ctr"/>
                      <a:r>
                        <a:rPr lang="es-PE" sz="800" u="none" strike="noStrike">
                          <a:effectLst/>
                        </a:rPr>
                        <a:t>mejoramiento y ampliación del servicio de agua para riego en las localidades de </a:t>
                      </a:r>
                      <a:r>
                        <a:rPr lang="es-PE" sz="800" u="sng" strike="noStrike">
                          <a:effectLst/>
                        </a:rPr>
                        <a:t>Huancabamba</a:t>
                      </a:r>
                      <a:r>
                        <a:rPr lang="es-PE" sz="800" u="none" strike="noStrike">
                          <a:effectLst/>
                        </a:rPr>
                        <a:t>, Checche, Huaraccopata, Sacclaya, Ñawinpuquio, Cumanaylla, Santa Anita, Huancasvilcas, Rayanniyocc, Ayaviri, Cruz Pampa, Tocyascca, Muñahuaycco y Ccacce distrito de José María Arguedas - provincia de Andahuaylas - departamento de Apurímac.</a:t>
                      </a:r>
                      <a:endParaRPr lang="es-PE" sz="800" b="0" i="0" u="none" strike="noStrike">
                        <a:solidFill>
                          <a:srgbClr val="000000"/>
                        </a:solidFill>
                        <a:effectLst/>
                        <a:latin typeface="Arial" panose="020B0604020202020204" pitchFamily="34" charset="0"/>
                      </a:endParaRPr>
                    </a:p>
                  </a:txBody>
                  <a:tcPr marL="3859" marR="3859" marT="3859" marB="0" anchor="ctr"/>
                </a:tc>
                <a:tc>
                  <a:txBody>
                    <a:bodyPr/>
                    <a:lstStyle/>
                    <a:p>
                      <a:pPr algn="ctr" fontAlgn="ctr"/>
                      <a:r>
                        <a:rPr lang="es-PE" sz="800" u="none" strike="noStrike">
                          <a:effectLst/>
                        </a:rPr>
                        <a:t> S/. 68’648,370 </a:t>
                      </a:r>
                      <a:endParaRPr lang="es-PE" sz="800" b="0" i="0" u="none" strike="noStrike">
                        <a:solidFill>
                          <a:srgbClr val="393939"/>
                        </a:solidFill>
                        <a:effectLst/>
                        <a:latin typeface="Arial" panose="020B0604020202020204" pitchFamily="34" charset="0"/>
                      </a:endParaRPr>
                    </a:p>
                  </a:txBody>
                  <a:tcPr marL="3859" marR="3859" marT="3859" marB="0" anchor="ctr"/>
                </a:tc>
                <a:tc>
                  <a:txBody>
                    <a:bodyPr/>
                    <a:lstStyle/>
                    <a:p>
                      <a:pPr algn="ctr" rtl="0" fontAlgn="ctr"/>
                      <a:r>
                        <a:rPr lang="es-PE" sz="800" u="none" strike="noStrike">
                          <a:effectLst/>
                        </a:rPr>
                        <a:t>IDEA</a:t>
                      </a:r>
                      <a:endParaRPr lang="es-PE" sz="800" b="0" i="0" u="none" strike="noStrike">
                        <a:solidFill>
                          <a:srgbClr val="222222"/>
                        </a:solidFill>
                        <a:effectLst/>
                        <a:latin typeface="Arial" panose="020B0604020202020204" pitchFamily="34" charset="0"/>
                      </a:endParaRPr>
                    </a:p>
                  </a:txBody>
                  <a:tcPr marL="3859" marR="3859" marT="3859" marB="0" anchor="ctr"/>
                </a:tc>
                <a:tc>
                  <a:txBody>
                    <a:bodyPr/>
                    <a:lstStyle/>
                    <a:p>
                      <a:pPr algn="ctr" rtl="0" fontAlgn="ctr"/>
                      <a:r>
                        <a:rPr lang="es-PE" sz="800" u="none" strike="noStrike">
                          <a:effectLst/>
                        </a:rPr>
                        <a:t> </a:t>
                      </a:r>
                      <a:endParaRPr lang="es-PE" sz="800" b="0" i="0" u="none" strike="noStrike">
                        <a:solidFill>
                          <a:srgbClr val="000000"/>
                        </a:solidFill>
                        <a:effectLst/>
                        <a:latin typeface="Arial" panose="020B0604020202020204" pitchFamily="34" charset="0"/>
                      </a:endParaRPr>
                    </a:p>
                  </a:txBody>
                  <a:tcPr marL="3859" marR="3859" marT="3859" marB="0" anchor="ctr"/>
                </a:tc>
                <a:tc>
                  <a:txBody>
                    <a:bodyPr/>
                    <a:lstStyle/>
                    <a:p>
                      <a:pPr algn="ctr" rtl="0" fontAlgn="ctr"/>
                      <a:r>
                        <a:rPr lang="es-PE" sz="800" u="none" strike="noStrike">
                          <a:effectLst/>
                        </a:rPr>
                        <a:t>SIN PLAN DE TRABAJO.</a:t>
                      </a:r>
                      <a:endParaRPr lang="es-PE" sz="800" b="0" i="0" u="none" strike="noStrike">
                        <a:solidFill>
                          <a:srgbClr val="000000"/>
                        </a:solidFill>
                        <a:effectLst/>
                        <a:latin typeface="Arial" panose="020B0604020202020204" pitchFamily="34" charset="0"/>
                      </a:endParaRPr>
                    </a:p>
                  </a:txBody>
                  <a:tcPr marL="3859" marR="3859" marT="3859" marB="0" anchor="ctr"/>
                </a:tc>
                <a:tc>
                  <a:txBody>
                    <a:bodyPr/>
                    <a:lstStyle/>
                    <a:p>
                      <a:pPr algn="ctr" rtl="0" fontAlgn="ctr"/>
                      <a:r>
                        <a:rPr lang="es-PE" sz="800" u="none" strike="noStrike">
                          <a:effectLst/>
                        </a:rPr>
                        <a:t> </a:t>
                      </a:r>
                      <a:endParaRPr lang="es-PE" sz="800" b="0" i="0" u="none" strike="noStrike">
                        <a:solidFill>
                          <a:srgbClr val="000000"/>
                        </a:solidFill>
                        <a:effectLst/>
                        <a:latin typeface="Arial" panose="020B0604020202020204" pitchFamily="34" charset="0"/>
                      </a:endParaRPr>
                    </a:p>
                  </a:txBody>
                  <a:tcPr marL="3859" marR="3859" marT="3859" marB="0" anchor="ctr"/>
                </a:tc>
                <a:tc>
                  <a:txBody>
                    <a:bodyPr/>
                    <a:lstStyle/>
                    <a:p>
                      <a:pPr algn="ctr" rtl="0" fontAlgn="ctr"/>
                      <a:r>
                        <a:rPr lang="es-PE" sz="800" u="none" strike="noStrike" dirty="0">
                          <a:effectLst/>
                        </a:rPr>
                        <a:t> </a:t>
                      </a:r>
                      <a:endParaRPr lang="es-PE" sz="800" b="0" i="0" u="none" strike="noStrike" dirty="0">
                        <a:solidFill>
                          <a:srgbClr val="000000"/>
                        </a:solidFill>
                        <a:effectLst/>
                        <a:latin typeface="Arial" panose="020B0604020202020204" pitchFamily="34" charset="0"/>
                      </a:endParaRPr>
                    </a:p>
                  </a:txBody>
                  <a:tcPr marL="3859" marR="3859" marT="3859" marB="0" anchor="ctr"/>
                </a:tc>
                <a:tc>
                  <a:txBody>
                    <a:bodyPr/>
                    <a:lstStyle/>
                    <a:p>
                      <a:pPr algn="ctr" rtl="0" fontAlgn="ctr"/>
                      <a:r>
                        <a:rPr lang="es-PE" sz="800" u="none" strike="noStrike">
                          <a:effectLst/>
                        </a:rPr>
                        <a:t> </a:t>
                      </a:r>
                      <a:endParaRPr lang="es-PE" sz="800" b="0" i="0" u="none" strike="noStrike">
                        <a:solidFill>
                          <a:srgbClr val="000000"/>
                        </a:solidFill>
                        <a:effectLst/>
                        <a:latin typeface="Arial" panose="020B0604020202020204" pitchFamily="34" charset="0"/>
                      </a:endParaRPr>
                    </a:p>
                  </a:txBody>
                  <a:tcPr marL="3859" marR="3859" marT="3859" marB="0" anchor="ctr"/>
                </a:tc>
                <a:tc>
                  <a:txBody>
                    <a:bodyPr/>
                    <a:lstStyle/>
                    <a:p>
                      <a:pPr algn="ctr" rtl="0" fontAlgn="ctr"/>
                      <a:r>
                        <a:rPr lang="es-PE" sz="800" u="none" strike="noStrike">
                          <a:effectLst/>
                        </a:rPr>
                        <a:t> </a:t>
                      </a:r>
                      <a:endParaRPr lang="es-PE" sz="800" b="0" i="0" u="none" strike="noStrike">
                        <a:solidFill>
                          <a:srgbClr val="000000"/>
                        </a:solidFill>
                        <a:effectLst/>
                        <a:latin typeface="Arial" panose="020B0604020202020204" pitchFamily="34" charset="0"/>
                      </a:endParaRPr>
                    </a:p>
                  </a:txBody>
                  <a:tcPr marL="3859" marR="3859" marT="3859" marB="0" anchor="ctr"/>
                </a:tc>
                <a:tc>
                  <a:txBody>
                    <a:bodyPr/>
                    <a:lstStyle/>
                    <a:p>
                      <a:pPr algn="l" rtl="0" fontAlgn="ctr"/>
                      <a:r>
                        <a:rPr lang="pt-BR" sz="800" u="none" strike="noStrike">
                          <a:effectLst/>
                        </a:rPr>
                        <a:t>DISTRITO DE JOSE MARIA ARGUEDAS,  PROVINCIA DE ANDAHUAYLAS,  APURIMAC</a:t>
                      </a:r>
                      <a:endParaRPr lang="pt-BR" sz="800" b="0" i="0" u="none" strike="noStrike">
                        <a:solidFill>
                          <a:srgbClr val="000000"/>
                        </a:solidFill>
                        <a:effectLst/>
                        <a:latin typeface="Arial" panose="020B0604020202020204" pitchFamily="34" charset="0"/>
                      </a:endParaRPr>
                    </a:p>
                  </a:txBody>
                  <a:tcPr marL="3859" marR="3859" marT="3859" marB="0" anchor="ctr"/>
                </a:tc>
                <a:tc>
                  <a:txBody>
                    <a:bodyPr/>
                    <a:lstStyle/>
                    <a:p>
                      <a:pPr algn="just" rtl="0" fontAlgn="ctr"/>
                      <a:r>
                        <a:rPr lang="es-PE" sz="800" u="none" strike="noStrike">
                          <a:effectLst/>
                        </a:rPr>
                        <a:t>ADMINISTRACION DIRECTA. - PRO DESARROLLO.</a:t>
                      </a:r>
                      <a:endParaRPr lang="es-PE" sz="800" b="0" i="0" u="none" strike="noStrike">
                        <a:solidFill>
                          <a:srgbClr val="000000"/>
                        </a:solidFill>
                        <a:effectLst/>
                        <a:latin typeface="Arial" panose="020B0604020202020204" pitchFamily="34" charset="0"/>
                      </a:endParaRPr>
                    </a:p>
                  </a:txBody>
                  <a:tcPr marL="3859" marR="3859" marT="3859" marB="0" anchor="ctr"/>
                </a:tc>
                <a:extLst>
                  <a:ext uri="{0D108BD9-81ED-4DB2-BD59-A6C34878D82A}">
                    <a16:rowId xmlns:a16="http://schemas.microsoft.com/office/drawing/2014/main" val="3451573840"/>
                  </a:ext>
                </a:extLst>
              </a:tr>
              <a:tr h="258534">
                <a:tc>
                  <a:txBody>
                    <a:bodyPr/>
                    <a:lstStyle/>
                    <a:p>
                      <a:pPr algn="ctr" rtl="0" fontAlgn="ctr"/>
                      <a:r>
                        <a:rPr lang="es-PE" sz="800" u="none" strike="noStrike" dirty="0">
                          <a:effectLst/>
                        </a:rPr>
                        <a:t>6</a:t>
                      </a:r>
                      <a:endParaRPr lang="es-PE" sz="800" b="0" i="0" u="none" strike="noStrike" dirty="0">
                        <a:solidFill>
                          <a:srgbClr val="000000"/>
                        </a:solidFill>
                        <a:effectLst/>
                        <a:latin typeface="Arial" panose="020B0604020202020204" pitchFamily="34" charset="0"/>
                      </a:endParaRPr>
                    </a:p>
                  </a:txBody>
                  <a:tcPr marL="3859" marR="3859" marT="3859" marB="0" anchor="ctr"/>
                </a:tc>
                <a:tc>
                  <a:txBody>
                    <a:bodyPr/>
                    <a:lstStyle/>
                    <a:p>
                      <a:pPr algn="ctr" rtl="0" fontAlgn="ctr"/>
                      <a:r>
                        <a:rPr lang="es-PE" sz="800" u="none" strike="noStrike">
                          <a:effectLst/>
                        </a:rPr>
                        <a:t>-</a:t>
                      </a:r>
                      <a:endParaRPr lang="es-PE" sz="800" b="0" i="0" u="none" strike="noStrike">
                        <a:solidFill>
                          <a:srgbClr val="000000"/>
                        </a:solidFill>
                        <a:effectLst/>
                        <a:latin typeface="Arial" panose="020B0604020202020204" pitchFamily="34" charset="0"/>
                      </a:endParaRPr>
                    </a:p>
                  </a:txBody>
                  <a:tcPr marL="3859" marR="3859" marT="3859" marB="0" anchor="ctr"/>
                </a:tc>
                <a:tc>
                  <a:txBody>
                    <a:bodyPr/>
                    <a:lstStyle/>
                    <a:p>
                      <a:pPr algn="ctr" rtl="0" fontAlgn="ctr"/>
                      <a:r>
                        <a:rPr lang="es-PE" sz="800" u="none" strike="noStrike">
                          <a:effectLst/>
                        </a:rPr>
                        <a:t>91036</a:t>
                      </a:r>
                      <a:endParaRPr lang="es-PE" sz="800" b="0" i="0" u="none" strike="noStrike">
                        <a:solidFill>
                          <a:srgbClr val="000000"/>
                        </a:solidFill>
                        <a:effectLst/>
                        <a:latin typeface="Arial" panose="020B0604020202020204" pitchFamily="34" charset="0"/>
                      </a:endParaRPr>
                    </a:p>
                  </a:txBody>
                  <a:tcPr marL="3859" marR="3859" marT="3859" marB="0" anchor="ctr"/>
                </a:tc>
                <a:tc>
                  <a:txBody>
                    <a:bodyPr/>
                    <a:lstStyle/>
                    <a:p>
                      <a:pPr algn="l" fontAlgn="ctr"/>
                      <a:r>
                        <a:rPr lang="es-PE" sz="800" u="none" strike="noStrike">
                          <a:effectLst/>
                        </a:rPr>
                        <a:t>mejoramiento y ampliación del servicio de agua para riego con represamiento en los en los distritos de </a:t>
                      </a:r>
                      <a:r>
                        <a:rPr lang="es-PE" sz="800" u="sng" strike="noStrike">
                          <a:effectLst/>
                        </a:rPr>
                        <a:t>Tapairihua y Chapimarca</a:t>
                      </a:r>
                      <a:r>
                        <a:rPr lang="es-PE" sz="800" u="none" strike="noStrike">
                          <a:effectLst/>
                        </a:rPr>
                        <a:t> de la provincia de Aymaraes - departamento de Apurímac.</a:t>
                      </a:r>
                      <a:endParaRPr lang="es-PE" sz="800" b="0" i="0" u="none" strike="noStrike">
                        <a:solidFill>
                          <a:srgbClr val="000000"/>
                        </a:solidFill>
                        <a:effectLst/>
                        <a:latin typeface="Arial" panose="020B0604020202020204" pitchFamily="34" charset="0"/>
                      </a:endParaRPr>
                    </a:p>
                  </a:txBody>
                  <a:tcPr marL="3859" marR="3859" marT="3859" marB="0" anchor="ctr"/>
                </a:tc>
                <a:tc>
                  <a:txBody>
                    <a:bodyPr/>
                    <a:lstStyle/>
                    <a:p>
                      <a:pPr algn="ctr" fontAlgn="ctr"/>
                      <a:r>
                        <a:rPr lang="es-PE" sz="800" u="none" strike="noStrike">
                          <a:effectLst/>
                        </a:rPr>
                        <a:t> S/. 38’566,500 </a:t>
                      </a:r>
                      <a:endParaRPr lang="es-PE" sz="800" b="0" i="0" u="none" strike="noStrike">
                        <a:solidFill>
                          <a:srgbClr val="393939"/>
                        </a:solidFill>
                        <a:effectLst/>
                        <a:latin typeface="Arial" panose="020B0604020202020204" pitchFamily="34" charset="0"/>
                      </a:endParaRPr>
                    </a:p>
                  </a:txBody>
                  <a:tcPr marL="3859" marR="3859" marT="3859" marB="0" anchor="ctr"/>
                </a:tc>
                <a:tc>
                  <a:txBody>
                    <a:bodyPr/>
                    <a:lstStyle/>
                    <a:p>
                      <a:pPr algn="ctr" rtl="0" fontAlgn="ctr"/>
                      <a:r>
                        <a:rPr lang="es-PE" sz="800" u="none" strike="noStrike">
                          <a:effectLst/>
                        </a:rPr>
                        <a:t>IDEA</a:t>
                      </a:r>
                      <a:endParaRPr lang="es-PE" sz="800" b="0" i="0" u="none" strike="noStrike">
                        <a:solidFill>
                          <a:srgbClr val="222222"/>
                        </a:solidFill>
                        <a:effectLst/>
                        <a:latin typeface="Arial" panose="020B0604020202020204" pitchFamily="34" charset="0"/>
                      </a:endParaRPr>
                    </a:p>
                  </a:txBody>
                  <a:tcPr marL="3859" marR="3859" marT="3859" marB="0" anchor="ctr"/>
                </a:tc>
                <a:tc>
                  <a:txBody>
                    <a:bodyPr/>
                    <a:lstStyle/>
                    <a:p>
                      <a:pPr algn="ctr" rtl="0" fontAlgn="ctr"/>
                      <a:r>
                        <a:rPr lang="es-PE" sz="800" u="none" strike="noStrike">
                          <a:effectLst/>
                        </a:rPr>
                        <a:t> </a:t>
                      </a:r>
                      <a:endParaRPr lang="es-PE" sz="800" b="0" i="0" u="none" strike="noStrike">
                        <a:solidFill>
                          <a:srgbClr val="000000"/>
                        </a:solidFill>
                        <a:effectLst/>
                        <a:latin typeface="Arial" panose="020B0604020202020204" pitchFamily="34" charset="0"/>
                      </a:endParaRPr>
                    </a:p>
                  </a:txBody>
                  <a:tcPr marL="3859" marR="3859" marT="3859" marB="0" anchor="ctr"/>
                </a:tc>
                <a:tc>
                  <a:txBody>
                    <a:bodyPr/>
                    <a:lstStyle/>
                    <a:p>
                      <a:pPr algn="ctr" rtl="0" fontAlgn="ctr"/>
                      <a:r>
                        <a:rPr lang="es-PE" sz="800" u="none" strike="noStrike">
                          <a:effectLst/>
                        </a:rPr>
                        <a:t>SIN PLAN DE TRABAJO.</a:t>
                      </a:r>
                      <a:endParaRPr lang="es-PE" sz="800" b="0" i="0" u="none" strike="noStrike">
                        <a:solidFill>
                          <a:srgbClr val="000000"/>
                        </a:solidFill>
                        <a:effectLst/>
                        <a:latin typeface="Arial" panose="020B0604020202020204" pitchFamily="34" charset="0"/>
                      </a:endParaRPr>
                    </a:p>
                  </a:txBody>
                  <a:tcPr marL="3859" marR="3859" marT="3859" marB="0" anchor="ctr"/>
                </a:tc>
                <a:tc>
                  <a:txBody>
                    <a:bodyPr/>
                    <a:lstStyle/>
                    <a:p>
                      <a:pPr algn="ctr" rtl="0" fontAlgn="ctr"/>
                      <a:r>
                        <a:rPr lang="es-PE" sz="800" u="none" strike="noStrike">
                          <a:effectLst/>
                        </a:rPr>
                        <a:t> </a:t>
                      </a:r>
                      <a:endParaRPr lang="es-PE" sz="800" b="0" i="0" u="none" strike="noStrike">
                        <a:solidFill>
                          <a:srgbClr val="000000"/>
                        </a:solidFill>
                        <a:effectLst/>
                        <a:latin typeface="Arial" panose="020B0604020202020204" pitchFamily="34" charset="0"/>
                      </a:endParaRPr>
                    </a:p>
                  </a:txBody>
                  <a:tcPr marL="3859" marR="3859" marT="3859" marB="0" anchor="ctr"/>
                </a:tc>
                <a:tc>
                  <a:txBody>
                    <a:bodyPr/>
                    <a:lstStyle/>
                    <a:p>
                      <a:pPr algn="ctr" rtl="0" fontAlgn="ctr"/>
                      <a:r>
                        <a:rPr lang="es-PE" sz="800" u="none" strike="noStrike">
                          <a:effectLst/>
                        </a:rPr>
                        <a:t> </a:t>
                      </a:r>
                      <a:endParaRPr lang="es-PE" sz="800" b="0" i="0" u="none" strike="noStrike">
                        <a:solidFill>
                          <a:srgbClr val="000000"/>
                        </a:solidFill>
                        <a:effectLst/>
                        <a:latin typeface="Arial" panose="020B0604020202020204" pitchFamily="34" charset="0"/>
                      </a:endParaRPr>
                    </a:p>
                  </a:txBody>
                  <a:tcPr marL="3859" marR="3859" marT="3859" marB="0" anchor="ctr"/>
                </a:tc>
                <a:tc>
                  <a:txBody>
                    <a:bodyPr/>
                    <a:lstStyle/>
                    <a:p>
                      <a:pPr algn="ctr" rtl="0" fontAlgn="ctr"/>
                      <a:r>
                        <a:rPr lang="es-PE" sz="800" u="none" strike="noStrike">
                          <a:effectLst/>
                        </a:rPr>
                        <a:t> </a:t>
                      </a:r>
                      <a:endParaRPr lang="es-PE" sz="800" b="0" i="0" u="none" strike="noStrike">
                        <a:solidFill>
                          <a:srgbClr val="000000"/>
                        </a:solidFill>
                        <a:effectLst/>
                        <a:latin typeface="Arial" panose="020B0604020202020204" pitchFamily="34" charset="0"/>
                      </a:endParaRPr>
                    </a:p>
                  </a:txBody>
                  <a:tcPr marL="3859" marR="3859" marT="3859" marB="0" anchor="ctr"/>
                </a:tc>
                <a:tc>
                  <a:txBody>
                    <a:bodyPr/>
                    <a:lstStyle/>
                    <a:p>
                      <a:pPr algn="ctr" rtl="0" fontAlgn="ctr"/>
                      <a:r>
                        <a:rPr lang="es-PE" sz="800" u="none" strike="noStrike">
                          <a:effectLst/>
                        </a:rPr>
                        <a:t> </a:t>
                      </a:r>
                      <a:endParaRPr lang="es-PE" sz="800" b="0" i="0" u="none" strike="noStrike">
                        <a:solidFill>
                          <a:srgbClr val="000000"/>
                        </a:solidFill>
                        <a:effectLst/>
                        <a:latin typeface="Arial" panose="020B0604020202020204" pitchFamily="34" charset="0"/>
                      </a:endParaRPr>
                    </a:p>
                  </a:txBody>
                  <a:tcPr marL="3859" marR="3859" marT="3859" marB="0" anchor="ctr"/>
                </a:tc>
                <a:tc>
                  <a:txBody>
                    <a:bodyPr/>
                    <a:lstStyle/>
                    <a:p>
                      <a:pPr algn="l" rtl="0" fontAlgn="ctr"/>
                      <a:r>
                        <a:rPr lang="es-PE" sz="800" u="none" strike="noStrike">
                          <a:effectLst/>
                        </a:rPr>
                        <a:t>DISTRITOS DE TAPAIRIHUA Y CHAPIMARCA,  PROVINCIA AYMARAES, APURIMAC</a:t>
                      </a:r>
                      <a:endParaRPr lang="es-PE" sz="800" b="0" i="0" u="none" strike="noStrike">
                        <a:solidFill>
                          <a:srgbClr val="000000"/>
                        </a:solidFill>
                        <a:effectLst/>
                        <a:latin typeface="Arial" panose="020B0604020202020204" pitchFamily="34" charset="0"/>
                      </a:endParaRPr>
                    </a:p>
                  </a:txBody>
                  <a:tcPr marL="3859" marR="3859" marT="3859" marB="0" anchor="ctr"/>
                </a:tc>
                <a:tc>
                  <a:txBody>
                    <a:bodyPr/>
                    <a:lstStyle/>
                    <a:p>
                      <a:pPr algn="just" rtl="0" fontAlgn="ctr"/>
                      <a:r>
                        <a:rPr lang="es-PE" sz="800" u="none" strike="noStrike">
                          <a:effectLst/>
                        </a:rPr>
                        <a:t>ADMINISTRACION DIRECTA.</a:t>
                      </a:r>
                      <a:endParaRPr lang="es-PE" sz="800" b="0" i="0" u="none" strike="noStrike">
                        <a:solidFill>
                          <a:srgbClr val="000000"/>
                        </a:solidFill>
                        <a:effectLst/>
                        <a:latin typeface="Arial" panose="020B0604020202020204" pitchFamily="34" charset="0"/>
                      </a:endParaRPr>
                    </a:p>
                  </a:txBody>
                  <a:tcPr marL="3859" marR="3859" marT="3859" marB="0" anchor="ctr"/>
                </a:tc>
                <a:extLst>
                  <a:ext uri="{0D108BD9-81ED-4DB2-BD59-A6C34878D82A}">
                    <a16:rowId xmlns:a16="http://schemas.microsoft.com/office/drawing/2014/main" val="3495488553"/>
                  </a:ext>
                </a:extLst>
              </a:tr>
              <a:tr h="0">
                <a:tc>
                  <a:txBody>
                    <a:bodyPr/>
                    <a:lstStyle/>
                    <a:p>
                      <a:pPr algn="ctr" rtl="0" fontAlgn="ctr"/>
                      <a:r>
                        <a:rPr lang="es-PE" sz="800" u="none" strike="noStrike" dirty="0">
                          <a:effectLst/>
                        </a:rPr>
                        <a:t>7</a:t>
                      </a:r>
                      <a:endParaRPr lang="es-PE" sz="800" b="0" i="0" u="none" strike="noStrike" dirty="0">
                        <a:solidFill>
                          <a:srgbClr val="000000"/>
                        </a:solidFill>
                        <a:effectLst/>
                        <a:latin typeface="Arial" panose="020B0604020202020204" pitchFamily="34" charset="0"/>
                      </a:endParaRPr>
                    </a:p>
                  </a:txBody>
                  <a:tcPr marL="3859" marR="3859" marT="3859" marB="0" anchor="ctr"/>
                </a:tc>
                <a:tc>
                  <a:txBody>
                    <a:bodyPr/>
                    <a:lstStyle/>
                    <a:p>
                      <a:pPr algn="ctr" rtl="0" fontAlgn="ctr"/>
                      <a:r>
                        <a:rPr lang="es-PE" sz="800" u="none" strike="noStrike">
                          <a:effectLst/>
                        </a:rPr>
                        <a:t>-</a:t>
                      </a:r>
                      <a:endParaRPr lang="es-PE" sz="800" b="0" i="0" u="none" strike="noStrike">
                        <a:solidFill>
                          <a:srgbClr val="000000"/>
                        </a:solidFill>
                        <a:effectLst/>
                        <a:latin typeface="Arial" panose="020B0604020202020204" pitchFamily="34" charset="0"/>
                      </a:endParaRPr>
                    </a:p>
                  </a:txBody>
                  <a:tcPr marL="3859" marR="3859" marT="3859" marB="0" anchor="ctr"/>
                </a:tc>
                <a:tc>
                  <a:txBody>
                    <a:bodyPr/>
                    <a:lstStyle/>
                    <a:p>
                      <a:pPr algn="ctr" rtl="0" fontAlgn="ctr"/>
                      <a:r>
                        <a:rPr lang="es-PE" sz="800" u="none" strike="noStrike">
                          <a:effectLst/>
                        </a:rPr>
                        <a:t>109172</a:t>
                      </a:r>
                      <a:endParaRPr lang="es-PE" sz="800" b="0" i="0" u="none" strike="noStrike">
                        <a:solidFill>
                          <a:srgbClr val="000000"/>
                        </a:solidFill>
                        <a:effectLst/>
                        <a:latin typeface="Arial" panose="020B0604020202020204" pitchFamily="34" charset="0"/>
                      </a:endParaRPr>
                    </a:p>
                  </a:txBody>
                  <a:tcPr marL="3859" marR="3859" marT="3859" marB="0" anchor="ctr"/>
                </a:tc>
                <a:tc>
                  <a:txBody>
                    <a:bodyPr/>
                    <a:lstStyle/>
                    <a:p>
                      <a:pPr algn="l" fontAlgn="ctr"/>
                      <a:r>
                        <a:rPr lang="es-PE" sz="800" u="none" strike="noStrike">
                          <a:effectLst/>
                        </a:rPr>
                        <a:t>mejoramiento de la cadena valor en la producción agropecuaria mediante la eficiente gestión de los recursos hídricos en los distritos Soraya, Capaya, Toraya, Ihuayllo, Colcabamba, Sañayca, Lucre de la provincia de Aymaraes, y en el distrito de Tumay Huaraca y el distrito de Pomacocha - provincia de Andahuaylas - departamento de Apurímac. (</a:t>
                      </a:r>
                      <a:r>
                        <a:rPr lang="es-PE" sz="800" u="sng" strike="noStrike">
                          <a:effectLst/>
                        </a:rPr>
                        <a:t>Irrigación Cusca</a:t>
                      </a:r>
                      <a:r>
                        <a:rPr lang="es-PE" sz="800" u="none" strike="noStrike">
                          <a:effectLst/>
                        </a:rPr>
                        <a:t>)</a:t>
                      </a:r>
                      <a:endParaRPr lang="es-PE" sz="800" b="0" i="0" u="none" strike="noStrike">
                        <a:solidFill>
                          <a:srgbClr val="000000"/>
                        </a:solidFill>
                        <a:effectLst/>
                        <a:latin typeface="Arial" panose="020B0604020202020204" pitchFamily="34" charset="0"/>
                      </a:endParaRPr>
                    </a:p>
                  </a:txBody>
                  <a:tcPr marL="3859" marR="3859" marT="3859" marB="0" anchor="ctr"/>
                </a:tc>
                <a:tc>
                  <a:txBody>
                    <a:bodyPr/>
                    <a:lstStyle/>
                    <a:p>
                      <a:pPr algn="ctr" fontAlgn="ctr"/>
                      <a:r>
                        <a:rPr lang="es-PE" sz="800" u="none" strike="noStrike">
                          <a:effectLst/>
                        </a:rPr>
                        <a:t> S/. 211’669,342 </a:t>
                      </a:r>
                      <a:endParaRPr lang="es-PE" sz="800" b="0" i="0" u="none" strike="noStrike">
                        <a:solidFill>
                          <a:srgbClr val="393939"/>
                        </a:solidFill>
                        <a:effectLst/>
                        <a:latin typeface="Arial" panose="020B0604020202020204" pitchFamily="34" charset="0"/>
                      </a:endParaRPr>
                    </a:p>
                  </a:txBody>
                  <a:tcPr marL="3859" marR="3859" marT="3859" marB="0" anchor="ctr"/>
                </a:tc>
                <a:tc>
                  <a:txBody>
                    <a:bodyPr/>
                    <a:lstStyle/>
                    <a:p>
                      <a:pPr algn="ctr" rtl="0" fontAlgn="ctr"/>
                      <a:r>
                        <a:rPr lang="es-PE" sz="800" u="none" strike="noStrike">
                          <a:effectLst/>
                        </a:rPr>
                        <a:t>IDEA</a:t>
                      </a:r>
                      <a:endParaRPr lang="es-PE" sz="800" b="0" i="0" u="none" strike="noStrike">
                        <a:solidFill>
                          <a:srgbClr val="222222"/>
                        </a:solidFill>
                        <a:effectLst/>
                        <a:latin typeface="Arial" panose="020B0604020202020204" pitchFamily="34" charset="0"/>
                      </a:endParaRPr>
                    </a:p>
                  </a:txBody>
                  <a:tcPr marL="3859" marR="3859" marT="3859" marB="0" anchor="ctr"/>
                </a:tc>
                <a:tc>
                  <a:txBody>
                    <a:bodyPr/>
                    <a:lstStyle/>
                    <a:p>
                      <a:pPr algn="ctr" rtl="0" fontAlgn="ctr"/>
                      <a:r>
                        <a:rPr lang="es-PE" sz="800" u="none" strike="noStrike">
                          <a:effectLst/>
                        </a:rPr>
                        <a:t> </a:t>
                      </a:r>
                      <a:endParaRPr lang="es-PE" sz="800" b="0" i="0" u="none" strike="noStrike">
                        <a:solidFill>
                          <a:srgbClr val="000000"/>
                        </a:solidFill>
                        <a:effectLst/>
                        <a:latin typeface="Arial" panose="020B0604020202020204" pitchFamily="34" charset="0"/>
                      </a:endParaRPr>
                    </a:p>
                  </a:txBody>
                  <a:tcPr marL="3859" marR="3859" marT="3859" marB="0" anchor="ctr"/>
                </a:tc>
                <a:tc>
                  <a:txBody>
                    <a:bodyPr/>
                    <a:lstStyle/>
                    <a:p>
                      <a:pPr algn="ctr" rtl="0" fontAlgn="ctr"/>
                      <a:r>
                        <a:rPr lang="es-PE" sz="800" u="none" strike="noStrike">
                          <a:effectLst/>
                        </a:rPr>
                        <a:t>SIN PLAN DE TRABAJO.</a:t>
                      </a:r>
                      <a:endParaRPr lang="es-PE" sz="800" b="0" i="0" u="none" strike="noStrike">
                        <a:solidFill>
                          <a:srgbClr val="000000"/>
                        </a:solidFill>
                        <a:effectLst/>
                        <a:latin typeface="Arial" panose="020B0604020202020204" pitchFamily="34" charset="0"/>
                      </a:endParaRPr>
                    </a:p>
                  </a:txBody>
                  <a:tcPr marL="3859" marR="3859" marT="3859" marB="0" anchor="ctr"/>
                </a:tc>
                <a:tc>
                  <a:txBody>
                    <a:bodyPr/>
                    <a:lstStyle/>
                    <a:p>
                      <a:pPr algn="ctr" rtl="0" fontAlgn="ctr"/>
                      <a:r>
                        <a:rPr lang="es-PE" sz="800" u="none" strike="noStrike">
                          <a:effectLst/>
                        </a:rPr>
                        <a:t> </a:t>
                      </a:r>
                      <a:endParaRPr lang="es-PE" sz="800" b="0" i="0" u="none" strike="noStrike">
                        <a:solidFill>
                          <a:srgbClr val="000000"/>
                        </a:solidFill>
                        <a:effectLst/>
                        <a:latin typeface="Arial" panose="020B0604020202020204" pitchFamily="34" charset="0"/>
                      </a:endParaRPr>
                    </a:p>
                  </a:txBody>
                  <a:tcPr marL="3859" marR="3859" marT="3859" marB="0" anchor="ctr"/>
                </a:tc>
                <a:tc>
                  <a:txBody>
                    <a:bodyPr/>
                    <a:lstStyle/>
                    <a:p>
                      <a:pPr algn="ctr" rtl="0" fontAlgn="ctr"/>
                      <a:r>
                        <a:rPr lang="es-PE" sz="800" u="none" strike="noStrike">
                          <a:effectLst/>
                        </a:rPr>
                        <a:t> </a:t>
                      </a:r>
                      <a:endParaRPr lang="es-PE" sz="800" b="0" i="0" u="none" strike="noStrike">
                        <a:solidFill>
                          <a:srgbClr val="000000"/>
                        </a:solidFill>
                        <a:effectLst/>
                        <a:latin typeface="Arial" panose="020B0604020202020204" pitchFamily="34" charset="0"/>
                      </a:endParaRPr>
                    </a:p>
                  </a:txBody>
                  <a:tcPr marL="3859" marR="3859" marT="3859" marB="0" anchor="ctr"/>
                </a:tc>
                <a:tc>
                  <a:txBody>
                    <a:bodyPr/>
                    <a:lstStyle/>
                    <a:p>
                      <a:pPr algn="ctr" rtl="0" fontAlgn="ctr"/>
                      <a:r>
                        <a:rPr lang="es-PE" sz="800" u="none" strike="noStrike">
                          <a:effectLst/>
                        </a:rPr>
                        <a:t> </a:t>
                      </a:r>
                      <a:endParaRPr lang="es-PE" sz="800" b="0" i="0" u="none" strike="noStrike">
                        <a:solidFill>
                          <a:srgbClr val="000000"/>
                        </a:solidFill>
                        <a:effectLst/>
                        <a:latin typeface="Arial" panose="020B0604020202020204" pitchFamily="34" charset="0"/>
                      </a:endParaRPr>
                    </a:p>
                  </a:txBody>
                  <a:tcPr marL="3859" marR="3859" marT="3859" marB="0" anchor="ctr"/>
                </a:tc>
                <a:tc>
                  <a:txBody>
                    <a:bodyPr/>
                    <a:lstStyle/>
                    <a:p>
                      <a:pPr algn="ctr" rtl="0" fontAlgn="ctr"/>
                      <a:r>
                        <a:rPr lang="es-PE" sz="800" u="none" strike="noStrike">
                          <a:effectLst/>
                        </a:rPr>
                        <a:t> </a:t>
                      </a:r>
                      <a:endParaRPr lang="es-PE" sz="800" b="0" i="0" u="none" strike="noStrike">
                        <a:solidFill>
                          <a:srgbClr val="000000"/>
                        </a:solidFill>
                        <a:effectLst/>
                        <a:latin typeface="Arial" panose="020B0604020202020204" pitchFamily="34" charset="0"/>
                      </a:endParaRPr>
                    </a:p>
                  </a:txBody>
                  <a:tcPr marL="3859" marR="3859" marT="3859" marB="0" anchor="ctr"/>
                </a:tc>
                <a:tc>
                  <a:txBody>
                    <a:bodyPr/>
                    <a:lstStyle/>
                    <a:p>
                      <a:pPr algn="l" rtl="0" fontAlgn="ctr"/>
                      <a:r>
                        <a:rPr lang="es-PE" sz="800" u="none" strike="noStrike">
                          <a:effectLst/>
                        </a:rPr>
                        <a:t>DISTRITOS SORAYA, CAPAYA, TORAYA, IHUAYLLO, COLCABAMBA, SAÑAYCA, LUCRE DE LA PROVINCIA DE AYMARAES,  Y EN EL DISTRITO DE TUMAY HUARACA Y EL  DISTRITO DE POMACOCHA - PROVINCIA DE ANDAHUAYLAS - DEPARTAMENTO DE APURIMAC</a:t>
                      </a:r>
                      <a:endParaRPr lang="es-PE" sz="800" b="0" i="0" u="none" strike="noStrike">
                        <a:solidFill>
                          <a:srgbClr val="000000"/>
                        </a:solidFill>
                        <a:effectLst/>
                        <a:latin typeface="Arial" panose="020B0604020202020204" pitchFamily="34" charset="0"/>
                      </a:endParaRPr>
                    </a:p>
                  </a:txBody>
                  <a:tcPr marL="3859" marR="3859" marT="3859" marB="0" anchor="ctr"/>
                </a:tc>
                <a:tc>
                  <a:txBody>
                    <a:bodyPr/>
                    <a:lstStyle/>
                    <a:p>
                      <a:pPr algn="just" rtl="0" fontAlgn="ctr"/>
                      <a:r>
                        <a:rPr lang="es-PE" sz="800" u="none" strike="noStrike">
                          <a:effectLst/>
                        </a:rPr>
                        <a:t>ADMINISTRACION DIRECTA.</a:t>
                      </a:r>
                      <a:endParaRPr lang="es-PE" sz="800" b="0" i="0" u="none" strike="noStrike">
                        <a:solidFill>
                          <a:srgbClr val="000000"/>
                        </a:solidFill>
                        <a:effectLst/>
                        <a:latin typeface="Arial" panose="020B0604020202020204" pitchFamily="34" charset="0"/>
                      </a:endParaRPr>
                    </a:p>
                  </a:txBody>
                  <a:tcPr marL="3859" marR="3859" marT="3859" marB="0" anchor="ctr"/>
                </a:tc>
                <a:extLst>
                  <a:ext uri="{0D108BD9-81ED-4DB2-BD59-A6C34878D82A}">
                    <a16:rowId xmlns:a16="http://schemas.microsoft.com/office/drawing/2014/main" val="1096182285"/>
                  </a:ext>
                </a:extLst>
              </a:tr>
              <a:tr h="524786">
                <a:tc>
                  <a:txBody>
                    <a:bodyPr/>
                    <a:lstStyle/>
                    <a:p>
                      <a:pPr algn="ctr" rtl="0" fontAlgn="ctr"/>
                      <a:r>
                        <a:rPr lang="es-PE" sz="800" u="none" strike="noStrike" dirty="0">
                          <a:effectLst/>
                        </a:rPr>
                        <a:t>8</a:t>
                      </a:r>
                      <a:endParaRPr lang="es-PE" sz="800" b="0" i="0" u="none" strike="noStrike" dirty="0">
                        <a:solidFill>
                          <a:srgbClr val="000000"/>
                        </a:solidFill>
                        <a:effectLst/>
                        <a:latin typeface="Arial" panose="020B0604020202020204" pitchFamily="34" charset="0"/>
                      </a:endParaRPr>
                    </a:p>
                  </a:txBody>
                  <a:tcPr marL="3859" marR="3859" marT="3859" marB="0" anchor="ctr"/>
                </a:tc>
                <a:tc>
                  <a:txBody>
                    <a:bodyPr/>
                    <a:lstStyle/>
                    <a:p>
                      <a:pPr algn="l" rtl="0" fontAlgn="ctr"/>
                      <a:r>
                        <a:rPr lang="es-PE" sz="800" u="none" strike="noStrike">
                          <a:effectLst/>
                        </a:rPr>
                        <a:t>-</a:t>
                      </a:r>
                      <a:endParaRPr lang="es-PE" sz="800" b="0" i="0" u="none" strike="noStrike">
                        <a:solidFill>
                          <a:srgbClr val="000000"/>
                        </a:solidFill>
                        <a:effectLst/>
                        <a:latin typeface="Arial" panose="020B0604020202020204" pitchFamily="34" charset="0"/>
                      </a:endParaRPr>
                    </a:p>
                  </a:txBody>
                  <a:tcPr marL="3859" marR="3859" marT="3859" marB="0" anchor="ctr"/>
                </a:tc>
                <a:tc>
                  <a:txBody>
                    <a:bodyPr/>
                    <a:lstStyle/>
                    <a:p>
                      <a:pPr algn="ctr" rtl="0" fontAlgn="ctr"/>
                      <a:r>
                        <a:rPr lang="es-PE" sz="800" u="none" strike="noStrike" dirty="0">
                          <a:effectLst/>
                        </a:rPr>
                        <a:t>49378</a:t>
                      </a:r>
                      <a:endParaRPr lang="es-PE" sz="800" b="0" i="0" u="none" strike="noStrike" dirty="0">
                        <a:solidFill>
                          <a:srgbClr val="000000"/>
                        </a:solidFill>
                        <a:effectLst/>
                        <a:latin typeface="Arial" panose="020B0604020202020204" pitchFamily="34" charset="0"/>
                      </a:endParaRPr>
                    </a:p>
                  </a:txBody>
                  <a:tcPr marL="3859" marR="3859" marT="3859" marB="0" anchor="ctr"/>
                </a:tc>
                <a:tc>
                  <a:txBody>
                    <a:bodyPr/>
                    <a:lstStyle/>
                    <a:p>
                      <a:pPr algn="l" fontAlgn="ctr"/>
                      <a:r>
                        <a:rPr lang="es-PE" sz="800" u="none" strike="noStrike">
                          <a:effectLst/>
                        </a:rPr>
                        <a:t>creación del sistema hidráulico (chicha) para el aprovechamiento múltiples en las provincias de Andahuaylas Y Chincheros del departamento de Apurímac.</a:t>
                      </a:r>
                      <a:endParaRPr lang="es-PE" sz="800" b="0" i="0" u="none" strike="noStrike">
                        <a:solidFill>
                          <a:srgbClr val="000000"/>
                        </a:solidFill>
                        <a:effectLst/>
                        <a:latin typeface="Arial" panose="020B0604020202020204" pitchFamily="34" charset="0"/>
                      </a:endParaRPr>
                    </a:p>
                  </a:txBody>
                  <a:tcPr marL="3859" marR="3859" marT="3859" marB="0" anchor="ctr"/>
                </a:tc>
                <a:tc>
                  <a:txBody>
                    <a:bodyPr/>
                    <a:lstStyle/>
                    <a:p>
                      <a:pPr algn="ctr" fontAlgn="ctr"/>
                      <a:r>
                        <a:rPr lang="es-PE" sz="800" u="none" strike="noStrike">
                          <a:effectLst/>
                        </a:rPr>
                        <a:t> S/. 2,238’491,750 </a:t>
                      </a:r>
                      <a:endParaRPr lang="es-PE" sz="800" b="0" i="0" u="none" strike="noStrike">
                        <a:solidFill>
                          <a:srgbClr val="393939"/>
                        </a:solidFill>
                        <a:effectLst/>
                        <a:latin typeface="Arial" panose="020B0604020202020204" pitchFamily="34" charset="0"/>
                      </a:endParaRPr>
                    </a:p>
                  </a:txBody>
                  <a:tcPr marL="3859" marR="3859" marT="3859" marB="0" anchor="ctr"/>
                </a:tc>
                <a:tc>
                  <a:txBody>
                    <a:bodyPr/>
                    <a:lstStyle/>
                    <a:p>
                      <a:pPr algn="ctr" rtl="0" fontAlgn="ctr"/>
                      <a:r>
                        <a:rPr lang="es-PE" sz="800" u="none" strike="noStrike">
                          <a:effectLst/>
                        </a:rPr>
                        <a:t>IDEA</a:t>
                      </a:r>
                      <a:endParaRPr lang="es-PE" sz="800" b="0" i="0" u="none" strike="noStrike">
                        <a:solidFill>
                          <a:srgbClr val="222222"/>
                        </a:solidFill>
                        <a:effectLst/>
                        <a:latin typeface="Arial" panose="020B0604020202020204" pitchFamily="34" charset="0"/>
                      </a:endParaRPr>
                    </a:p>
                  </a:txBody>
                  <a:tcPr marL="3859" marR="3859" marT="3859" marB="0" anchor="ctr"/>
                </a:tc>
                <a:tc>
                  <a:txBody>
                    <a:bodyPr/>
                    <a:lstStyle/>
                    <a:p>
                      <a:pPr algn="ctr" rtl="0" fontAlgn="ctr"/>
                      <a:r>
                        <a:rPr lang="es-PE" sz="800" u="none" strike="noStrike">
                          <a:effectLst/>
                        </a:rPr>
                        <a:t> </a:t>
                      </a:r>
                      <a:endParaRPr lang="es-PE" sz="800" b="0" i="0" u="none" strike="noStrike">
                        <a:solidFill>
                          <a:srgbClr val="000000"/>
                        </a:solidFill>
                        <a:effectLst/>
                        <a:latin typeface="Arial" panose="020B0604020202020204" pitchFamily="34" charset="0"/>
                      </a:endParaRPr>
                    </a:p>
                  </a:txBody>
                  <a:tcPr marL="3859" marR="3859" marT="3859" marB="0" anchor="ctr"/>
                </a:tc>
                <a:tc>
                  <a:txBody>
                    <a:bodyPr/>
                    <a:lstStyle/>
                    <a:p>
                      <a:pPr algn="ctr" rtl="0" fontAlgn="ctr"/>
                      <a:r>
                        <a:rPr lang="es-PE" sz="800" u="none" strike="noStrike">
                          <a:effectLst/>
                        </a:rPr>
                        <a:t>SIN PLAN DE TRABAJO.</a:t>
                      </a:r>
                      <a:endParaRPr lang="es-PE" sz="800" b="0" i="0" u="none" strike="noStrike">
                        <a:solidFill>
                          <a:srgbClr val="000000"/>
                        </a:solidFill>
                        <a:effectLst/>
                        <a:latin typeface="Arial" panose="020B0604020202020204" pitchFamily="34" charset="0"/>
                      </a:endParaRPr>
                    </a:p>
                  </a:txBody>
                  <a:tcPr marL="3859" marR="3859" marT="3859" marB="0" anchor="ctr"/>
                </a:tc>
                <a:tc>
                  <a:txBody>
                    <a:bodyPr/>
                    <a:lstStyle/>
                    <a:p>
                      <a:pPr algn="ctr" rtl="0" fontAlgn="ctr"/>
                      <a:r>
                        <a:rPr lang="es-PE" sz="800" u="none" strike="noStrike">
                          <a:effectLst/>
                        </a:rPr>
                        <a:t> </a:t>
                      </a:r>
                      <a:endParaRPr lang="es-PE" sz="800" b="0" i="0" u="none" strike="noStrike">
                        <a:solidFill>
                          <a:srgbClr val="000000"/>
                        </a:solidFill>
                        <a:effectLst/>
                        <a:latin typeface="Arial" panose="020B0604020202020204" pitchFamily="34" charset="0"/>
                      </a:endParaRPr>
                    </a:p>
                  </a:txBody>
                  <a:tcPr marL="3859" marR="3859" marT="3859" marB="0" anchor="ctr"/>
                </a:tc>
                <a:tc>
                  <a:txBody>
                    <a:bodyPr/>
                    <a:lstStyle/>
                    <a:p>
                      <a:pPr algn="ctr" rtl="0" fontAlgn="ctr"/>
                      <a:r>
                        <a:rPr lang="es-PE" sz="800" u="none" strike="noStrike">
                          <a:effectLst/>
                        </a:rPr>
                        <a:t> </a:t>
                      </a:r>
                      <a:endParaRPr lang="es-PE" sz="800" b="0" i="0" u="none" strike="noStrike">
                        <a:solidFill>
                          <a:srgbClr val="000000"/>
                        </a:solidFill>
                        <a:effectLst/>
                        <a:latin typeface="Arial" panose="020B0604020202020204" pitchFamily="34" charset="0"/>
                      </a:endParaRPr>
                    </a:p>
                  </a:txBody>
                  <a:tcPr marL="3859" marR="3859" marT="3859" marB="0" anchor="ctr"/>
                </a:tc>
                <a:tc>
                  <a:txBody>
                    <a:bodyPr/>
                    <a:lstStyle/>
                    <a:p>
                      <a:pPr algn="ctr" rtl="0" fontAlgn="ctr"/>
                      <a:r>
                        <a:rPr lang="es-PE" sz="800" u="none" strike="noStrike">
                          <a:effectLst/>
                        </a:rPr>
                        <a:t> </a:t>
                      </a:r>
                      <a:endParaRPr lang="es-PE" sz="800" b="0" i="0" u="none" strike="noStrike">
                        <a:solidFill>
                          <a:srgbClr val="000000"/>
                        </a:solidFill>
                        <a:effectLst/>
                        <a:latin typeface="Arial" panose="020B0604020202020204" pitchFamily="34" charset="0"/>
                      </a:endParaRPr>
                    </a:p>
                  </a:txBody>
                  <a:tcPr marL="3859" marR="3859" marT="3859" marB="0" anchor="ctr"/>
                </a:tc>
                <a:tc>
                  <a:txBody>
                    <a:bodyPr/>
                    <a:lstStyle/>
                    <a:p>
                      <a:pPr algn="ctr" rtl="0" fontAlgn="ctr"/>
                      <a:r>
                        <a:rPr lang="es-PE" sz="800" u="none" strike="noStrike">
                          <a:effectLst/>
                        </a:rPr>
                        <a:t> </a:t>
                      </a:r>
                      <a:endParaRPr lang="es-PE" sz="800" b="0" i="0" u="none" strike="noStrike">
                        <a:solidFill>
                          <a:srgbClr val="000000"/>
                        </a:solidFill>
                        <a:effectLst/>
                        <a:latin typeface="Arial" panose="020B0604020202020204" pitchFamily="34" charset="0"/>
                      </a:endParaRPr>
                    </a:p>
                  </a:txBody>
                  <a:tcPr marL="3859" marR="3859" marT="3859" marB="0" anchor="ctr"/>
                </a:tc>
                <a:tc>
                  <a:txBody>
                    <a:bodyPr/>
                    <a:lstStyle/>
                    <a:p>
                      <a:pPr algn="l" rtl="0" fontAlgn="ctr"/>
                      <a:r>
                        <a:rPr lang="es-PE" sz="800" u="none" strike="noStrike">
                          <a:effectLst/>
                        </a:rPr>
                        <a:t>PROVINCIAS DE ANDAHUAYLAS Y CHINCHEROS, APURIMAC.</a:t>
                      </a:r>
                      <a:endParaRPr lang="es-PE" sz="800" b="0" i="0" u="none" strike="noStrike">
                        <a:solidFill>
                          <a:srgbClr val="000000"/>
                        </a:solidFill>
                        <a:effectLst/>
                        <a:latin typeface="Arial" panose="020B0604020202020204" pitchFamily="34" charset="0"/>
                      </a:endParaRPr>
                    </a:p>
                  </a:txBody>
                  <a:tcPr marL="3859" marR="3859" marT="3859" marB="0" anchor="ctr"/>
                </a:tc>
                <a:tc>
                  <a:txBody>
                    <a:bodyPr/>
                    <a:lstStyle/>
                    <a:p>
                      <a:pPr algn="just" rtl="0" fontAlgn="ctr"/>
                      <a:r>
                        <a:rPr lang="es-PE" sz="800" u="none" strike="noStrike" dirty="0">
                          <a:effectLst/>
                        </a:rPr>
                        <a:t>ADMINISTRACIÓN INDIRECTA</a:t>
                      </a:r>
                      <a:endParaRPr lang="es-PE" sz="800" b="0" i="0" u="none" strike="noStrike" dirty="0">
                        <a:solidFill>
                          <a:srgbClr val="000000"/>
                        </a:solidFill>
                        <a:effectLst/>
                        <a:latin typeface="Arial" panose="020B0604020202020204" pitchFamily="34" charset="0"/>
                      </a:endParaRPr>
                    </a:p>
                  </a:txBody>
                  <a:tcPr marL="3859" marR="3859" marT="3859" marB="0" anchor="ctr"/>
                </a:tc>
                <a:extLst>
                  <a:ext uri="{0D108BD9-81ED-4DB2-BD59-A6C34878D82A}">
                    <a16:rowId xmlns:a16="http://schemas.microsoft.com/office/drawing/2014/main" val="169250734"/>
                  </a:ext>
                </a:extLst>
              </a:tr>
            </a:tbl>
          </a:graphicData>
        </a:graphic>
      </p:graphicFrame>
      <p:pic>
        <p:nvPicPr>
          <p:cNvPr id="4" name="Picture 2" descr="Iconos de computadora inicio botón firmar, inicio, firmar, en ...">
            <a:hlinkClick r:id="rId2" action="ppaction://hlinksldjump"/>
            <a:extLst>
              <a:ext uri="{FF2B5EF4-FFF2-40B4-BE49-F238E27FC236}">
                <a16:creationId xmlns:a16="http://schemas.microsoft.com/office/drawing/2014/main" id="{E38C40A3-4D22-431E-B993-9270A5CA4E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99527" y="534995"/>
            <a:ext cx="446986" cy="4469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04621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BBDE73C-EB89-442C-AC59-BAC865A19C25}"/>
              </a:ext>
            </a:extLst>
          </p:cNvPr>
          <p:cNvSpPr>
            <a:spLocks noGrp="1"/>
          </p:cNvSpPr>
          <p:nvPr>
            <p:ph type="title"/>
          </p:nvPr>
        </p:nvSpPr>
        <p:spPr/>
        <p:txBody>
          <a:bodyPr/>
          <a:lstStyle/>
          <a:p>
            <a:r>
              <a:rPr lang="es-ES" sz="3600" b="1" dirty="0">
                <a:solidFill>
                  <a:srgbClr val="FFC000"/>
                </a:solidFill>
                <a:latin typeface="+mn-lt"/>
              </a:rPr>
              <a:t>Función Transportes</a:t>
            </a:r>
            <a:endParaRPr lang="es-PE" dirty="0">
              <a:solidFill>
                <a:srgbClr val="FFC000"/>
              </a:solidFill>
            </a:endParaRPr>
          </a:p>
        </p:txBody>
      </p:sp>
      <p:sp>
        <p:nvSpPr>
          <p:cNvPr id="3" name="Marcador de contenido 2">
            <a:extLst>
              <a:ext uri="{FF2B5EF4-FFF2-40B4-BE49-F238E27FC236}">
                <a16:creationId xmlns:a16="http://schemas.microsoft.com/office/drawing/2014/main" id="{6BC9474E-F4A4-4AE3-8D86-5E17FD0C9726}"/>
              </a:ext>
            </a:extLst>
          </p:cNvPr>
          <p:cNvSpPr>
            <a:spLocks noGrp="1"/>
          </p:cNvSpPr>
          <p:nvPr>
            <p:ph idx="1"/>
          </p:nvPr>
        </p:nvSpPr>
        <p:spPr/>
        <p:txBody>
          <a:bodyPr/>
          <a:lstStyle/>
          <a:p>
            <a:endParaRPr lang="es-PE"/>
          </a:p>
        </p:txBody>
      </p:sp>
      <p:sp>
        <p:nvSpPr>
          <p:cNvPr id="4" name="Marcador de texto 3">
            <a:extLst>
              <a:ext uri="{FF2B5EF4-FFF2-40B4-BE49-F238E27FC236}">
                <a16:creationId xmlns:a16="http://schemas.microsoft.com/office/drawing/2014/main" id="{FE3007A1-5435-4CE3-85F9-FC77C646B174}"/>
              </a:ext>
            </a:extLst>
          </p:cNvPr>
          <p:cNvSpPr>
            <a:spLocks noGrp="1"/>
          </p:cNvSpPr>
          <p:nvPr>
            <p:ph type="body" sz="half" idx="2"/>
          </p:nvPr>
        </p:nvSpPr>
        <p:spPr>
          <a:xfrm>
            <a:off x="445302" y="2880359"/>
            <a:ext cx="3212298" cy="3383282"/>
          </a:xfrm>
        </p:spPr>
        <p:txBody>
          <a:bodyPr>
            <a:normAutofit/>
          </a:bodyPr>
          <a:lstStyle/>
          <a:p>
            <a:pPr marL="285750" indent="-285750">
              <a:buFont typeface="Arial" panose="020B0604020202020204" pitchFamily="34" charset="0"/>
              <a:buChar char="•"/>
            </a:pPr>
            <a:r>
              <a:rPr lang="es-ES" sz="1600" dirty="0"/>
              <a:t>02 Proyectos viables 2019.</a:t>
            </a:r>
          </a:p>
          <a:p>
            <a:pPr marL="285750" indent="-285750">
              <a:buFont typeface="Arial" panose="020B0604020202020204" pitchFamily="34" charset="0"/>
              <a:buChar char="•"/>
            </a:pPr>
            <a:r>
              <a:rPr lang="es-ES" sz="1600" dirty="0"/>
              <a:t>03 </a:t>
            </a:r>
            <a:r>
              <a:rPr lang="es-PE" sz="1600" dirty="0"/>
              <a:t>Proyectos en Formulación 2020</a:t>
            </a:r>
          </a:p>
          <a:p>
            <a:pPr marL="742950" lvl="1" indent="-285750">
              <a:buFont typeface="Arial" panose="020B0604020202020204" pitchFamily="34" charset="0"/>
              <a:buChar char="•"/>
            </a:pPr>
            <a:r>
              <a:rPr lang="es-PE" sz="1400" dirty="0">
                <a:solidFill>
                  <a:schemeClr val="bg1">
                    <a:lumMod val="85000"/>
                  </a:schemeClr>
                </a:solidFill>
              </a:rPr>
              <a:t>01 en formulación.</a:t>
            </a:r>
          </a:p>
          <a:p>
            <a:pPr marL="742950" lvl="1" indent="-285750">
              <a:buFont typeface="Arial" panose="020B0604020202020204" pitchFamily="34" charset="0"/>
              <a:buChar char="•"/>
            </a:pPr>
            <a:r>
              <a:rPr lang="es-PE" sz="1400" dirty="0">
                <a:solidFill>
                  <a:schemeClr val="bg1">
                    <a:lumMod val="85000"/>
                  </a:schemeClr>
                </a:solidFill>
              </a:rPr>
              <a:t>02 en Idea. </a:t>
            </a:r>
            <a:endParaRPr lang="es-ES" sz="1400" dirty="0">
              <a:solidFill>
                <a:schemeClr val="bg1">
                  <a:lumMod val="85000"/>
                </a:schemeClr>
              </a:solidFill>
            </a:endParaRPr>
          </a:p>
          <a:p>
            <a:endParaRPr lang="es-PE" sz="1600" dirty="0"/>
          </a:p>
        </p:txBody>
      </p:sp>
      <p:pic>
        <p:nvPicPr>
          <p:cNvPr id="21506" name="Picture 2" descr="Imagen relacionada">
            <a:extLst>
              <a:ext uri="{FF2B5EF4-FFF2-40B4-BE49-F238E27FC236}">
                <a16:creationId xmlns:a16="http://schemas.microsoft.com/office/drawing/2014/main" id="{25407031-F6E7-4E0D-A43F-D26B3D1906B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9513" r="7068"/>
          <a:stretch/>
        </p:blipFill>
        <p:spPr bwMode="auto">
          <a:xfrm>
            <a:off x="4100658" y="0"/>
            <a:ext cx="809134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Iconos de computadora inicio botón firmar, inicio, firmar, en ...">
            <a:hlinkClick r:id="rId3" action="ppaction://hlinksldjump"/>
            <a:extLst>
              <a:ext uri="{FF2B5EF4-FFF2-40B4-BE49-F238E27FC236}">
                <a16:creationId xmlns:a16="http://schemas.microsoft.com/office/drawing/2014/main" id="{24292741-D4AC-4E42-AFFC-73F215A25C0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32143" y="284534"/>
            <a:ext cx="446986" cy="4469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8447073"/>
      </p:ext>
    </p:extLst>
  </p:cSld>
  <p:clrMapOvr>
    <a:masterClrMapping/>
  </p:clrMapOvr>
  <p:transition spd="slow">
    <p:comb/>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95;p13">
            <a:extLst>
              <a:ext uri="{FF2B5EF4-FFF2-40B4-BE49-F238E27FC236}">
                <a16:creationId xmlns:a16="http://schemas.microsoft.com/office/drawing/2014/main" id="{DC31C518-627B-49DA-978B-33ADE33B497B}"/>
              </a:ext>
            </a:extLst>
          </p:cNvPr>
          <p:cNvSpPr txBox="1">
            <a:spLocks/>
          </p:cNvSpPr>
          <p:nvPr/>
        </p:nvSpPr>
        <p:spPr>
          <a:xfrm>
            <a:off x="465680" y="332817"/>
            <a:ext cx="11260640" cy="602007"/>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1pPr>
            <a:lvl2pPr marR="0" lvl="1"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2pPr>
            <a:lvl3pPr marR="0" lvl="2"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3pPr>
            <a:lvl4pPr marR="0" lvl="3"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4pPr>
            <a:lvl5pPr marR="0" lvl="4"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5pPr>
            <a:lvl6pPr marR="0" lvl="5"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6pPr>
            <a:lvl7pPr marR="0" lvl="6"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7pPr>
            <a:lvl8pPr marR="0" lvl="7"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8pPr>
            <a:lvl9pPr marR="0" lvl="8"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9pPr>
          </a:lstStyle>
          <a:p>
            <a:pPr algn="ctr"/>
            <a:r>
              <a:rPr lang="es-MX" sz="4800" spc="-50" dirty="0">
                <a:solidFill>
                  <a:schemeClr val="tx1">
                    <a:lumMod val="75000"/>
                    <a:lumOff val="25000"/>
                  </a:schemeClr>
                </a:solidFill>
                <a:effectLst>
                  <a:outerShdw blurRad="38100" dist="38100" dir="2700000" algn="tl">
                    <a:srgbClr val="000000">
                      <a:alpha val="43137"/>
                    </a:srgbClr>
                  </a:outerShdw>
                </a:effectLst>
                <a:latin typeface="+mj-lt"/>
                <a:ea typeface="+mj-ea"/>
                <a:cs typeface="+mj-cs"/>
              </a:rPr>
              <a:t>Proyectos de Inversión Formulados – 2020</a:t>
            </a:r>
          </a:p>
        </p:txBody>
      </p:sp>
      <p:sp>
        <p:nvSpPr>
          <p:cNvPr id="2" name="Google Shape;95;p13">
            <a:extLst>
              <a:ext uri="{FF2B5EF4-FFF2-40B4-BE49-F238E27FC236}">
                <a16:creationId xmlns:a16="http://schemas.microsoft.com/office/drawing/2014/main" id="{FE238AB2-6E8E-465D-8FC4-44CF13696221}"/>
              </a:ext>
            </a:extLst>
          </p:cNvPr>
          <p:cNvSpPr txBox="1">
            <a:spLocks/>
          </p:cNvSpPr>
          <p:nvPr/>
        </p:nvSpPr>
        <p:spPr>
          <a:xfrm>
            <a:off x="2757830" y="1071634"/>
            <a:ext cx="6299266" cy="602007"/>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1pPr>
            <a:lvl2pPr marR="0" lvl="1"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2pPr>
            <a:lvl3pPr marR="0" lvl="2"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3pPr>
            <a:lvl4pPr marR="0" lvl="3"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4pPr>
            <a:lvl5pPr marR="0" lvl="4"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5pPr>
            <a:lvl6pPr marR="0" lvl="5"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6pPr>
            <a:lvl7pPr marR="0" lvl="6"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7pPr>
            <a:lvl8pPr marR="0" lvl="7"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8pPr>
            <a:lvl9pPr marR="0" lvl="8"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9pPr>
          </a:lstStyle>
          <a:p>
            <a:pPr algn="ctr"/>
            <a:r>
              <a:rPr lang="es-MX" sz="4800" spc="-50" dirty="0">
                <a:solidFill>
                  <a:schemeClr val="accent1"/>
                </a:solidFill>
                <a:effectLst>
                  <a:outerShdw blurRad="38100" dist="38100" dir="2700000" algn="tl">
                    <a:srgbClr val="000000">
                      <a:alpha val="43137"/>
                    </a:srgbClr>
                  </a:outerShdw>
                </a:effectLst>
                <a:latin typeface="+mj-lt"/>
                <a:ea typeface="+mj-ea"/>
                <a:cs typeface="+mj-cs"/>
              </a:rPr>
              <a:t>Función</a:t>
            </a:r>
            <a:r>
              <a:rPr lang="es-MX" sz="3200" b="1" cap="all" dirty="0">
                <a:ln w="3175" cmpd="sng">
                  <a:noFill/>
                </a:ln>
                <a:solidFill>
                  <a:schemeClr val="accent1"/>
                </a:solidFill>
                <a:effectLst>
                  <a:outerShdw blurRad="38100" dist="38100" dir="2700000" algn="tl">
                    <a:srgbClr val="000000">
                      <a:alpha val="43137"/>
                    </a:srgbClr>
                  </a:outerShdw>
                </a:effectLst>
                <a:latin typeface="Arial Black" panose="020B0A04020102020204" pitchFamily="34" charset="0"/>
                <a:ea typeface="+mj-ea"/>
                <a:cs typeface="+mj-cs"/>
              </a:rPr>
              <a:t> </a:t>
            </a:r>
            <a:r>
              <a:rPr lang="es-MX" sz="4800" spc="-50" dirty="0">
                <a:solidFill>
                  <a:schemeClr val="accent1"/>
                </a:solidFill>
                <a:effectLst>
                  <a:outerShdw blurRad="38100" dist="38100" dir="2700000" algn="tl">
                    <a:srgbClr val="000000">
                      <a:alpha val="43137"/>
                    </a:srgbClr>
                  </a:outerShdw>
                </a:effectLst>
                <a:latin typeface="+mj-lt"/>
                <a:ea typeface="+mj-ea"/>
                <a:cs typeface="+mj-cs"/>
              </a:rPr>
              <a:t>Transportes</a:t>
            </a:r>
          </a:p>
        </p:txBody>
      </p:sp>
      <p:graphicFrame>
        <p:nvGraphicFramePr>
          <p:cNvPr id="5" name="Tabla 4">
            <a:extLst>
              <a:ext uri="{FF2B5EF4-FFF2-40B4-BE49-F238E27FC236}">
                <a16:creationId xmlns:a16="http://schemas.microsoft.com/office/drawing/2014/main" id="{7EEA0746-38F3-4FDF-BF74-7D1C8D32A594}"/>
              </a:ext>
            </a:extLst>
          </p:cNvPr>
          <p:cNvGraphicFramePr>
            <a:graphicFrameLocks noGrp="1"/>
          </p:cNvGraphicFramePr>
          <p:nvPr>
            <p:extLst>
              <p:ext uri="{D42A27DB-BD31-4B8C-83A1-F6EECF244321}">
                <p14:modId xmlns:p14="http://schemas.microsoft.com/office/powerpoint/2010/main" val="472653950"/>
              </p:ext>
            </p:extLst>
          </p:nvPr>
        </p:nvGraphicFramePr>
        <p:xfrm>
          <a:off x="1096963" y="2707178"/>
          <a:ext cx="10058400" cy="2300894"/>
        </p:xfrm>
        <a:graphic>
          <a:graphicData uri="http://schemas.openxmlformats.org/drawingml/2006/table">
            <a:tbl>
              <a:tblPr>
                <a:tableStyleId>{BDBED569-4797-4DF1-A0F4-6AAB3CD982D8}</a:tableStyleId>
              </a:tblPr>
              <a:tblGrid>
                <a:gridCol w="265417">
                  <a:extLst>
                    <a:ext uri="{9D8B030D-6E8A-4147-A177-3AD203B41FA5}">
                      <a16:colId xmlns:a16="http://schemas.microsoft.com/office/drawing/2014/main" val="3017472041"/>
                    </a:ext>
                  </a:extLst>
                </a:gridCol>
                <a:gridCol w="485073">
                  <a:extLst>
                    <a:ext uri="{9D8B030D-6E8A-4147-A177-3AD203B41FA5}">
                      <a16:colId xmlns:a16="http://schemas.microsoft.com/office/drawing/2014/main" val="362682886"/>
                    </a:ext>
                  </a:extLst>
                </a:gridCol>
                <a:gridCol w="2342994">
                  <a:extLst>
                    <a:ext uri="{9D8B030D-6E8A-4147-A177-3AD203B41FA5}">
                      <a16:colId xmlns:a16="http://schemas.microsoft.com/office/drawing/2014/main" val="2155362935"/>
                    </a:ext>
                  </a:extLst>
                </a:gridCol>
                <a:gridCol w="887775">
                  <a:extLst>
                    <a:ext uri="{9D8B030D-6E8A-4147-A177-3AD203B41FA5}">
                      <a16:colId xmlns:a16="http://schemas.microsoft.com/office/drawing/2014/main" val="2487931388"/>
                    </a:ext>
                  </a:extLst>
                </a:gridCol>
                <a:gridCol w="842013">
                  <a:extLst>
                    <a:ext uri="{9D8B030D-6E8A-4147-A177-3AD203B41FA5}">
                      <a16:colId xmlns:a16="http://schemas.microsoft.com/office/drawing/2014/main" val="1710021854"/>
                    </a:ext>
                  </a:extLst>
                </a:gridCol>
                <a:gridCol w="732186">
                  <a:extLst>
                    <a:ext uri="{9D8B030D-6E8A-4147-A177-3AD203B41FA5}">
                      <a16:colId xmlns:a16="http://schemas.microsoft.com/office/drawing/2014/main" val="2329377212"/>
                    </a:ext>
                  </a:extLst>
                </a:gridCol>
                <a:gridCol w="732186">
                  <a:extLst>
                    <a:ext uri="{9D8B030D-6E8A-4147-A177-3AD203B41FA5}">
                      <a16:colId xmlns:a16="http://schemas.microsoft.com/office/drawing/2014/main" val="1972071764"/>
                    </a:ext>
                  </a:extLst>
                </a:gridCol>
                <a:gridCol w="2736544">
                  <a:extLst>
                    <a:ext uri="{9D8B030D-6E8A-4147-A177-3AD203B41FA5}">
                      <a16:colId xmlns:a16="http://schemas.microsoft.com/office/drawing/2014/main" val="3991370449"/>
                    </a:ext>
                  </a:extLst>
                </a:gridCol>
                <a:gridCol w="1034212">
                  <a:extLst>
                    <a:ext uri="{9D8B030D-6E8A-4147-A177-3AD203B41FA5}">
                      <a16:colId xmlns:a16="http://schemas.microsoft.com/office/drawing/2014/main" val="3722616361"/>
                    </a:ext>
                  </a:extLst>
                </a:gridCol>
              </a:tblGrid>
              <a:tr h="269078">
                <a:tc>
                  <a:txBody>
                    <a:bodyPr/>
                    <a:lstStyle/>
                    <a:p>
                      <a:pPr algn="ctr" fontAlgn="ctr"/>
                      <a:r>
                        <a:rPr lang="es-PE" sz="800" b="1" u="none" strike="noStrike">
                          <a:solidFill>
                            <a:srgbClr val="FFFFFF"/>
                          </a:solidFill>
                          <a:effectLst/>
                        </a:rPr>
                        <a:t>N°</a:t>
                      </a:r>
                      <a:endParaRPr lang="es-PE" sz="800" b="1" i="0" u="none" strike="noStrike">
                        <a:solidFill>
                          <a:srgbClr val="FFFFFF"/>
                        </a:solidFill>
                        <a:effectLst/>
                        <a:latin typeface="Calibri" panose="020F0502020204030204" pitchFamily="34" charset="0"/>
                      </a:endParaRPr>
                    </a:p>
                  </a:txBody>
                  <a:tcPr marL="5491" marR="5491" marT="5491" marB="0" anchor="ctr">
                    <a:solidFill>
                      <a:schemeClr val="accent5"/>
                    </a:solidFill>
                  </a:tcPr>
                </a:tc>
                <a:tc>
                  <a:txBody>
                    <a:bodyPr/>
                    <a:lstStyle/>
                    <a:p>
                      <a:pPr algn="ctr" fontAlgn="ctr"/>
                      <a:r>
                        <a:rPr lang="es-PE" sz="800" b="1" u="none" strike="noStrike">
                          <a:solidFill>
                            <a:srgbClr val="FFFFFF"/>
                          </a:solidFill>
                          <a:effectLst/>
                        </a:rPr>
                        <a:t>CODIGO </a:t>
                      </a:r>
                      <a:endParaRPr lang="es-PE" sz="800" b="1" i="0" u="none" strike="noStrike">
                        <a:solidFill>
                          <a:srgbClr val="FFFFFF"/>
                        </a:solidFill>
                        <a:effectLst/>
                        <a:latin typeface="Calibri" panose="020F0502020204030204" pitchFamily="34" charset="0"/>
                      </a:endParaRPr>
                    </a:p>
                  </a:txBody>
                  <a:tcPr marL="5491" marR="5491" marT="5491" marB="0" anchor="ctr">
                    <a:solidFill>
                      <a:schemeClr val="accent5"/>
                    </a:solidFill>
                  </a:tcPr>
                </a:tc>
                <a:tc>
                  <a:txBody>
                    <a:bodyPr/>
                    <a:lstStyle/>
                    <a:p>
                      <a:pPr algn="ctr" fontAlgn="ctr"/>
                      <a:r>
                        <a:rPr lang="es-PE" sz="800" b="1" u="none" strike="noStrike">
                          <a:solidFill>
                            <a:srgbClr val="FFFFFF"/>
                          </a:solidFill>
                          <a:effectLst/>
                        </a:rPr>
                        <a:t>PROYECTOS </a:t>
                      </a:r>
                      <a:endParaRPr lang="es-PE" sz="800" b="1" i="0" u="none" strike="noStrike">
                        <a:solidFill>
                          <a:srgbClr val="FFFFFF"/>
                        </a:solidFill>
                        <a:effectLst/>
                        <a:latin typeface="Calibri" panose="020F0502020204030204" pitchFamily="34" charset="0"/>
                      </a:endParaRPr>
                    </a:p>
                  </a:txBody>
                  <a:tcPr marL="5491" marR="5491" marT="5491" marB="0" anchor="ctr">
                    <a:solidFill>
                      <a:schemeClr val="accent5"/>
                    </a:solidFill>
                  </a:tcPr>
                </a:tc>
                <a:tc>
                  <a:txBody>
                    <a:bodyPr/>
                    <a:lstStyle/>
                    <a:p>
                      <a:pPr algn="ctr" fontAlgn="ctr"/>
                      <a:r>
                        <a:rPr lang="es-PE" sz="800" b="1" u="none" strike="noStrike">
                          <a:solidFill>
                            <a:srgbClr val="FFFFFF"/>
                          </a:solidFill>
                          <a:effectLst/>
                        </a:rPr>
                        <a:t>COSTOS DE INVERSION S/</a:t>
                      </a:r>
                      <a:endParaRPr lang="es-PE" sz="800" b="1" i="0" u="none" strike="noStrike">
                        <a:solidFill>
                          <a:srgbClr val="FFFFFF"/>
                        </a:solidFill>
                        <a:effectLst/>
                        <a:latin typeface="Calibri" panose="020F0502020204030204" pitchFamily="34" charset="0"/>
                      </a:endParaRPr>
                    </a:p>
                  </a:txBody>
                  <a:tcPr marL="5491" marR="5491" marT="5491" marB="0" anchor="ctr">
                    <a:solidFill>
                      <a:schemeClr val="accent5"/>
                    </a:solidFill>
                  </a:tcPr>
                </a:tc>
                <a:tc>
                  <a:txBody>
                    <a:bodyPr/>
                    <a:lstStyle/>
                    <a:p>
                      <a:pPr algn="ctr" fontAlgn="ctr"/>
                      <a:r>
                        <a:rPr lang="es-PE" sz="800" b="1" u="none" strike="noStrike">
                          <a:solidFill>
                            <a:srgbClr val="FFFFFF"/>
                          </a:solidFill>
                          <a:effectLst/>
                        </a:rPr>
                        <a:t>ESTADO SITUACIONAL</a:t>
                      </a:r>
                      <a:endParaRPr lang="es-PE" sz="800" b="1" i="0" u="none" strike="noStrike">
                        <a:solidFill>
                          <a:srgbClr val="FFFFFF"/>
                        </a:solidFill>
                        <a:effectLst/>
                        <a:latin typeface="Calibri" panose="020F0502020204030204" pitchFamily="34" charset="0"/>
                      </a:endParaRPr>
                    </a:p>
                  </a:txBody>
                  <a:tcPr marL="5491" marR="5491" marT="5491" marB="0" anchor="ctr">
                    <a:solidFill>
                      <a:schemeClr val="accent5"/>
                    </a:solidFill>
                  </a:tcPr>
                </a:tc>
                <a:tc>
                  <a:txBody>
                    <a:bodyPr/>
                    <a:lstStyle/>
                    <a:p>
                      <a:pPr algn="ctr" fontAlgn="ctr"/>
                      <a:r>
                        <a:rPr lang="es-PE" sz="800" b="1" u="none" strike="noStrike">
                          <a:solidFill>
                            <a:srgbClr val="FFFFFF"/>
                          </a:solidFill>
                          <a:effectLst/>
                        </a:rPr>
                        <a:t>FECHA DE INCIO</a:t>
                      </a:r>
                      <a:endParaRPr lang="es-PE" sz="800" b="1" i="0" u="none" strike="noStrike">
                        <a:solidFill>
                          <a:srgbClr val="FFFFFF"/>
                        </a:solidFill>
                        <a:effectLst/>
                        <a:latin typeface="Calibri" panose="020F0502020204030204" pitchFamily="34" charset="0"/>
                      </a:endParaRPr>
                    </a:p>
                  </a:txBody>
                  <a:tcPr marL="5491" marR="5491" marT="5491" marB="0" anchor="ctr">
                    <a:solidFill>
                      <a:schemeClr val="accent5"/>
                    </a:solidFill>
                  </a:tcPr>
                </a:tc>
                <a:tc>
                  <a:txBody>
                    <a:bodyPr/>
                    <a:lstStyle/>
                    <a:p>
                      <a:pPr algn="ctr" fontAlgn="ctr"/>
                      <a:r>
                        <a:rPr lang="es-PE" sz="800" b="1" u="none" strike="noStrike">
                          <a:solidFill>
                            <a:srgbClr val="FFFFFF"/>
                          </a:solidFill>
                          <a:effectLst/>
                        </a:rPr>
                        <a:t>DURACION DE FORMULACION</a:t>
                      </a:r>
                      <a:endParaRPr lang="es-PE" sz="800" b="1" i="0" u="none" strike="noStrike">
                        <a:solidFill>
                          <a:srgbClr val="FFFFFF"/>
                        </a:solidFill>
                        <a:effectLst/>
                        <a:latin typeface="Calibri" panose="020F0502020204030204" pitchFamily="34" charset="0"/>
                      </a:endParaRPr>
                    </a:p>
                  </a:txBody>
                  <a:tcPr marL="5491" marR="5491" marT="5491" marB="0" anchor="ctr">
                    <a:solidFill>
                      <a:schemeClr val="accent5"/>
                    </a:solidFill>
                  </a:tcPr>
                </a:tc>
                <a:tc>
                  <a:txBody>
                    <a:bodyPr/>
                    <a:lstStyle/>
                    <a:p>
                      <a:pPr algn="ctr" fontAlgn="ctr"/>
                      <a:r>
                        <a:rPr lang="es-PE" sz="800" b="1" u="none" strike="noStrike">
                          <a:solidFill>
                            <a:srgbClr val="FFFFFF"/>
                          </a:solidFill>
                          <a:effectLst/>
                        </a:rPr>
                        <a:t>ALCANCE</a:t>
                      </a:r>
                      <a:endParaRPr lang="es-PE" sz="800" b="1" i="0" u="none" strike="noStrike">
                        <a:solidFill>
                          <a:srgbClr val="FFFFFF"/>
                        </a:solidFill>
                        <a:effectLst/>
                        <a:latin typeface="Calibri" panose="020F0502020204030204" pitchFamily="34" charset="0"/>
                      </a:endParaRPr>
                    </a:p>
                  </a:txBody>
                  <a:tcPr marL="5491" marR="5491" marT="5491" marB="0" anchor="ctr">
                    <a:solidFill>
                      <a:schemeClr val="accent5"/>
                    </a:solidFill>
                  </a:tcPr>
                </a:tc>
                <a:tc>
                  <a:txBody>
                    <a:bodyPr/>
                    <a:lstStyle/>
                    <a:p>
                      <a:pPr algn="ctr" fontAlgn="ctr"/>
                      <a:r>
                        <a:rPr lang="es-PE" sz="800" b="1" u="none" strike="noStrike" dirty="0">
                          <a:solidFill>
                            <a:srgbClr val="FFFFFF"/>
                          </a:solidFill>
                          <a:effectLst/>
                        </a:rPr>
                        <a:t>OBSERVACIONES</a:t>
                      </a:r>
                      <a:endParaRPr lang="es-PE" sz="800" b="1" i="0" u="none" strike="noStrike" dirty="0">
                        <a:solidFill>
                          <a:srgbClr val="FFFFFF"/>
                        </a:solidFill>
                        <a:effectLst/>
                        <a:latin typeface="Calibri" panose="020F0502020204030204" pitchFamily="34" charset="0"/>
                      </a:endParaRPr>
                    </a:p>
                  </a:txBody>
                  <a:tcPr marL="5491" marR="5491" marT="5491" marB="0" anchor="ctr">
                    <a:solidFill>
                      <a:schemeClr val="accent5"/>
                    </a:solidFill>
                  </a:tcPr>
                </a:tc>
                <a:extLst>
                  <a:ext uri="{0D108BD9-81ED-4DB2-BD59-A6C34878D82A}">
                    <a16:rowId xmlns:a16="http://schemas.microsoft.com/office/drawing/2014/main" val="3836219017"/>
                  </a:ext>
                </a:extLst>
              </a:tr>
              <a:tr h="763304">
                <a:tc>
                  <a:txBody>
                    <a:bodyPr/>
                    <a:lstStyle/>
                    <a:p>
                      <a:pPr algn="ctr" fontAlgn="ctr"/>
                      <a:r>
                        <a:rPr lang="es-PE" sz="800" b="0" u="none" strike="noStrike">
                          <a:solidFill>
                            <a:srgbClr val="000000"/>
                          </a:solidFill>
                          <a:effectLst/>
                        </a:rPr>
                        <a:t>1</a:t>
                      </a:r>
                      <a:endParaRPr lang="es-PE" sz="800" b="0" i="0" u="none" strike="noStrike">
                        <a:solidFill>
                          <a:srgbClr val="000000"/>
                        </a:solidFill>
                        <a:effectLst/>
                        <a:latin typeface="Arial" panose="020B0604020202020204" pitchFamily="34" charset="0"/>
                      </a:endParaRPr>
                    </a:p>
                  </a:txBody>
                  <a:tcPr marL="5491" marR="5491" marT="5491" marB="0" anchor="ctr"/>
                </a:tc>
                <a:tc>
                  <a:txBody>
                    <a:bodyPr/>
                    <a:lstStyle/>
                    <a:p>
                      <a:pPr algn="ctr" fontAlgn="ctr"/>
                      <a:r>
                        <a:rPr lang="es-PE" sz="800" b="1" u="none" strike="noStrike">
                          <a:solidFill>
                            <a:srgbClr val="000000"/>
                          </a:solidFill>
                          <a:effectLst/>
                        </a:rPr>
                        <a:t>2448020</a:t>
                      </a:r>
                      <a:endParaRPr lang="es-PE" sz="800" b="1" i="0" u="none" strike="noStrike">
                        <a:solidFill>
                          <a:srgbClr val="000000"/>
                        </a:solidFill>
                        <a:effectLst/>
                        <a:latin typeface="Arial" panose="020B0604020202020204" pitchFamily="34" charset="0"/>
                      </a:endParaRPr>
                    </a:p>
                  </a:txBody>
                  <a:tcPr marL="5491" marR="5491" marT="5491" marB="0" anchor="ctr"/>
                </a:tc>
                <a:tc>
                  <a:txBody>
                    <a:bodyPr/>
                    <a:lstStyle/>
                    <a:p>
                      <a:pPr algn="l" fontAlgn="ctr"/>
                      <a:r>
                        <a:rPr lang="es-PE" sz="800" b="0" u="none" strike="noStrike">
                          <a:solidFill>
                            <a:srgbClr val="000000"/>
                          </a:solidFill>
                          <a:effectLst/>
                        </a:rPr>
                        <a:t>MEJORAMIENTO Y AMPLIACION DE LA CARRETERA PACUCHA, TRAMO PACUCHA SANTA ELENA-SONDOR Y TRAMO PACUCHA-LAGUNA ALTA-DV.POMAPATA DISTRITO DE PACUCHA PROVINCIA DE ANDAHUAYLAS-DEPARTAMENTO DE APURIMAC</a:t>
                      </a:r>
                      <a:endParaRPr lang="es-PE" sz="800" b="0" i="0" u="none" strike="noStrike">
                        <a:solidFill>
                          <a:srgbClr val="000000"/>
                        </a:solidFill>
                        <a:effectLst/>
                        <a:latin typeface="Arial" panose="020B0604020202020204" pitchFamily="34" charset="0"/>
                      </a:endParaRPr>
                    </a:p>
                  </a:txBody>
                  <a:tcPr marL="5491" marR="5491" marT="5491" marB="0" anchor="ctr"/>
                </a:tc>
                <a:tc>
                  <a:txBody>
                    <a:bodyPr/>
                    <a:lstStyle/>
                    <a:p>
                      <a:pPr algn="ctr" fontAlgn="ctr"/>
                      <a:r>
                        <a:rPr lang="es-PE" sz="800" b="1" u="none" strike="noStrike">
                          <a:solidFill>
                            <a:srgbClr val="000000"/>
                          </a:solidFill>
                          <a:effectLst/>
                        </a:rPr>
                        <a:t>29, 744, 170.4</a:t>
                      </a:r>
                      <a:endParaRPr lang="es-PE" sz="800" b="1" i="0" u="none" strike="noStrike">
                        <a:solidFill>
                          <a:srgbClr val="000000"/>
                        </a:solidFill>
                        <a:effectLst/>
                        <a:latin typeface="Arial" panose="020B0604020202020204" pitchFamily="34" charset="0"/>
                      </a:endParaRPr>
                    </a:p>
                  </a:txBody>
                  <a:tcPr marL="5491" marR="5491" marT="5491" marB="0" anchor="ctr"/>
                </a:tc>
                <a:tc>
                  <a:txBody>
                    <a:bodyPr/>
                    <a:lstStyle/>
                    <a:p>
                      <a:pPr algn="ctr" fontAlgn="ctr"/>
                      <a:r>
                        <a:rPr lang="es-PE" sz="800" b="1" u="none" strike="noStrike">
                          <a:solidFill>
                            <a:srgbClr val="FF0000"/>
                          </a:solidFill>
                          <a:effectLst/>
                        </a:rPr>
                        <a:t>VIABLE </a:t>
                      </a:r>
                      <a:endParaRPr lang="es-PE" sz="800" b="1" i="0" u="none" strike="noStrike">
                        <a:solidFill>
                          <a:srgbClr val="FF0000"/>
                        </a:solidFill>
                        <a:effectLst/>
                        <a:latin typeface="Arial" panose="020B0604020202020204" pitchFamily="34" charset="0"/>
                      </a:endParaRPr>
                    </a:p>
                  </a:txBody>
                  <a:tcPr marL="5491" marR="5491" marT="5491" marB="0" anchor="ctr"/>
                </a:tc>
                <a:tc>
                  <a:txBody>
                    <a:bodyPr/>
                    <a:lstStyle/>
                    <a:p>
                      <a:pPr algn="ctr" fontAlgn="ctr"/>
                      <a:r>
                        <a:rPr lang="es-PE" sz="800" b="1" u="none" strike="noStrike" dirty="0">
                          <a:solidFill>
                            <a:srgbClr val="FF0000"/>
                          </a:solidFill>
                          <a:effectLst/>
                        </a:rPr>
                        <a:t>- </a:t>
                      </a:r>
                      <a:endParaRPr lang="es-PE" sz="800" b="1" i="0" u="none" strike="noStrike" dirty="0">
                        <a:solidFill>
                          <a:srgbClr val="FF0000"/>
                        </a:solidFill>
                        <a:effectLst/>
                        <a:latin typeface="Arial" panose="020B0604020202020204" pitchFamily="34" charset="0"/>
                      </a:endParaRPr>
                    </a:p>
                  </a:txBody>
                  <a:tcPr marL="5491" marR="5491" marT="5491" marB="0" anchor="ctr"/>
                </a:tc>
                <a:tc>
                  <a:txBody>
                    <a:bodyPr/>
                    <a:lstStyle/>
                    <a:p>
                      <a:pPr algn="ctr" fontAlgn="ctr"/>
                      <a:r>
                        <a:rPr lang="es-PE" sz="800" b="0" u="none" strike="noStrike">
                          <a:solidFill>
                            <a:srgbClr val="000000"/>
                          </a:solidFill>
                          <a:effectLst/>
                        </a:rPr>
                        <a:t>5 MESES</a:t>
                      </a:r>
                      <a:endParaRPr lang="es-PE" sz="800" b="0" i="0" u="none" strike="noStrike">
                        <a:solidFill>
                          <a:srgbClr val="000000"/>
                        </a:solidFill>
                        <a:effectLst/>
                        <a:latin typeface="Arial" panose="020B0604020202020204" pitchFamily="34" charset="0"/>
                      </a:endParaRPr>
                    </a:p>
                  </a:txBody>
                  <a:tcPr marL="5491" marR="5491" marT="5491" marB="0" anchor="ctr"/>
                </a:tc>
                <a:tc>
                  <a:txBody>
                    <a:bodyPr/>
                    <a:lstStyle/>
                    <a:p>
                      <a:pPr algn="l" fontAlgn="ctr"/>
                      <a:r>
                        <a:rPr lang="es-PE" sz="900" b="0" u="none" strike="noStrike" dirty="0">
                          <a:solidFill>
                            <a:srgbClr val="000000"/>
                          </a:solidFill>
                          <a:effectLst/>
                        </a:rPr>
                        <a:t>El proyecto contempla la intervención de dos tramos:                                     1) Pacucha – Santa Elena – </a:t>
                      </a:r>
                      <a:r>
                        <a:rPr lang="es-PE" sz="900" b="0" u="none" strike="noStrike" dirty="0" err="1">
                          <a:solidFill>
                            <a:srgbClr val="000000"/>
                          </a:solidFill>
                          <a:effectLst/>
                        </a:rPr>
                        <a:t>Sondor</a:t>
                      </a:r>
                      <a:r>
                        <a:rPr lang="es-PE" sz="900" b="0" u="none" strike="noStrike" dirty="0">
                          <a:solidFill>
                            <a:srgbClr val="000000"/>
                          </a:solidFill>
                          <a:effectLst/>
                        </a:rPr>
                        <a:t>                                                              2) Desvío Sector </a:t>
                      </a:r>
                      <a:r>
                        <a:rPr lang="es-PE" sz="900" b="0" u="none" strike="noStrike" dirty="0" err="1">
                          <a:solidFill>
                            <a:srgbClr val="000000"/>
                          </a:solidFill>
                          <a:effectLst/>
                        </a:rPr>
                        <a:t>Labrashuaycco</a:t>
                      </a:r>
                      <a:r>
                        <a:rPr lang="es-PE" sz="900" b="0" u="none" strike="noStrike" dirty="0">
                          <a:solidFill>
                            <a:srgbClr val="000000"/>
                          </a:solidFill>
                          <a:effectLst/>
                        </a:rPr>
                        <a:t> - Laguna Alta - </a:t>
                      </a:r>
                      <a:r>
                        <a:rPr lang="es-PE" sz="900" b="0" u="none" strike="noStrike" dirty="0" err="1">
                          <a:solidFill>
                            <a:srgbClr val="000000"/>
                          </a:solidFill>
                          <a:effectLst/>
                        </a:rPr>
                        <a:t>Dv</a:t>
                      </a:r>
                      <a:r>
                        <a:rPr lang="es-PE" sz="900" b="0" u="none" strike="noStrike" dirty="0">
                          <a:solidFill>
                            <a:srgbClr val="000000"/>
                          </a:solidFill>
                          <a:effectLst/>
                        </a:rPr>
                        <a:t>. </a:t>
                      </a:r>
                      <a:r>
                        <a:rPr lang="es-PE" sz="900" b="0" u="none" strike="noStrike" dirty="0" err="1">
                          <a:solidFill>
                            <a:srgbClr val="000000"/>
                          </a:solidFill>
                          <a:effectLst/>
                        </a:rPr>
                        <a:t>Pomapata</a:t>
                      </a:r>
                      <a:r>
                        <a:rPr lang="es-PE" sz="900" b="0" u="none" strike="noStrike" dirty="0">
                          <a:solidFill>
                            <a:srgbClr val="000000"/>
                          </a:solidFill>
                          <a:effectLst/>
                        </a:rPr>
                        <a:t>,  </a:t>
                      </a:r>
                      <a:endParaRPr lang="es-PE" sz="900" b="0" i="0" u="none" strike="noStrike" dirty="0">
                        <a:solidFill>
                          <a:srgbClr val="000000"/>
                        </a:solidFill>
                        <a:effectLst/>
                        <a:latin typeface="Arial" panose="020B0604020202020204" pitchFamily="34" charset="0"/>
                      </a:endParaRPr>
                    </a:p>
                  </a:txBody>
                  <a:tcPr marL="5491" marR="5491" marT="5491" marB="0" anchor="ctr"/>
                </a:tc>
                <a:tc>
                  <a:txBody>
                    <a:bodyPr/>
                    <a:lstStyle/>
                    <a:p>
                      <a:pPr algn="ctr" fontAlgn="ctr"/>
                      <a:r>
                        <a:rPr lang="es-PE" sz="800" b="1" u="none" strike="noStrike">
                          <a:solidFill>
                            <a:srgbClr val="000000"/>
                          </a:solidFill>
                          <a:effectLst/>
                        </a:rPr>
                        <a:t>DIRECTA</a:t>
                      </a:r>
                      <a:endParaRPr lang="es-PE" sz="800" b="1" i="0" u="none" strike="noStrike">
                        <a:solidFill>
                          <a:srgbClr val="000000"/>
                        </a:solidFill>
                        <a:effectLst/>
                        <a:latin typeface="Arial" panose="020B0604020202020204" pitchFamily="34" charset="0"/>
                      </a:endParaRPr>
                    </a:p>
                  </a:txBody>
                  <a:tcPr marL="5491" marR="5491" marT="5491" marB="0" anchor="ctr"/>
                </a:tc>
                <a:extLst>
                  <a:ext uri="{0D108BD9-81ED-4DB2-BD59-A6C34878D82A}">
                    <a16:rowId xmlns:a16="http://schemas.microsoft.com/office/drawing/2014/main" val="2110199149"/>
                  </a:ext>
                </a:extLst>
              </a:tr>
              <a:tr h="1268512">
                <a:tc>
                  <a:txBody>
                    <a:bodyPr/>
                    <a:lstStyle/>
                    <a:p>
                      <a:pPr algn="ctr" fontAlgn="ctr"/>
                      <a:r>
                        <a:rPr lang="es-PE" sz="800" b="0" u="none" strike="noStrike">
                          <a:solidFill>
                            <a:srgbClr val="000000"/>
                          </a:solidFill>
                          <a:effectLst/>
                        </a:rPr>
                        <a:t>2</a:t>
                      </a:r>
                      <a:endParaRPr lang="es-PE" sz="800" b="0" i="0" u="none" strike="noStrike">
                        <a:solidFill>
                          <a:srgbClr val="000000"/>
                        </a:solidFill>
                        <a:effectLst/>
                        <a:latin typeface="Arial" panose="020B0604020202020204" pitchFamily="34" charset="0"/>
                      </a:endParaRPr>
                    </a:p>
                  </a:txBody>
                  <a:tcPr marL="5491" marR="5491" marT="5491" marB="0" anchor="ctr"/>
                </a:tc>
                <a:tc>
                  <a:txBody>
                    <a:bodyPr/>
                    <a:lstStyle/>
                    <a:p>
                      <a:pPr algn="ctr" fontAlgn="ctr"/>
                      <a:r>
                        <a:rPr lang="es-PE" sz="800" b="1" u="none" strike="noStrike">
                          <a:solidFill>
                            <a:srgbClr val="333333"/>
                          </a:solidFill>
                          <a:effectLst/>
                        </a:rPr>
                        <a:t>2462592</a:t>
                      </a:r>
                      <a:endParaRPr lang="es-PE" sz="800" b="1" i="0" u="none" strike="noStrike">
                        <a:solidFill>
                          <a:srgbClr val="333333"/>
                        </a:solidFill>
                        <a:effectLst/>
                        <a:latin typeface="Arial" panose="020B0604020202020204" pitchFamily="34" charset="0"/>
                      </a:endParaRPr>
                    </a:p>
                  </a:txBody>
                  <a:tcPr marL="5491" marR="5491" marT="5491" marB="0" anchor="ctr"/>
                </a:tc>
                <a:tc>
                  <a:txBody>
                    <a:bodyPr/>
                    <a:lstStyle/>
                    <a:p>
                      <a:pPr algn="l" fontAlgn="ctr"/>
                      <a:r>
                        <a:rPr lang="es-PE" sz="800" b="0" u="none" strike="noStrike">
                          <a:solidFill>
                            <a:srgbClr val="000000"/>
                          </a:solidFill>
                          <a:effectLst/>
                        </a:rPr>
                        <a:t>MEJORAMIENTO DE LA TRANSITABILIDAD VEHICULAR Y PEATONAL EN EL SECTOR DE NIÑOPAMPA, COMUNIDAD CAMPESINA DE CHUQUINGA, DISTRITO DE CHALHUANCA, PROVINCIA DE AYMARAES DEPARTAMENTO DE APURIMAC</a:t>
                      </a:r>
                      <a:endParaRPr lang="es-PE" sz="800" b="0" i="0" u="none" strike="noStrike">
                        <a:solidFill>
                          <a:srgbClr val="000000"/>
                        </a:solidFill>
                        <a:effectLst/>
                        <a:latin typeface="Arial" panose="020B0604020202020204" pitchFamily="34" charset="0"/>
                      </a:endParaRPr>
                    </a:p>
                  </a:txBody>
                  <a:tcPr marL="5491" marR="5491" marT="5491" marB="0" anchor="ctr"/>
                </a:tc>
                <a:tc>
                  <a:txBody>
                    <a:bodyPr/>
                    <a:lstStyle/>
                    <a:p>
                      <a:pPr algn="ctr" fontAlgn="ctr"/>
                      <a:r>
                        <a:rPr lang="es-PE" sz="800" b="1" u="none" strike="noStrike">
                          <a:solidFill>
                            <a:srgbClr val="000000"/>
                          </a:solidFill>
                          <a:effectLst/>
                        </a:rPr>
                        <a:t>5,193,409.80</a:t>
                      </a:r>
                      <a:endParaRPr lang="es-PE" sz="800" b="1" i="0" u="none" strike="noStrike">
                        <a:solidFill>
                          <a:srgbClr val="000000"/>
                        </a:solidFill>
                        <a:effectLst/>
                        <a:latin typeface="Arial" panose="020B0604020202020204" pitchFamily="34" charset="0"/>
                      </a:endParaRPr>
                    </a:p>
                  </a:txBody>
                  <a:tcPr marL="5491" marR="5491" marT="5491" marB="0" anchor="ctr"/>
                </a:tc>
                <a:tc>
                  <a:txBody>
                    <a:bodyPr/>
                    <a:lstStyle/>
                    <a:p>
                      <a:pPr algn="ctr" fontAlgn="ctr"/>
                      <a:r>
                        <a:rPr lang="es-PE" sz="800" b="1" u="none" strike="noStrike">
                          <a:solidFill>
                            <a:srgbClr val="FF0000"/>
                          </a:solidFill>
                          <a:effectLst/>
                        </a:rPr>
                        <a:t>VIABLE </a:t>
                      </a:r>
                      <a:endParaRPr lang="es-PE" sz="800" b="1" i="0" u="none" strike="noStrike">
                        <a:solidFill>
                          <a:srgbClr val="FF0000"/>
                        </a:solidFill>
                        <a:effectLst/>
                        <a:latin typeface="Arial" panose="020B0604020202020204" pitchFamily="34" charset="0"/>
                      </a:endParaRPr>
                    </a:p>
                  </a:txBody>
                  <a:tcPr marL="5491" marR="5491" marT="5491" marB="0" anchor="ctr"/>
                </a:tc>
                <a:tc>
                  <a:txBody>
                    <a:bodyPr/>
                    <a:lstStyle/>
                    <a:p>
                      <a:pPr algn="ctr" fontAlgn="ctr"/>
                      <a:r>
                        <a:rPr lang="es-PE" sz="800" b="1" u="none" strike="noStrike" dirty="0">
                          <a:solidFill>
                            <a:srgbClr val="FF0000"/>
                          </a:solidFill>
                          <a:effectLst/>
                        </a:rPr>
                        <a:t>-</a:t>
                      </a:r>
                      <a:endParaRPr lang="es-PE" sz="800" b="1" i="0" u="none" strike="noStrike" dirty="0">
                        <a:solidFill>
                          <a:srgbClr val="FF0000"/>
                        </a:solidFill>
                        <a:effectLst/>
                        <a:latin typeface="Arial" panose="020B0604020202020204" pitchFamily="34" charset="0"/>
                      </a:endParaRPr>
                    </a:p>
                  </a:txBody>
                  <a:tcPr marL="5491" marR="5491" marT="5491" marB="0" anchor="ctr"/>
                </a:tc>
                <a:tc>
                  <a:txBody>
                    <a:bodyPr/>
                    <a:lstStyle/>
                    <a:p>
                      <a:pPr algn="ctr" fontAlgn="ctr"/>
                      <a:r>
                        <a:rPr lang="es-PE" sz="800" b="0" u="none" strike="noStrike">
                          <a:solidFill>
                            <a:srgbClr val="000000"/>
                          </a:solidFill>
                          <a:effectLst/>
                        </a:rPr>
                        <a:t>4 MESES</a:t>
                      </a:r>
                      <a:endParaRPr lang="es-PE" sz="800" b="0" i="0" u="none" strike="noStrike">
                        <a:solidFill>
                          <a:srgbClr val="000000"/>
                        </a:solidFill>
                        <a:effectLst/>
                        <a:latin typeface="Arial" panose="020B0604020202020204" pitchFamily="34" charset="0"/>
                      </a:endParaRPr>
                    </a:p>
                  </a:txBody>
                  <a:tcPr marL="5491" marR="5491" marT="5491" marB="0" anchor="ctr"/>
                </a:tc>
                <a:tc>
                  <a:txBody>
                    <a:bodyPr/>
                    <a:lstStyle/>
                    <a:p>
                      <a:pPr algn="l" fontAlgn="ctr"/>
                      <a:r>
                        <a:rPr lang="es-PE" sz="900" b="0" u="none" strike="noStrike">
                          <a:solidFill>
                            <a:srgbClr val="000000"/>
                          </a:solidFill>
                          <a:effectLst/>
                        </a:rPr>
                        <a:t>El proyecto contempla:                                               Puente de luz  (L)= 12.50m y ancho (A)= 7.00m. </a:t>
                      </a:r>
                      <a:endParaRPr lang="es-PE" sz="900" b="0" i="0" u="none" strike="noStrike">
                        <a:solidFill>
                          <a:srgbClr val="000000"/>
                        </a:solidFill>
                        <a:effectLst/>
                        <a:latin typeface="Arial" panose="020B0604020202020204" pitchFamily="34" charset="0"/>
                      </a:endParaRPr>
                    </a:p>
                  </a:txBody>
                  <a:tcPr marL="5491" marR="5491" marT="5491" marB="0" anchor="ctr"/>
                </a:tc>
                <a:tc>
                  <a:txBody>
                    <a:bodyPr/>
                    <a:lstStyle/>
                    <a:p>
                      <a:pPr algn="ctr" fontAlgn="ctr"/>
                      <a:r>
                        <a:rPr lang="es-PE" sz="800" b="1" u="none" strike="noStrike" dirty="0">
                          <a:solidFill>
                            <a:srgbClr val="000000"/>
                          </a:solidFill>
                          <a:effectLst/>
                        </a:rPr>
                        <a:t>DIRECTA</a:t>
                      </a:r>
                      <a:endParaRPr lang="es-PE" sz="800" b="1" i="0" u="none" strike="noStrike" dirty="0">
                        <a:solidFill>
                          <a:srgbClr val="000000"/>
                        </a:solidFill>
                        <a:effectLst/>
                        <a:latin typeface="Arial" panose="020B0604020202020204" pitchFamily="34" charset="0"/>
                      </a:endParaRPr>
                    </a:p>
                  </a:txBody>
                  <a:tcPr marL="5491" marR="5491" marT="5491" marB="0" anchor="ctr"/>
                </a:tc>
                <a:extLst>
                  <a:ext uri="{0D108BD9-81ED-4DB2-BD59-A6C34878D82A}">
                    <a16:rowId xmlns:a16="http://schemas.microsoft.com/office/drawing/2014/main" val="2025020952"/>
                  </a:ext>
                </a:extLst>
              </a:tr>
            </a:tbl>
          </a:graphicData>
        </a:graphic>
      </p:graphicFrame>
    </p:spTree>
    <p:extLst>
      <p:ext uri="{BB962C8B-B14F-4D97-AF65-F5344CB8AC3E}">
        <p14:creationId xmlns:p14="http://schemas.microsoft.com/office/powerpoint/2010/main" val="1597378702"/>
      </p:ext>
    </p:extLst>
  </p:cSld>
  <p:clrMapOvr>
    <a:masterClrMapping/>
  </p:clrMapOvr>
  <p:transition spd="slow">
    <p:comb/>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3"/>
          <p:cNvSpPr txBox="1">
            <a:spLocks noGrp="1"/>
          </p:cNvSpPr>
          <p:nvPr>
            <p:ph type="title"/>
          </p:nvPr>
        </p:nvSpPr>
        <p:spPr>
          <a:xfrm>
            <a:off x="792051" y="406401"/>
            <a:ext cx="10562741" cy="1173976"/>
          </a:xfrm>
          <a:prstGeom prst="rect">
            <a:avLst/>
          </a:prstGeom>
        </p:spPr>
        <p:txBody>
          <a:bodyPr spcFirstLastPara="1" vert="horz" wrap="square" lIns="0" tIns="0" rIns="0" bIns="0" rtlCol="0" anchor="b" anchorCtr="0">
            <a:noAutofit/>
          </a:bodyPr>
          <a:lstStyle/>
          <a:p>
            <a:pPr algn="ctr"/>
            <a:r>
              <a:rPr lang="es-PE" dirty="0">
                <a:effectLst>
                  <a:outerShdw blurRad="38100" dist="38100" dir="2700000" algn="tl">
                    <a:srgbClr val="000000">
                      <a:alpha val="43137"/>
                    </a:srgbClr>
                  </a:outerShdw>
                </a:effectLst>
                <a:sym typeface="Lato Black"/>
              </a:rPr>
              <a:t>PROYECTOS DE INVERSION PROGRAMADOS PARA SU FORMULACION -2020</a:t>
            </a:r>
          </a:p>
        </p:txBody>
      </p:sp>
      <p:sp>
        <p:nvSpPr>
          <p:cNvPr id="99" name="Google Shape;99;p13"/>
          <p:cNvSpPr txBox="1">
            <a:spLocks noGrp="1"/>
          </p:cNvSpPr>
          <p:nvPr>
            <p:ph type="sldNum" idx="12"/>
          </p:nvPr>
        </p:nvSpPr>
        <p:spPr>
          <a:prstGeom prst="rect">
            <a:avLst/>
          </a:prstGeom>
        </p:spPr>
        <p:txBody>
          <a:bodyPr spcFirstLastPara="1" vert="horz" wrap="square" lIns="0" tIns="0" rIns="0" bIns="0" rtlCol="0" anchor="ctr" anchorCtr="0">
            <a:noAutofit/>
          </a:bodyPr>
          <a:lstStyle/>
          <a:p>
            <a:fld id="{00000000-1234-1234-1234-123412341234}" type="slidenum">
              <a:rPr lang="en"/>
              <a:pPr/>
              <a:t>13</a:t>
            </a:fld>
            <a:endParaRPr/>
          </a:p>
        </p:txBody>
      </p:sp>
      <p:pic>
        <p:nvPicPr>
          <p:cNvPr id="5" name="Picture 2" descr="Iconos de computadora inicio botón firmar, inicio, firmar, en ...">
            <a:hlinkClick r:id="rId3" action="ppaction://hlinksldjump"/>
            <a:extLst>
              <a:ext uri="{FF2B5EF4-FFF2-40B4-BE49-F238E27FC236}">
                <a16:creationId xmlns:a16="http://schemas.microsoft.com/office/drawing/2014/main" id="{9620EF4F-7874-41CA-96D7-5B222355F25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99527" y="534995"/>
            <a:ext cx="446986" cy="446986"/>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 name="Tabla 1">
            <a:extLst>
              <a:ext uri="{FF2B5EF4-FFF2-40B4-BE49-F238E27FC236}">
                <a16:creationId xmlns:a16="http://schemas.microsoft.com/office/drawing/2014/main" id="{46FD0899-2374-4612-902A-7C06D9B48332}"/>
              </a:ext>
            </a:extLst>
          </p:cNvPr>
          <p:cNvGraphicFramePr>
            <a:graphicFrameLocks noGrp="1"/>
          </p:cNvGraphicFramePr>
          <p:nvPr>
            <p:extLst>
              <p:ext uri="{D42A27DB-BD31-4B8C-83A1-F6EECF244321}">
                <p14:modId xmlns:p14="http://schemas.microsoft.com/office/powerpoint/2010/main" val="1552689639"/>
              </p:ext>
            </p:extLst>
          </p:nvPr>
        </p:nvGraphicFramePr>
        <p:xfrm>
          <a:off x="1096963" y="2388678"/>
          <a:ext cx="10058400" cy="2937895"/>
        </p:xfrm>
        <a:graphic>
          <a:graphicData uri="http://schemas.openxmlformats.org/drawingml/2006/table">
            <a:tbl>
              <a:tblPr>
                <a:tableStyleId>{BDBED569-4797-4DF1-A0F4-6AAB3CD982D8}</a:tableStyleId>
              </a:tblPr>
              <a:tblGrid>
                <a:gridCol w="265417">
                  <a:extLst>
                    <a:ext uri="{9D8B030D-6E8A-4147-A177-3AD203B41FA5}">
                      <a16:colId xmlns:a16="http://schemas.microsoft.com/office/drawing/2014/main" val="3099177411"/>
                    </a:ext>
                  </a:extLst>
                </a:gridCol>
                <a:gridCol w="485073">
                  <a:extLst>
                    <a:ext uri="{9D8B030D-6E8A-4147-A177-3AD203B41FA5}">
                      <a16:colId xmlns:a16="http://schemas.microsoft.com/office/drawing/2014/main" val="875648202"/>
                    </a:ext>
                  </a:extLst>
                </a:gridCol>
                <a:gridCol w="2342994">
                  <a:extLst>
                    <a:ext uri="{9D8B030D-6E8A-4147-A177-3AD203B41FA5}">
                      <a16:colId xmlns:a16="http://schemas.microsoft.com/office/drawing/2014/main" val="342144288"/>
                    </a:ext>
                  </a:extLst>
                </a:gridCol>
                <a:gridCol w="887775">
                  <a:extLst>
                    <a:ext uri="{9D8B030D-6E8A-4147-A177-3AD203B41FA5}">
                      <a16:colId xmlns:a16="http://schemas.microsoft.com/office/drawing/2014/main" val="2282450937"/>
                    </a:ext>
                  </a:extLst>
                </a:gridCol>
                <a:gridCol w="842013">
                  <a:extLst>
                    <a:ext uri="{9D8B030D-6E8A-4147-A177-3AD203B41FA5}">
                      <a16:colId xmlns:a16="http://schemas.microsoft.com/office/drawing/2014/main" val="2103312590"/>
                    </a:ext>
                  </a:extLst>
                </a:gridCol>
                <a:gridCol w="732186">
                  <a:extLst>
                    <a:ext uri="{9D8B030D-6E8A-4147-A177-3AD203B41FA5}">
                      <a16:colId xmlns:a16="http://schemas.microsoft.com/office/drawing/2014/main" val="3754639620"/>
                    </a:ext>
                  </a:extLst>
                </a:gridCol>
                <a:gridCol w="732186">
                  <a:extLst>
                    <a:ext uri="{9D8B030D-6E8A-4147-A177-3AD203B41FA5}">
                      <a16:colId xmlns:a16="http://schemas.microsoft.com/office/drawing/2014/main" val="2389635656"/>
                    </a:ext>
                  </a:extLst>
                </a:gridCol>
                <a:gridCol w="2736544">
                  <a:extLst>
                    <a:ext uri="{9D8B030D-6E8A-4147-A177-3AD203B41FA5}">
                      <a16:colId xmlns:a16="http://schemas.microsoft.com/office/drawing/2014/main" val="2657873783"/>
                    </a:ext>
                  </a:extLst>
                </a:gridCol>
                <a:gridCol w="1034212">
                  <a:extLst>
                    <a:ext uri="{9D8B030D-6E8A-4147-A177-3AD203B41FA5}">
                      <a16:colId xmlns:a16="http://schemas.microsoft.com/office/drawing/2014/main" val="2443612660"/>
                    </a:ext>
                  </a:extLst>
                </a:gridCol>
              </a:tblGrid>
              <a:tr h="269078">
                <a:tc>
                  <a:txBody>
                    <a:bodyPr/>
                    <a:lstStyle/>
                    <a:p>
                      <a:pPr algn="ctr" fontAlgn="ctr"/>
                      <a:r>
                        <a:rPr lang="es-PE" sz="800" b="1" u="none" strike="noStrike">
                          <a:solidFill>
                            <a:srgbClr val="FFFFFF"/>
                          </a:solidFill>
                          <a:effectLst/>
                        </a:rPr>
                        <a:t>N°</a:t>
                      </a:r>
                      <a:endParaRPr lang="es-PE" sz="800" b="1" i="0" u="none" strike="noStrike">
                        <a:solidFill>
                          <a:srgbClr val="FFFFFF"/>
                        </a:solidFill>
                        <a:effectLst/>
                        <a:latin typeface="Calibri" panose="020F0502020204030204" pitchFamily="34" charset="0"/>
                      </a:endParaRPr>
                    </a:p>
                  </a:txBody>
                  <a:tcPr marL="5491" marR="5491" marT="5491" marB="0" anchor="ctr">
                    <a:solidFill>
                      <a:schemeClr val="accent5"/>
                    </a:solidFill>
                  </a:tcPr>
                </a:tc>
                <a:tc>
                  <a:txBody>
                    <a:bodyPr/>
                    <a:lstStyle/>
                    <a:p>
                      <a:pPr algn="ctr" fontAlgn="ctr"/>
                      <a:r>
                        <a:rPr lang="es-PE" sz="800" b="1" u="none" strike="noStrike">
                          <a:solidFill>
                            <a:srgbClr val="FFFFFF"/>
                          </a:solidFill>
                          <a:effectLst/>
                        </a:rPr>
                        <a:t>CODIGO IDEA</a:t>
                      </a:r>
                      <a:endParaRPr lang="es-PE" sz="800" b="1" i="0" u="none" strike="noStrike">
                        <a:solidFill>
                          <a:srgbClr val="FFFFFF"/>
                        </a:solidFill>
                        <a:effectLst/>
                        <a:latin typeface="Calibri" panose="020F0502020204030204" pitchFamily="34" charset="0"/>
                      </a:endParaRPr>
                    </a:p>
                  </a:txBody>
                  <a:tcPr marL="5491" marR="5491" marT="5491" marB="0" anchor="ctr">
                    <a:solidFill>
                      <a:schemeClr val="accent5"/>
                    </a:solidFill>
                  </a:tcPr>
                </a:tc>
                <a:tc>
                  <a:txBody>
                    <a:bodyPr/>
                    <a:lstStyle/>
                    <a:p>
                      <a:pPr algn="ctr" fontAlgn="ctr"/>
                      <a:r>
                        <a:rPr lang="es-PE" sz="800" b="1" u="none" strike="noStrike">
                          <a:solidFill>
                            <a:srgbClr val="FFFFFF"/>
                          </a:solidFill>
                          <a:effectLst/>
                        </a:rPr>
                        <a:t>PROYECTOS </a:t>
                      </a:r>
                      <a:endParaRPr lang="es-PE" sz="800" b="1" i="0" u="none" strike="noStrike">
                        <a:solidFill>
                          <a:srgbClr val="FFFFFF"/>
                        </a:solidFill>
                        <a:effectLst/>
                        <a:latin typeface="Calibri" panose="020F0502020204030204" pitchFamily="34" charset="0"/>
                      </a:endParaRPr>
                    </a:p>
                  </a:txBody>
                  <a:tcPr marL="5491" marR="5491" marT="5491" marB="0" anchor="ctr">
                    <a:solidFill>
                      <a:schemeClr val="accent5"/>
                    </a:solidFill>
                  </a:tcPr>
                </a:tc>
                <a:tc>
                  <a:txBody>
                    <a:bodyPr/>
                    <a:lstStyle/>
                    <a:p>
                      <a:pPr algn="ctr" fontAlgn="ctr"/>
                      <a:r>
                        <a:rPr lang="es-PE" sz="800" b="1" u="none" strike="noStrike">
                          <a:solidFill>
                            <a:srgbClr val="FFFFFF"/>
                          </a:solidFill>
                          <a:effectLst/>
                        </a:rPr>
                        <a:t>INVERSION ESTIMADA</a:t>
                      </a:r>
                      <a:endParaRPr lang="es-PE" sz="800" b="1" i="0" u="none" strike="noStrike">
                        <a:solidFill>
                          <a:srgbClr val="FFFFFF"/>
                        </a:solidFill>
                        <a:effectLst/>
                        <a:latin typeface="Calibri" panose="020F0502020204030204" pitchFamily="34" charset="0"/>
                      </a:endParaRPr>
                    </a:p>
                  </a:txBody>
                  <a:tcPr marL="5491" marR="5491" marT="5491" marB="0" anchor="ctr">
                    <a:solidFill>
                      <a:schemeClr val="accent5"/>
                    </a:solidFill>
                  </a:tcPr>
                </a:tc>
                <a:tc>
                  <a:txBody>
                    <a:bodyPr/>
                    <a:lstStyle/>
                    <a:p>
                      <a:pPr algn="ctr" fontAlgn="ctr"/>
                      <a:r>
                        <a:rPr lang="es-PE" sz="800" b="1" u="none" strike="noStrike">
                          <a:solidFill>
                            <a:srgbClr val="FFFFFF"/>
                          </a:solidFill>
                          <a:effectLst/>
                        </a:rPr>
                        <a:t>ESTADO SITUACIONAL</a:t>
                      </a:r>
                      <a:endParaRPr lang="es-PE" sz="800" b="1" i="0" u="none" strike="noStrike">
                        <a:solidFill>
                          <a:srgbClr val="FFFFFF"/>
                        </a:solidFill>
                        <a:effectLst/>
                        <a:latin typeface="Calibri" panose="020F0502020204030204" pitchFamily="34" charset="0"/>
                      </a:endParaRPr>
                    </a:p>
                  </a:txBody>
                  <a:tcPr marL="5491" marR="5491" marT="5491" marB="0" anchor="ctr">
                    <a:solidFill>
                      <a:schemeClr val="accent5"/>
                    </a:solidFill>
                  </a:tcPr>
                </a:tc>
                <a:tc>
                  <a:txBody>
                    <a:bodyPr/>
                    <a:lstStyle/>
                    <a:p>
                      <a:pPr algn="ctr" fontAlgn="ctr"/>
                      <a:r>
                        <a:rPr lang="es-PE" sz="800" b="1" u="none" strike="noStrike">
                          <a:solidFill>
                            <a:srgbClr val="FFFFFF"/>
                          </a:solidFill>
                          <a:effectLst/>
                        </a:rPr>
                        <a:t>FECHA DE INCIO</a:t>
                      </a:r>
                      <a:endParaRPr lang="es-PE" sz="800" b="1" i="0" u="none" strike="noStrike">
                        <a:solidFill>
                          <a:srgbClr val="FFFFFF"/>
                        </a:solidFill>
                        <a:effectLst/>
                        <a:latin typeface="Calibri" panose="020F0502020204030204" pitchFamily="34" charset="0"/>
                      </a:endParaRPr>
                    </a:p>
                  </a:txBody>
                  <a:tcPr marL="5491" marR="5491" marT="5491" marB="0" anchor="ctr">
                    <a:solidFill>
                      <a:schemeClr val="accent5"/>
                    </a:solidFill>
                  </a:tcPr>
                </a:tc>
                <a:tc>
                  <a:txBody>
                    <a:bodyPr/>
                    <a:lstStyle/>
                    <a:p>
                      <a:pPr algn="ctr" fontAlgn="ctr"/>
                      <a:r>
                        <a:rPr lang="es-PE" sz="800" b="1" u="none" strike="noStrike">
                          <a:solidFill>
                            <a:srgbClr val="FFFFFF"/>
                          </a:solidFill>
                          <a:effectLst/>
                        </a:rPr>
                        <a:t>DURACION DE FORMULACION</a:t>
                      </a:r>
                      <a:endParaRPr lang="es-PE" sz="800" b="1" i="0" u="none" strike="noStrike">
                        <a:solidFill>
                          <a:srgbClr val="FFFFFF"/>
                        </a:solidFill>
                        <a:effectLst/>
                        <a:latin typeface="Calibri" panose="020F0502020204030204" pitchFamily="34" charset="0"/>
                      </a:endParaRPr>
                    </a:p>
                  </a:txBody>
                  <a:tcPr marL="5491" marR="5491" marT="5491" marB="0" anchor="ctr">
                    <a:solidFill>
                      <a:schemeClr val="accent5"/>
                    </a:solidFill>
                  </a:tcPr>
                </a:tc>
                <a:tc>
                  <a:txBody>
                    <a:bodyPr/>
                    <a:lstStyle/>
                    <a:p>
                      <a:pPr algn="ctr" fontAlgn="ctr"/>
                      <a:r>
                        <a:rPr lang="es-PE" sz="800" b="1" u="none" strike="noStrike">
                          <a:solidFill>
                            <a:srgbClr val="FFFFFF"/>
                          </a:solidFill>
                          <a:effectLst/>
                        </a:rPr>
                        <a:t>ALCANCE</a:t>
                      </a:r>
                      <a:endParaRPr lang="es-PE" sz="800" b="1" i="0" u="none" strike="noStrike">
                        <a:solidFill>
                          <a:srgbClr val="FFFFFF"/>
                        </a:solidFill>
                        <a:effectLst/>
                        <a:latin typeface="Calibri" panose="020F0502020204030204" pitchFamily="34" charset="0"/>
                      </a:endParaRPr>
                    </a:p>
                  </a:txBody>
                  <a:tcPr marL="5491" marR="5491" marT="5491" marB="0" anchor="ctr">
                    <a:solidFill>
                      <a:schemeClr val="accent5"/>
                    </a:solidFill>
                  </a:tcPr>
                </a:tc>
                <a:tc>
                  <a:txBody>
                    <a:bodyPr/>
                    <a:lstStyle/>
                    <a:p>
                      <a:pPr algn="ctr" fontAlgn="ctr"/>
                      <a:r>
                        <a:rPr lang="es-PE" sz="800" b="1" u="none" strike="noStrike" dirty="0">
                          <a:solidFill>
                            <a:srgbClr val="FFFFFF"/>
                          </a:solidFill>
                          <a:effectLst/>
                        </a:rPr>
                        <a:t>OBSERVACIONES</a:t>
                      </a:r>
                      <a:endParaRPr lang="es-PE" sz="800" b="1" i="0" u="none" strike="noStrike" dirty="0">
                        <a:solidFill>
                          <a:srgbClr val="FFFFFF"/>
                        </a:solidFill>
                        <a:effectLst/>
                        <a:latin typeface="Calibri" panose="020F0502020204030204" pitchFamily="34" charset="0"/>
                      </a:endParaRPr>
                    </a:p>
                  </a:txBody>
                  <a:tcPr marL="5491" marR="5491" marT="5491" marB="0" anchor="ctr">
                    <a:solidFill>
                      <a:schemeClr val="accent5"/>
                    </a:solidFill>
                  </a:tcPr>
                </a:tc>
                <a:extLst>
                  <a:ext uri="{0D108BD9-81ED-4DB2-BD59-A6C34878D82A}">
                    <a16:rowId xmlns:a16="http://schemas.microsoft.com/office/drawing/2014/main" val="3269211034"/>
                  </a:ext>
                </a:extLst>
              </a:tr>
              <a:tr h="763303">
                <a:tc>
                  <a:txBody>
                    <a:bodyPr/>
                    <a:lstStyle/>
                    <a:p>
                      <a:pPr algn="ctr" fontAlgn="ctr"/>
                      <a:r>
                        <a:rPr lang="es-PE" sz="800" b="0" u="none" strike="noStrike">
                          <a:solidFill>
                            <a:srgbClr val="000000"/>
                          </a:solidFill>
                          <a:effectLst/>
                        </a:rPr>
                        <a:t>1</a:t>
                      </a:r>
                      <a:endParaRPr lang="es-PE" sz="800" b="0" i="0" u="none" strike="noStrike">
                        <a:solidFill>
                          <a:srgbClr val="000000"/>
                        </a:solidFill>
                        <a:effectLst/>
                        <a:latin typeface="Arial" panose="020B0604020202020204" pitchFamily="34" charset="0"/>
                      </a:endParaRPr>
                    </a:p>
                  </a:txBody>
                  <a:tcPr marL="5491" marR="5491" marT="5491" marB="0" anchor="ctr"/>
                </a:tc>
                <a:tc>
                  <a:txBody>
                    <a:bodyPr/>
                    <a:lstStyle/>
                    <a:p>
                      <a:pPr algn="ctr" fontAlgn="ctr"/>
                      <a:r>
                        <a:rPr lang="es-PE" sz="800" b="0" u="none" strike="noStrike">
                          <a:solidFill>
                            <a:srgbClr val="000000"/>
                          </a:solidFill>
                          <a:effectLst/>
                        </a:rPr>
                        <a:t>49542</a:t>
                      </a:r>
                      <a:endParaRPr lang="es-PE" sz="800" b="0" i="0" u="none" strike="noStrike">
                        <a:solidFill>
                          <a:srgbClr val="000000"/>
                        </a:solidFill>
                        <a:effectLst/>
                        <a:latin typeface="Arial" panose="020B0604020202020204" pitchFamily="34" charset="0"/>
                      </a:endParaRPr>
                    </a:p>
                  </a:txBody>
                  <a:tcPr marL="5491" marR="5491" marT="5491" marB="0" anchor="ctr"/>
                </a:tc>
                <a:tc>
                  <a:txBody>
                    <a:bodyPr/>
                    <a:lstStyle/>
                    <a:p>
                      <a:pPr algn="l" fontAlgn="ctr"/>
                      <a:r>
                        <a:rPr lang="es-PE" sz="800" b="0" u="none" strike="noStrike">
                          <a:solidFill>
                            <a:srgbClr val="000000"/>
                          </a:solidFill>
                          <a:effectLst/>
                        </a:rPr>
                        <a:t>MEJORAMIENTO DE LA TRANSITABILIDAD VEHICULAR Y PEATONAL EN EL SECTOR ESCORIAL DEL CENTRO POBLADO POCHCCOTA EN EL DISTRITO Y PROVINCIA DE ANDAHUAYLAS DEPARTAMENTO DE APURIMAC</a:t>
                      </a:r>
                      <a:endParaRPr lang="es-PE" sz="800" b="0" i="0" u="none" strike="noStrike">
                        <a:solidFill>
                          <a:srgbClr val="000000"/>
                        </a:solidFill>
                        <a:effectLst/>
                        <a:latin typeface="Arial" panose="020B0604020202020204" pitchFamily="34" charset="0"/>
                      </a:endParaRPr>
                    </a:p>
                  </a:txBody>
                  <a:tcPr marL="5491" marR="5491" marT="5491" marB="0" anchor="ctr"/>
                </a:tc>
                <a:tc>
                  <a:txBody>
                    <a:bodyPr/>
                    <a:lstStyle/>
                    <a:p>
                      <a:pPr algn="ctr" fontAlgn="ctr"/>
                      <a:r>
                        <a:rPr lang="es-PE" sz="800" b="1" u="none" strike="noStrike">
                          <a:solidFill>
                            <a:srgbClr val="000000"/>
                          </a:solidFill>
                          <a:effectLst/>
                        </a:rPr>
                        <a:t>S/.4,000,000.00</a:t>
                      </a:r>
                      <a:endParaRPr lang="es-PE" sz="800" b="1" i="0" u="none" strike="noStrike">
                        <a:solidFill>
                          <a:srgbClr val="000000"/>
                        </a:solidFill>
                        <a:effectLst/>
                        <a:latin typeface="Arial" panose="020B0604020202020204" pitchFamily="34" charset="0"/>
                      </a:endParaRPr>
                    </a:p>
                  </a:txBody>
                  <a:tcPr marL="5491" marR="5491" marT="5491" marB="0" anchor="ctr"/>
                </a:tc>
                <a:tc>
                  <a:txBody>
                    <a:bodyPr/>
                    <a:lstStyle/>
                    <a:p>
                      <a:pPr algn="ctr" fontAlgn="ctr"/>
                      <a:r>
                        <a:rPr lang="es-PE" sz="800" b="1" u="none" strike="noStrike">
                          <a:solidFill>
                            <a:srgbClr val="FF0000"/>
                          </a:solidFill>
                          <a:effectLst/>
                        </a:rPr>
                        <a:t>EN FORMULACION </a:t>
                      </a:r>
                      <a:endParaRPr lang="es-PE" sz="800" b="1" i="0" u="none" strike="noStrike">
                        <a:solidFill>
                          <a:srgbClr val="FF0000"/>
                        </a:solidFill>
                        <a:effectLst/>
                        <a:latin typeface="Arial" panose="020B0604020202020204" pitchFamily="34" charset="0"/>
                      </a:endParaRPr>
                    </a:p>
                  </a:txBody>
                  <a:tcPr marL="5491" marR="5491" marT="5491" marB="0" anchor="ctr"/>
                </a:tc>
                <a:tc>
                  <a:txBody>
                    <a:bodyPr/>
                    <a:lstStyle/>
                    <a:p>
                      <a:pPr algn="ctr" fontAlgn="ctr"/>
                      <a:r>
                        <a:rPr lang="es-PE" sz="800" b="0" u="none" strike="noStrike">
                          <a:solidFill>
                            <a:srgbClr val="000000"/>
                          </a:solidFill>
                          <a:effectLst/>
                        </a:rPr>
                        <a:t> 04/10/2019 </a:t>
                      </a:r>
                      <a:endParaRPr lang="es-PE" sz="800" b="0" i="0" u="none" strike="noStrike">
                        <a:solidFill>
                          <a:srgbClr val="000000"/>
                        </a:solidFill>
                        <a:effectLst/>
                        <a:latin typeface="Arial" panose="020B0604020202020204" pitchFamily="34" charset="0"/>
                      </a:endParaRPr>
                    </a:p>
                  </a:txBody>
                  <a:tcPr marL="5491" marR="5491" marT="5491" marB="0" anchor="ctr"/>
                </a:tc>
                <a:tc>
                  <a:txBody>
                    <a:bodyPr/>
                    <a:lstStyle/>
                    <a:p>
                      <a:pPr algn="ctr" fontAlgn="ctr"/>
                      <a:r>
                        <a:rPr lang="es-PE" sz="800" b="1" u="none" strike="noStrike">
                          <a:solidFill>
                            <a:srgbClr val="000000"/>
                          </a:solidFill>
                          <a:effectLst/>
                        </a:rPr>
                        <a:t>3 MESES</a:t>
                      </a:r>
                      <a:r>
                        <a:rPr lang="es-PE" sz="800" b="0" u="none" strike="noStrike">
                          <a:solidFill>
                            <a:srgbClr val="000000"/>
                          </a:solidFill>
                          <a:effectLst/>
                        </a:rPr>
                        <a:t> 04/05/2020 AL 30/07/2020</a:t>
                      </a:r>
                      <a:endParaRPr lang="es-PE" sz="800" b="0" i="0" u="none" strike="noStrike">
                        <a:solidFill>
                          <a:srgbClr val="000000"/>
                        </a:solidFill>
                        <a:effectLst/>
                        <a:latin typeface="Arial" panose="020B0604020202020204" pitchFamily="34" charset="0"/>
                      </a:endParaRPr>
                    </a:p>
                  </a:txBody>
                  <a:tcPr marL="5491" marR="5491" marT="5491" marB="0" anchor="ctr"/>
                </a:tc>
                <a:tc>
                  <a:txBody>
                    <a:bodyPr/>
                    <a:lstStyle/>
                    <a:p>
                      <a:pPr algn="l" fontAlgn="ctr"/>
                      <a:r>
                        <a:rPr lang="es-PE" sz="900" b="0" u="none" strike="noStrike">
                          <a:solidFill>
                            <a:srgbClr val="000000"/>
                          </a:solidFill>
                          <a:effectLst/>
                        </a:rPr>
                        <a:t>El proyecto contempla:                                             Puente de luz  (L)= 28 m y ancho (A)= 8.2 m.             Muros de Contencion de 400 m</a:t>
                      </a:r>
                      <a:endParaRPr lang="es-PE" sz="900" b="0" i="0" u="none" strike="noStrike">
                        <a:solidFill>
                          <a:srgbClr val="000000"/>
                        </a:solidFill>
                        <a:effectLst/>
                        <a:latin typeface="Arial" panose="020B0604020202020204" pitchFamily="34" charset="0"/>
                      </a:endParaRPr>
                    </a:p>
                  </a:txBody>
                  <a:tcPr marL="5491" marR="5491" marT="5491" marB="0" anchor="ctr"/>
                </a:tc>
                <a:tc>
                  <a:txBody>
                    <a:bodyPr/>
                    <a:lstStyle/>
                    <a:p>
                      <a:pPr marL="0" indent="0" algn="l" fontAlgn="ctr">
                        <a:buFont typeface="Arial" panose="020B0604020202020204" pitchFamily="34" charset="0"/>
                        <a:buNone/>
                      </a:pPr>
                      <a:r>
                        <a:rPr lang="es-PE" sz="800" b="1" u="none" strike="noStrike" dirty="0">
                          <a:solidFill>
                            <a:srgbClr val="000000"/>
                          </a:solidFill>
                          <a:effectLst/>
                        </a:rPr>
                        <a:t>Convenio.</a:t>
                      </a:r>
                    </a:p>
                    <a:p>
                      <a:pPr marL="0" indent="0" algn="l" fontAlgn="ctr">
                        <a:buFont typeface="Arial" panose="020B0604020202020204" pitchFamily="34" charset="0"/>
                        <a:buNone/>
                      </a:pPr>
                      <a:r>
                        <a:rPr lang="es-PE" sz="800" b="1" u="none" strike="noStrike" dirty="0">
                          <a:solidFill>
                            <a:srgbClr val="000000"/>
                          </a:solidFill>
                          <a:effectLst/>
                        </a:rPr>
                        <a:t>Permisos del Ana </a:t>
                      </a:r>
                      <a:r>
                        <a:rPr lang="es-PE" sz="800" b="1" u="none" strike="noStrike" dirty="0" err="1">
                          <a:solidFill>
                            <a:srgbClr val="000000"/>
                          </a:solidFill>
                          <a:effectLst/>
                        </a:rPr>
                        <a:t>Cira</a:t>
                      </a:r>
                      <a:r>
                        <a:rPr lang="es-PE" sz="800" b="1" u="none" strike="noStrike" dirty="0">
                          <a:solidFill>
                            <a:srgbClr val="000000"/>
                          </a:solidFill>
                          <a:effectLst/>
                        </a:rPr>
                        <a:t>.                            impacto Ambiental.                  Actas y otros.</a:t>
                      </a:r>
                      <a:endParaRPr lang="es-PE" sz="800" b="1" i="0" u="none" strike="noStrike" dirty="0">
                        <a:solidFill>
                          <a:srgbClr val="000000"/>
                        </a:solidFill>
                        <a:effectLst/>
                        <a:latin typeface="Arial" panose="020B0604020202020204" pitchFamily="34" charset="0"/>
                      </a:endParaRPr>
                    </a:p>
                  </a:txBody>
                  <a:tcPr marL="5491" marR="5491" marT="5491" marB="0" anchor="ctr"/>
                </a:tc>
                <a:extLst>
                  <a:ext uri="{0D108BD9-81ED-4DB2-BD59-A6C34878D82A}">
                    <a16:rowId xmlns:a16="http://schemas.microsoft.com/office/drawing/2014/main" val="650902520"/>
                  </a:ext>
                </a:extLst>
              </a:tr>
              <a:tr h="1015908">
                <a:tc>
                  <a:txBody>
                    <a:bodyPr/>
                    <a:lstStyle/>
                    <a:p>
                      <a:pPr algn="ctr" fontAlgn="ctr"/>
                      <a:r>
                        <a:rPr lang="es-PE" sz="800" b="0" u="none" strike="noStrike">
                          <a:solidFill>
                            <a:srgbClr val="000000"/>
                          </a:solidFill>
                          <a:effectLst/>
                        </a:rPr>
                        <a:t>2</a:t>
                      </a:r>
                      <a:endParaRPr lang="es-PE" sz="800" b="0" i="0" u="none" strike="noStrike">
                        <a:solidFill>
                          <a:srgbClr val="000000"/>
                        </a:solidFill>
                        <a:effectLst/>
                        <a:latin typeface="Arial" panose="020B0604020202020204" pitchFamily="34" charset="0"/>
                      </a:endParaRPr>
                    </a:p>
                  </a:txBody>
                  <a:tcPr marL="5491" marR="5491" marT="5491" marB="0" anchor="ctr"/>
                </a:tc>
                <a:tc>
                  <a:txBody>
                    <a:bodyPr/>
                    <a:lstStyle/>
                    <a:p>
                      <a:pPr algn="ctr" fontAlgn="ctr"/>
                      <a:r>
                        <a:rPr lang="es-PE" sz="800" b="0" u="none" strike="noStrike">
                          <a:solidFill>
                            <a:srgbClr val="000000"/>
                          </a:solidFill>
                          <a:effectLst/>
                        </a:rPr>
                        <a:t>49555</a:t>
                      </a:r>
                      <a:endParaRPr lang="es-PE" sz="800" b="0" i="0" u="none" strike="noStrike">
                        <a:solidFill>
                          <a:srgbClr val="000000"/>
                        </a:solidFill>
                        <a:effectLst/>
                        <a:latin typeface="Arial" panose="020B0604020202020204" pitchFamily="34" charset="0"/>
                      </a:endParaRPr>
                    </a:p>
                  </a:txBody>
                  <a:tcPr marL="5491" marR="5491" marT="5491" marB="0" anchor="ctr"/>
                </a:tc>
                <a:tc>
                  <a:txBody>
                    <a:bodyPr/>
                    <a:lstStyle/>
                    <a:p>
                      <a:pPr algn="l" fontAlgn="ctr"/>
                      <a:r>
                        <a:rPr lang="es-PE" sz="800" b="0" u="none" strike="noStrike" dirty="0">
                          <a:solidFill>
                            <a:srgbClr val="000000"/>
                          </a:solidFill>
                          <a:effectLst/>
                        </a:rPr>
                        <a:t>MEJORAMIENTO DE LA </a:t>
                      </a:r>
                      <a:r>
                        <a:rPr lang="es-PE" sz="800" b="0" u="none" strike="noStrike" dirty="0" err="1">
                          <a:solidFill>
                            <a:srgbClr val="000000"/>
                          </a:solidFill>
                          <a:effectLst/>
                        </a:rPr>
                        <a:t>VIA</a:t>
                      </a:r>
                      <a:r>
                        <a:rPr lang="es-PE" sz="800" b="0" u="none" strike="noStrike" dirty="0">
                          <a:solidFill>
                            <a:srgbClr val="000000"/>
                          </a:solidFill>
                          <a:effectLst/>
                        </a:rPr>
                        <a:t> </a:t>
                      </a:r>
                      <a:r>
                        <a:rPr lang="es-PE" sz="800" b="0" u="none" strike="noStrike" dirty="0" err="1">
                          <a:solidFill>
                            <a:srgbClr val="000000"/>
                          </a:solidFill>
                          <a:effectLst/>
                        </a:rPr>
                        <a:t>EMP</a:t>
                      </a:r>
                      <a:r>
                        <a:rPr lang="es-PE" sz="800" b="0" u="none" strike="noStrike" dirty="0">
                          <a:solidFill>
                            <a:srgbClr val="000000"/>
                          </a:solidFill>
                          <a:effectLst/>
                        </a:rPr>
                        <a:t> PE-</a:t>
                      </a:r>
                      <a:r>
                        <a:rPr lang="es-PE" sz="800" b="0" u="none" strike="noStrike" dirty="0" err="1">
                          <a:solidFill>
                            <a:srgbClr val="000000"/>
                          </a:solidFill>
                          <a:effectLst/>
                        </a:rPr>
                        <a:t>3S</a:t>
                      </a:r>
                      <a:r>
                        <a:rPr lang="es-PE" sz="800" b="0" u="none" strike="noStrike" dirty="0">
                          <a:solidFill>
                            <a:srgbClr val="000000"/>
                          </a:solidFill>
                          <a:effectLst/>
                        </a:rPr>
                        <a:t> F (LAMBRAMA)-</a:t>
                      </a:r>
                      <a:r>
                        <a:rPr lang="es-PE" sz="800" b="0" u="none" strike="noStrike" dirty="0" err="1">
                          <a:solidFill>
                            <a:srgbClr val="000000"/>
                          </a:solidFill>
                          <a:effectLst/>
                        </a:rPr>
                        <a:t>PICHIBAMBA</a:t>
                      </a:r>
                      <a:r>
                        <a:rPr lang="es-PE" sz="800" b="0" u="none" strike="noStrike" dirty="0">
                          <a:solidFill>
                            <a:srgbClr val="000000"/>
                          </a:solidFill>
                          <a:effectLst/>
                        </a:rPr>
                        <a:t> -</a:t>
                      </a:r>
                      <a:r>
                        <a:rPr lang="es-PE" sz="800" b="0" u="none" strike="noStrike" dirty="0" err="1">
                          <a:solidFill>
                            <a:srgbClr val="000000"/>
                          </a:solidFill>
                          <a:effectLst/>
                        </a:rPr>
                        <a:t>SARCONTA</a:t>
                      </a:r>
                      <a:r>
                        <a:rPr lang="es-PE" sz="800" b="0" u="none" strike="noStrike" dirty="0">
                          <a:solidFill>
                            <a:srgbClr val="000000"/>
                          </a:solidFill>
                          <a:effectLst/>
                        </a:rPr>
                        <a:t>-</a:t>
                      </a:r>
                      <a:r>
                        <a:rPr lang="es-PE" sz="800" b="0" u="none" strike="noStrike" dirty="0" err="1">
                          <a:solidFill>
                            <a:srgbClr val="000000"/>
                          </a:solidFill>
                          <a:effectLst/>
                        </a:rPr>
                        <a:t>PACCAYPATA</a:t>
                      </a:r>
                      <a:r>
                        <a:rPr lang="es-PE" sz="800" b="0" u="none" strike="noStrike" dirty="0">
                          <a:solidFill>
                            <a:srgbClr val="000000"/>
                          </a:solidFill>
                          <a:effectLst/>
                        </a:rPr>
                        <a:t>-</a:t>
                      </a:r>
                      <a:r>
                        <a:rPr lang="es-PE" sz="800" b="0" u="none" strike="noStrike" dirty="0" err="1">
                          <a:solidFill>
                            <a:srgbClr val="000000"/>
                          </a:solidFill>
                          <a:effectLst/>
                        </a:rPr>
                        <a:t>AMURUYOC</a:t>
                      </a:r>
                      <a:r>
                        <a:rPr lang="es-PE" sz="800" b="0" u="none" strike="noStrike" dirty="0">
                          <a:solidFill>
                            <a:srgbClr val="000000"/>
                          </a:solidFill>
                          <a:effectLst/>
                        </a:rPr>
                        <a:t>-COYLLURQUI-</a:t>
                      </a:r>
                      <a:r>
                        <a:rPr lang="es-PE" sz="800" b="0" u="none" strike="noStrike" dirty="0" err="1">
                          <a:solidFill>
                            <a:srgbClr val="000000"/>
                          </a:solidFill>
                          <a:effectLst/>
                        </a:rPr>
                        <a:t>EMP</a:t>
                      </a:r>
                      <a:r>
                        <a:rPr lang="es-PE" sz="800" b="0" u="none" strike="noStrike" dirty="0">
                          <a:solidFill>
                            <a:srgbClr val="000000"/>
                          </a:solidFill>
                          <a:effectLst/>
                        </a:rPr>
                        <a:t> PE-</a:t>
                      </a:r>
                      <a:r>
                        <a:rPr lang="es-PE" sz="800" b="0" u="none" strike="noStrike" dirty="0" err="1">
                          <a:solidFill>
                            <a:srgbClr val="000000"/>
                          </a:solidFill>
                          <a:effectLst/>
                        </a:rPr>
                        <a:t>3S</a:t>
                      </a:r>
                      <a:r>
                        <a:rPr lang="es-PE" sz="800" b="0" u="none" strike="noStrike" dirty="0">
                          <a:solidFill>
                            <a:srgbClr val="000000"/>
                          </a:solidFill>
                          <a:effectLst/>
                        </a:rPr>
                        <a:t> F (COTABAMBAS), DISTRITO DE LAMBRAMA, </a:t>
                      </a:r>
                      <a:r>
                        <a:rPr lang="es-PE" sz="800" b="0" u="none" strike="noStrike" dirty="0" err="1">
                          <a:solidFill>
                            <a:srgbClr val="000000"/>
                          </a:solidFill>
                          <a:effectLst/>
                        </a:rPr>
                        <a:t>CURPAHUASI</a:t>
                      </a:r>
                      <a:r>
                        <a:rPr lang="es-PE" sz="800" b="0" u="none" strike="noStrike" dirty="0">
                          <a:solidFill>
                            <a:srgbClr val="000000"/>
                          </a:solidFill>
                          <a:effectLst/>
                        </a:rPr>
                        <a:t>, GAMARRA, COYLLURQUI Y COTABAMBAS, </a:t>
                      </a:r>
                      <a:r>
                        <a:rPr lang="es-PE" sz="800" b="0" u="none" strike="noStrike" dirty="0" err="1">
                          <a:solidFill>
                            <a:srgbClr val="000000"/>
                          </a:solidFill>
                          <a:effectLst/>
                        </a:rPr>
                        <a:t>PROVICNIAS</a:t>
                      </a:r>
                      <a:r>
                        <a:rPr lang="es-PE" sz="800" b="0" u="none" strike="noStrike" dirty="0">
                          <a:solidFill>
                            <a:srgbClr val="000000"/>
                          </a:solidFill>
                          <a:effectLst/>
                        </a:rPr>
                        <a:t> DE ABANCAY, GRAU Y COTABAMBAS, DEPARTAMENTO DE </a:t>
                      </a:r>
                      <a:r>
                        <a:rPr lang="es-PE" sz="800" b="0" u="none" strike="noStrike" dirty="0" err="1">
                          <a:solidFill>
                            <a:srgbClr val="000000"/>
                          </a:solidFill>
                          <a:effectLst/>
                        </a:rPr>
                        <a:t>APURIMAC</a:t>
                      </a:r>
                      <a:endParaRPr lang="es-PE" sz="800" b="0" i="0" u="none" strike="noStrike" dirty="0">
                        <a:solidFill>
                          <a:srgbClr val="000000"/>
                        </a:solidFill>
                        <a:effectLst/>
                        <a:latin typeface="Arial" panose="020B0604020202020204" pitchFamily="34" charset="0"/>
                      </a:endParaRPr>
                    </a:p>
                  </a:txBody>
                  <a:tcPr marL="5491" marR="5491" marT="5491" marB="0" anchor="ctr"/>
                </a:tc>
                <a:tc>
                  <a:txBody>
                    <a:bodyPr/>
                    <a:lstStyle/>
                    <a:p>
                      <a:pPr algn="ctr" fontAlgn="ctr"/>
                      <a:r>
                        <a:rPr lang="es-PE" sz="800" b="1" u="none" strike="noStrike" dirty="0">
                          <a:solidFill>
                            <a:srgbClr val="000000"/>
                          </a:solidFill>
                          <a:effectLst/>
                        </a:rPr>
                        <a:t>S/.18,000,000.00</a:t>
                      </a:r>
                      <a:endParaRPr lang="es-PE" sz="800" b="1" i="0" u="none" strike="noStrike" dirty="0">
                        <a:solidFill>
                          <a:srgbClr val="000000"/>
                        </a:solidFill>
                        <a:effectLst/>
                        <a:latin typeface="Arial" panose="020B0604020202020204" pitchFamily="34" charset="0"/>
                      </a:endParaRPr>
                    </a:p>
                  </a:txBody>
                  <a:tcPr marL="5491" marR="5491" marT="5491" marB="0" anchor="ctr"/>
                </a:tc>
                <a:tc>
                  <a:txBody>
                    <a:bodyPr/>
                    <a:lstStyle/>
                    <a:p>
                      <a:pPr algn="ctr" fontAlgn="ctr"/>
                      <a:r>
                        <a:rPr lang="es-PE" sz="800" b="1" u="none" strike="noStrike">
                          <a:solidFill>
                            <a:srgbClr val="FF0000"/>
                          </a:solidFill>
                          <a:effectLst/>
                        </a:rPr>
                        <a:t>IDEA</a:t>
                      </a:r>
                      <a:endParaRPr lang="es-PE" sz="800" b="1" i="0" u="none" strike="noStrike">
                        <a:solidFill>
                          <a:srgbClr val="FF0000"/>
                        </a:solidFill>
                        <a:effectLst/>
                        <a:latin typeface="Arial" panose="020B0604020202020204" pitchFamily="34" charset="0"/>
                      </a:endParaRPr>
                    </a:p>
                  </a:txBody>
                  <a:tcPr marL="5491" marR="5491" marT="5491" marB="0" anchor="ctr"/>
                </a:tc>
                <a:tc>
                  <a:txBody>
                    <a:bodyPr/>
                    <a:lstStyle/>
                    <a:p>
                      <a:pPr algn="ctr" fontAlgn="ctr"/>
                      <a:r>
                        <a:rPr lang="es-PE" sz="800" b="0" u="none" strike="noStrike" dirty="0">
                          <a:solidFill>
                            <a:srgbClr val="000000"/>
                          </a:solidFill>
                          <a:effectLst/>
                        </a:rPr>
                        <a:t>- </a:t>
                      </a:r>
                      <a:endParaRPr lang="es-PE" sz="800" b="0" i="0" u="none" strike="noStrike" dirty="0">
                        <a:solidFill>
                          <a:srgbClr val="000000"/>
                        </a:solidFill>
                        <a:effectLst/>
                        <a:latin typeface="Arial" panose="020B0604020202020204" pitchFamily="34" charset="0"/>
                      </a:endParaRPr>
                    </a:p>
                  </a:txBody>
                  <a:tcPr marL="5491" marR="5491" marT="5491" marB="0" anchor="ctr"/>
                </a:tc>
                <a:tc>
                  <a:txBody>
                    <a:bodyPr/>
                    <a:lstStyle/>
                    <a:p>
                      <a:pPr algn="ctr" fontAlgn="ctr"/>
                      <a:r>
                        <a:rPr lang="es-PE" sz="800" b="1" u="none" strike="noStrike">
                          <a:solidFill>
                            <a:srgbClr val="000000"/>
                          </a:solidFill>
                          <a:effectLst/>
                        </a:rPr>
                        <a:t>4 MESES</a:t>
                      </a:r>
                      <a:r>
                        <a:rPr lang="es-PE" sz="800" b="0" u="none" strike="noStrike">
                          <a:solidFill>
                            <a:srgbClr val="000000"/>
                          </a:solidFill>
                          <a:effectLst/>
                        </a:rPr>
                        <a:t> 02/08/2020 AL 30/11/2020</a:t>
                      </a:r>
                      <a:endParaRPr lang="es-PE" sz="800" b="0" i="0" u="none" strike="noStrike">
                        <a:solidFill>
                          <a:srgbClr val="000000"/>
                        </a:solidFill>
                        <a:effectLst/>
                        <a:latin typeface="Arial" panose="020B0604020202020204" pitchFamily="34" charset="0"/>
                      </a:endParaRPr>
                    </a:p>
                  </a:txBody>
                  <a:tcPr marL="5491" marR="5491" marT="5491" marB="0" anchor="ctr"/>
                </a:tc>
                <a:tc>
                  <a:txBody>
                    <a:bodyPr/>
                    <a:lstStyle/>
                    <a:p>
                      <a:pPr algn="l" fontAlgn="ctr"/>
                      <a:r>
                        <a:rPr lang="es-PE" sz="800" b="0" u="none" strike="noStrike">
                          <a:solidFill>
                            <a:srgbClr val="000000"/>
                          </a:solidFill>
                          <a:effectLst/>
                        </a:rPr>
                        <a:t>EN PROCESO DE IDENTIFICACION YALTERNATIVA DE SOLUCION </a:t>
                      </a:r>
                      <a:endParaRPr lang="es-PE" sz="800" b="0" i="0" u="none" strike="noStrike">
                        <a:solidFill>
                          <a:srgbClr val="000000"/>
                        </a:solidFill>
                        <a:effectLst/>
                        <a:latin typeface="Arial" panose="020B0604020202020204" pitchFamily="34" charset="0"/>
                      </a:endParaRPr>
                    </a:p>
                  </a:txBody>
                  <a:tcPr marL="5491" marR="5491" marT="5491" marB="0" anchor="ctr"/>
                </a:tc>
                <a:tc>
                  <a:txBody>
                    <a:bodyPr/>
                    <a:lstStyle/>
                    <a:p>
                      <a:pPr algn="l" fontAlgn="ctr"/>
                      <a:r>
                        <a:rPr lang="es-PE" sz="800" b="1" u="none" strike="noStrike">
                          <a:solidFill>
                            <a:srgbClr val="000000"/>
                          </a:solidFill>
                          <a:effectLst/>
                        </a:rPr>
                        <a:t> </a:t>
                      </a:r>
                      <a:endParaRPr lang="es-PE" sz="800" b="1" i="0" u="none" strike="noStrike">
                        <a:solidFill>
                          <a:srgbClr val="000000"/>
                        </a:solidFill>
                        <a:effectLst/>
                        <a:latin typeface="Arial" panose="020B0604020202020204" pitchFamily="34" charset="0"/>
                      </a:endParaRPr>
                    </a:p>
                  </a:txBody>
                  <a:tcPr marL="5491" marR="5491" marT="5491" marB="0" anchor="ctr"/>
                </a:tc>
                <a:extLst>
                  <a:ext uri="{0D108BD9-81ED-4DB2-BD59-A6C34878D82A}">
                    <a16:rowId xmlns:a16="http://schemas.microsoft.com/office/drawing/2014/main" val="580051774"/>
                  </a:ext>
                </a:extLst>
              </a:tr>
              <a:tr h="889606">
                <a:tc>
                  <a:txBody>
                    <a:bodyPr/>
                    <a:lstStyle/>
                    <a:p>
                      <a:pPr algn="ctr" fontAlgn="ctr"/>
                      <a:r>
                        <a:rPr lang="es-PE" sz="800" b="0" u="none" strike="noStrike">
                          <a:solidFill>
                            <a:srgbClr val="000000"/>
                          </a:solidFill>
                          <a:effectLst/>
                        </a:rPr>
                        <a:t>3</a:t>
                      </a:r>
                      <a:endParaRPr lang="es-PE" sz="800" b="0" i="0" u="none" strike="noStrike">
                        <a:solidFill>
                          <a:srgbClr val="000000"/>
                        </a:solidFill>
                        <a:effectLst/>
                        <a:latin typeface="Arial" panose="020B0604020202020204" pitchFamily="34" charset="0"/>
                      </a:endParaRPr>
                    </a:p>
                  </a:txBody>
                  <a:tcPr marL="5491" marR="5491" marT="5491" marB="0" anchor="ctr"/>
                </a:tc>
                <a:tc>
                  <a:txBody>
                    <a:bodyPr/>
                    <a:lstStyle/>
                    <a:p>
                      <a:pPr algn="ctr" fontAlgn="ctr"/>
                      <a:r>
                        <a:rPr lang="es-PE" sz="800" b="0" u="none" strike="noStrike">
                          <a:solidFill>
                            <a:srgbClr val="000000"/>
                          </a:solidFill>
                          <a:effectLst/>
                        </a:rPr>
                        <a:t>49557</a:t>
                      </a:r>
                      <a:endParaRPr lang="es-PE" sz="800" b="0" i="0" u="none" strike="noStrike">
                        <a:solidFill>
                          <a:srgbClr val="000000"/>
                        </a:solidFill>
                        <a:effectLst/>
                        <a:latin typeface="Arial" panose="020B0604020202020204" pitchFamily="34" charset="0"/>
                      </a:endParaRPr>
                    </a:p>
                  </a:txBody>
                  <a:tcPr marL="5491" marR="5491" marT="5491" marB="0" anchor="ctr"/>
                </a:tc>
                <a:tc>
                  <a:txBody>
                    <a:bodyPr/>
                    <a:lstStyle/>
                    <a:p>
                      <a:pPr algn="l" fontAlgn="ctr"/>
                      <a:r>
                        <a:rPr lang="es-PE" sz="800" b="0" u="none" strike="noStrike">
                          <a:solidFill>
                            <a:srgbClr val="000000"/>
                          </a:solidFill>
                          <a:effectLst/>
                        </a:rPr>
                        <a:t>MEJORAMIENTO DE LA VIA DEPARTAMENTAL TRAMO DV. MATAPUQUIO - VISCHINGAY - TACMARA BAJA - PUENTE PASAJE SOBRE EL RIO APURIMAC EN LOS DISTRITOS DE KISHUARA Y PACOBAMBA DE LA  PROVINCIA DE ANDAHUAYLAS - DEPARTAMENTO DE APURIMAC</a:t>
                      </a:r>
                      <a:endParaRPr lang="es-PE" sz="800" b="0" i="0" u="none" strike="noStrike">
                        <a:solidFill>
                          <a:srgbClr val="000000"/>
                        </a:solidFill>
                        <a:effectLst/>
                        <a:latin typeface="Arial" panose="020B0604020202020204" pitchFamily="34" charset="0"/>
                      </a:endParaRPr>
                    </a:p>
                  </a:txBody>
                  <a:tcPr marL="5491" marR="5491" marT="5491" marB="0" anchor="ctr"/>
                </a:tc>
                <a:tc>
                  <a:txBody>
                    <a:bodyPr/>
                    <a:lstStyle/>
                    <a:p>
                      <a:pPr algn="ctr" fontAlgn="ctr"/>
                      <a:r>
                        <a:rPr lang="es-PE" sz="800" b="1" u="none" strike="noStrike">
                          <a:solidFill>
                            <a:srgbClr val="000000"/>
                          </a:solidFill>
                          <a:effectLst/>
                        </a:rPr>
                        <a:t>S/.25,000,000.00</a:t>
                      </a:r>
                      <a:endParaRPr lang="es-PE" sz="800" b="1" i="0" u="none" strike="noStrike">
                        <a:solidFill>
                          <a:srgbClr val="000000"/>
                        </a:solidFill>
                        <a:effectLst/>
                        <a:latin typeface="Arial" panose="020B0604020202020204" pitchFamily="34" charset="0"/>
                      </a:endParaRPr>
                    </a:p>
                  </a:txBody>
                  <a:tcPr marL="5491" marR="5491" marT="5491" marB="0" anchor="ctr"/>
                </a:tc>
                <a:tc>
                  <a:txBody>
                    <a:bodyPr/>
                    <a:lstStyle/>
                    <a:p>
                      <a:pPr algn="ctr" fontAlgn="ctr"/>
                      <a:r>
                        <a:rPr lang="es-PE" sz="800" b="1" u="none" strike="noStrike">
                          <a:solidFill>
                            <a:srgbClr val="FF0000"/>
                          </a:solidFill>
                          <a:effectLst/>
                        </a:rPr>
                        <a:t>IDEA</a:t>
                      </a:r>
                      <a:endParaRPr lang="es-PE" sz="800" b="1" i="0" u="none" strike="noStrike">
                        <a:solidFill>
                          <a:srgbClr val="FF0000"/>
                        </a:solidFill>
                        <a:effectLst/>
                        <a:latin typeface="Arial" panose="020B0604020202020204" pitchFamily="34" charset="0"/>
                      </a:endParaRPr>
                    </a:p>
                  </a:txBody>
                  <a:tcPr marL="5491" marR="5491" marT="5491" marB="0" anchor="ctr"/>
                </a:tc>
                <a:tc>
                  <a:txBody>
                    <a:bodyPr/>
                    <a:lstStyle/>
                    <a:p>
                      <a:pPr algn="ctr" fontAlgn="ctr"/>
                      <a:r>
                        <a:rPr lang="es-PE" sz="800" b="0" u="none" strike="noStrike" dirty="0">
                          <a:solidFill>
                            <a:srgbClr val="000000"/>
                          </a:solidFill>
                          <a:effectLst/>
                        </a:rPr>
                        <a:t>- </a:t>
                      </a:r>
                      <a:endParaRPr lang="es-PE" sz="800" b="0" i="0" u="none" strike="noStrike" dirty="0">
                        <a:solidFill>
                          <a:srgbClr val="000000"/>
                        </a:solidFill>
                        <a:effectLst/>
                        <a:latin typeface="Arial" panose="020B0604020202020204" pitchFamily="34" charset="0"/>
                      </a:endParaRPr>
                    </a:p>
                  </a:txBody>
                  <a:tcPr marL="5491" marR="5491" marT="5491" marB="0" anchor="ctr"/>
                </a:tc>
                <a:tc>
                  <a:txBody>
                    <a:bodyPr/>
                    <a:lstStyle/>
                    <a:p>
                      <a:pPr algn="ctr" fontAlgn="ctr"/>
                      <a:r>
                        <a:rPr lang="es-PE" sz="800" b="0" u="none" strike="noStrike">
                          <a:solidFill>
                            <a:srgbClr val="000000"/>
                          </a:solidFill>
                          <a:effectLst/>
                        </a:rPr>
                        <a:t>5 MESES 02/12/2020 AL 30/04/2020</a:t>
                      </a:r>
                      <a:endParaRPr lang="es-PE" sz="800" b="0" i="0" u="none" strike="noStrike">
                        <a:solidFill>
                          <a:srgbClr val="000000"/>
                        </a:solidFill>
                        <a:effectLst/>
                        <a:latin typeface="Arial" panose="020B0604020202020204" pitchFamily="34" charset="0"/>
                      </a:endParaRPr>
                    </a:p>
                  </a:txBody>
                  <a:tcPr marL="5491" marR="5491" marT="5491" marB="0" anchor="ctr"/>
                </a:tc>
                <a:tc>
                  <a:txBody>
                    <a:bodyPr/>
                    <a:lstStyle/>
                    <a:p>
                      <a:pPr algn="l" fontAlgn="ctr"/>
                      <a:r>
                        <a:rPr lang="es-PE" sz="800" b="0" u="none" strike="noStrike">
                          <a:solidFill>
                            <a:srgbClr val="000000"/>
                          </a:solidFill>
                          <a:effectLst/>
                        </a:rPr>
                        <a:t>EN PROCESO DE IDENTIFICACION YALTERNATIVA DE SOLUCION </a:t>
                      </a:r>
                      <a:endParaRPr lang="es-PE" sz="800" b="0" i="0" u="none" strike="noStrike">
                        <a:solidFill>
                          <a:srgbClr val="000000"/>
                        </a:solidFill>
                        <a:effectLst/>
                        <a:latin typeface="Arial" panose="020B0604020202020204" pitchFamily="34" charset="0"/>
                      </a:endParaRPr>
                    </a:p>
                  </a:txBody>
                  <a:tcPr marL="5491" marR="5491" marT="5491" marB="0" anchor="ctr"/>
                </a:tc>
                <a:tc>
                  <a:txBody>
                    <a:bodyPr/>
                    <a:lstStyle/>
                    <a:p>
                      <a:pPr algn="l" fontAlgn="ctr"/>
                      <a:r>
                        <a:rPr lang="es-PE" sz="800" b="1" u="none" strike="noStrike" dirty="0">
                          <a:solidFill>
                            <a:srgbClr val="000000"/>
                          </a:solidFill>
                          <a:effectLst/>
                        </a:rPr>
                        <a:t> </a:t>
                      </a:r>
                      <a:endParaRPr lang="es-PE" sz="800" b="1" i="0" u="none" strike="noStrike" dirty="0">
                        <a:solidFill>
                          <a:srgbClr val="000000"/>
                        </a:solidFill>
                        <a:effectLst/>
                        <a:latin typeface="Arial" panose="020B0604020202020204" pitchFamily="34" charset="0"/>
                      </a:endParaRPr>
                    </a:p>
                  </a:txBody>
                  <a:tcPr marL="5491" marR="5491" marT="5491" marB="0" anchor="ctr"/>
                </a:tc>
                <a:extLst>
                  <a:ext uri="{0D108BD9-81ED-4DB2-BD59-A6C34878D82A}">
                    <a16:rowId xmlns:a16="http://schemas.microsoft.com/office/drawing/2014/main" val="2260758873"/>
                  </a:ext>
                </a:extLst>
              </a:tr>
            </a:tbl>
          </a:graphicData>
        </a:graphic>
      </p:graphicFrame>
    </p:spTree>
  </p:cSld>
  <p:clrMapOvr>
    <a:masterClrMapping/>
  </p:clrMapOvr>
  <p:transition spd="slow">
    <p:comb/>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0056942-64DD-4122-B275-EF62DA4ADDAC}"/>
              </a:ext>
            </a:extLst>
          </p:cNvPr>
          <p:cNvSpPr>
            <a:spLocks noGrp="1"/>
          </p:cNvSpPr>
          <p:nvPr>
            <p:ph type="title"/>
          </p:nvPr>
        </p:nvSpPr>
        <p:spPr/>
        <p:txBody>
          <a:bodyPr>
            <a:normAutofit fontScale="90000"/>
          </a:bodyPr>
          <a:lstStyle/>
          <a:p>
            <a:r>
              <a:rPr lang="es-PE" sz="3600" b="1" dirty="0">
                <a:solidFill>
                  <a:srgbClr val="FFC000"/>
                </a:solidFill>
                <a:latin typeface="+mn-lt"/>
              </a:rPr>
              <a:t>Función Cultura y deporte</a:t>
            </a:r>
            <a:br>
              <a:rPr lang="es-PE" sz="3600" b="1" dirty="0">
                <a:solidFill>
                  <a:srgbClr val="FFC000"/>
                </a:solidFill>
                <a:latin typeface="+mn-lt"/>
              </a:rPr>
            </a:br>
            <a:r>
              <a:rPr lang="es-PE" sz="3600" b="1" dirty="0">
                <a:solidFill>
                  <a:srgbClr val="FFC000"/>
                </a:solidFill>
                <a:latin typeface="+mn-lt"/>
              </a:rPr>
              <a:t>Función Protección Social</a:t>
            </a:r>
            <a:endParaRPr lang="es-PE" dirty="0">
              <a:solidFill>
                <a:srgbClr val="FFC000"/>
              </a:solidFill>
            </a:endParaRPr>
          </a:p>
        </p:txBody>
      </p:sp>
      <p:sp>
        <p:nvSpPr>
          <p:cNvPr id="3" name="Marcador de contenido 2">
            <a:extLst>
              <a:ext uri="{FF2B5EF4-FFF2-40B4-BE49-F238E27FC236}">
                <a16:creationId xmlns:a16="http://schemas.microsoft.com/office/drawing/2014/main" id="{97E27E7D-5FB3-4BFC-BAFF-4148ADEE94B9}"/>
              </a:ext>
            </a:extLst>
          </p:cNvPr>
          <p:cNvSpPr>
            <a:spLocks noGrp="1"/>
          </p:cNvSpPr>
          <p:nvPr>
            <p:ph idx="1"/>
          </p:nvPr>
        </p:nvSpPr>
        <p:spPr/>
        <p:txBody>
          <a:bodyPr/>
          <a:lstStyle/>
          <a:p>
            <a:endParaRPr lang="es-PE"/>
          </a:p>
        </p:txBody>
      </p:sp>
      <p:sp>
        <p:nvSpPr>
          <p:cNvPr id="4" name="Marcador de texto 3">
            <a:extLst>
              <a:ext uri="{FF2B5EF4-FFF2-40B4-BE49-F238E27FC236}">
                <a16:creationId xmlns:a16="http://schemas.microsoft.com/office/drawing/2014/main" id="{5C2A62F8-FEF9-4591-B7BB-AF332006E462}"/>
              </a:ext>
            </a:extLst>
          </p:cNvPr>
          <p:cNvSpPr>
            <a:spLocks noGrp="1"/>
          </p:cNvSpPr>
          <p:nvPr>
            <p:ph type="body" sz="half" idx="2"/>
          </p:nvPr>
        </p:nvSpPr>
        <p:spPr/>
        <p:txBody>
          <a:bodyPr/>
          <a:lstStyle/>
          <a:p>
            <a:pPr marL="285750" indent="-285750">
              <a:buFont typeface="Arial" panose="020B0604020202020204" pitchFamily="34" charset="0"/>
              <a:buChar char="•"/>
            </a:pPr>
            <a:r>
              <a:rPr lang="es-PE" dirty="0"/>
              <a:t>02 Proyectos de Inversión Formulados.</a:t>
            </a:r>
          </a:p>
          <a:p>
            <a:pPr marL="285750" indent="-285750">
              <a:buFont typeface="Arial" panose="020B0604020202020204" pitchFamily="34" charset="0"/>
              <a:buChar char="•"/>
            </a:pPr>
            <a:r>
              <a:rPr lang="es-PE" dirty="0"/>
              <a:t>05 Proyectos de inversión programados para su formulación.</a:t>
            </a:r>
          </a:p>
          <a:p>
            <a:pPr marL="742950" lvl="1" indent="-285750">
              <a:buFont typeface="Arial" panose="020B0604020202020204" pitchFamily="34" charset="0"/>
              <a:buChar char="•"/>
            </a:pPr>
            <a:r>
              <a:rPr lang="es-PE" sz="1400" dirty="0">
                <a:solidFill>
                  <a:schemeClr val="bg1">
                    <a:lumMod val="85000"/>
                  </a:schemeClr>
                </a:solidFill>
              </a:rPr>
              <a:t>04 En Idea</a:t>
            </a:r>
          </a:p>
          <a:p>
            <a:pPr marL="742950" lvl="1" indent="-285750">
              <a:buFont typeface="Arial" panose="020B0604020202020204" pitchFamily="34" charset="0"/>
              <a:buChar char="•"/>
            </a:pPr>
            <a:r>
              <a:rPr lang="es-PE" sz="1400" dirty="0">
                <a:solidFill>
                  <a:schemeClr val="bg1">
                    <a:lumMod val="85000"/>
                  </a:schemeClr>
                </a:solidFill>
              </a:rPr>
              <a:t>01 En Formulación.</a:t>
            </a:r>
          </a:p>
          <a:p>
            <a:endParaRPr lang="es-PE" dirty="0"/>
          </a:p>
        </p:txBody>
      </p:sp>
      <p:pic>
        <p:nvPicPr>
          <p:cNvPr id="22530" name="Picture 2">
            <a:extLst>
              <a:ext uri="{FF2B5EF4-FFF2-40B4-BE49-F238E27FC236}">
                <a16:creationId xmlns:a16="http://schemas.microsoft.com/office/drawing/2014/main" id="{19EA9ED4-27C9-46E2-8393-E7281AE85DD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4334"/>
          <a:stretch/>
        </p:blipFill>
        <p:spPr bwMode="auto">
          <a:xfrm>
            <a:off x="4091231" y="0"/>
            <a:ext cx="8095149" cy="690869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Iconos de computadora inicio botón firmar, inicio, firmar, en ...">
            <a:hlinkClick r:id="rId3" action="ppaction://hlinksldjump"/>
            <a:extLst>
              <a:ext uri="{FF2B5EF4-FFF2-40B4-BE49-F238E27FC236}">
                <a16:creationId xmlns:a16="http://schemas.microsoft.com/office/drawing/2014/main" id="{EB86655A-4A76-4BA5-B36E-48812D2E310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27430" y="284534"/>
            <a:ext cx="446986" cy="4469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1639895"/>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3"/>
          <p:cNvSpPr txBox="1">
            <a:spLocks noGrp="1"/>
          </p:cNvSpPr>
          <p:nvPr>
            <p:ph type="title"/>
          </p:nvPr>
        </p:nvSpPr>
        <p:spPr>
          <a:xfrm>
            <a:off x="124937" y="205984"/>
            <a:ext cx="11574049" cy="524800"/>
          </a:xfrm>
          <a:prstGeom prst="rect">
            <a:avLst/>
          </a:prstGeom>
        </p:spPr>
        <p:txBody>
          <a:bodyPr spcFirstLastPara="1" vert="horz" wrap="square" lIns="0" tIns="0" rIns="0" bIns="0" rtlCol="0" anchor="b" anchorCtr="0">
            <a:noAutofit/>
          </a:bodyPr>
          <a:lstStyle/>
          <a:p>
            <a:pPr algn="ctr"/>
            <a:r>
              <a:rPr lang="es-PE" sz="2800" dirty="0">
                <a:effectLst>
                  <a:outerShdw blurRad="38100" dist="38100" dir="2700000" algn="tl">
                    <a:srgbClr val="000000">
                      <a:alpha val="43137"/>
                    </a:srgbClr>
                  </a:outerShdw>
                </a:effectLst>
              </a:rPr>
              <a:t>PROYECTOS DE INVERSION PROGRAMADOS PARA SU FORMULACION -2020</a:t>
            </a:r>
          </a:p>
        </p:txBody>
      </p:sp>
      <p:sp>
        <p:nvSpPr>
          <p:cNvPr id="99" name="Google Shape;99;p13"/>
          <p:cNvSpPr txBox="1">
            <a:spLocks noGrp="1"/>
          </p:cNvSpPr>
          <p:nvPr>
            <p:ph type="sldNum" idx="12"/>
          </p:nvPr>
        </p:nvSpPr>
        <p:spPr>
          <a:prstGeom prst="rect">
            <a:avLst/>
          </a:prstGeom>
        </p:spPr>
        <p:txBody>
          <a:bodyPr spcFirstLastPara="1" vert="horz" wrap="square" lIns="0" tIns="0" rIns="0" bIns="0" rtlCol="0" anchor="ctr" anchorCtr="0">
            <a:noAutofit/>
          </a:bodyPr>
          <a:lstStyle/>
          <a:p>
            <a:fld id="{00000000-1234-1234-1234-123412341234}" type="slidenum">
              <a:rPr lang="en"/>
              <a:pPr/>
              <a:t>15</a:t>
            </a:fld>
            <a:endParaRPr/>
          </a:p>
        </p:txBody>
      </p:sp>
      <p:graphicFrame>
        <p:nvGraphicFramePr>
          <p:cNvPr id="3" name="Tabla 2">
            <a:extLst>
              <a:ext uri="{FF2B5EF4-FFF2-40B4-BE49-F238E27FC236}">
                <a16:creationId xmlns:a16="http://schemas.microsoft.com/office/drawing/2014/main" id="{2A47BF93-7CB7-4781-AA82-B285D500DF30}"/>
              </a:ext>
            </a:extLst>
          </p:cNvPr>
          <p:cNvGraphicFramePr>
            <a:graphicFrameLocks noGrp="1"/>
          </p:cNvGraphicFramePr>
          <p:nvPr>
            <p:extLst>
              <p:ext uri="{D42A27DB-BD31-4B8C-83A1-F6EECF244321}">
                <p14:modId xmlns:p14="http://schemas.microsoft.com/office/powerpoint/2010/main" val="1511557250"/>
              </p:ext>
            </p:extLst>
          </p:nvPr>
        </p:nvGraphicFramePr>
        <p:xfrm>
          <a:off x="243316" y="1574512"/>
          <a:ext cx="11574048" cy="4758623"/>
        </p:xfrm>
        <a:graphic>
          <a:graphicData uri="http://schemas.openxmlformats.org/drawingml/2006/table">
            <a:tbl>
              <a:tblPr>
                <a:tableStyleId>{E8B1032C-EA38-4F05-BA0D-38AFFFC7BED3}</a:tableStyleId>
              </a:tblPr>
              <a:tblGrid>
                <a:gridCol w="316003">
                  <a:extLst>
                    <a:ext uri="{9D8B030D-6E8A-4147-A177-3AD203B41FA5}">
                      <a16:colId xmlns:a16="http://schemas.microsoft.com/office/drawing/2014/main" val="1149053298"/>
                    </a:ext>
                  </a:extLst>
                </a:gridCol>
                <a:gridCol w="826686">
                  <a:extLst>
                    <a:ext uri="{9D8B030D-6E8A-4147-A177-3AD203B41FA5}">
                      <a16:colId xmlns:a16="http://schemas.microsoft.com/office/drawing/2014/main" val="541476674"/>
                    </a:ext>
                  </a:extLst>
                </a:gridCol>
                <a:gridCol w="3588987">
                  <a:extLst>
                    <a:ext uri="{9D8B030D-6E8A-4147-A177-3AD203B41FA5}">
                      <a16:colId xmlns:a16="http://schemas.microsoft.com/office/drawing/2014/main" val="3436427589"/>
                    </a:ext>
                  </a:extLst>
                </a:gridCol>
                <a:gridCol w="964398">
                  <a:extLst>
                    <a:ext uri="{9D8B030D-6E8A-4147-A177-3AD203B41FA5}">
                      <a16:colId xmlns:a16="http://schemas.microsoft.com/office/drawing/2014/main" val="2737056336"/>
                    </a:ext>
                  </a:extLst>
                </a:gridCol>
                <a:gridCol w="1009403">
                  <a:extLst>
                    <a:ext uri="{9D8B030D-6E8A-4147-A177-3AD203B41FA5}">
                      <a16:colId xmlns:a16="http://schemas.microsoft.com/office/drawing/2014/main" val="3418132934"/>
                    </a:ext>
                  </a:extLst>
                </a:gridCol>
                <a:gridCol w="1015833">
                  <a:extLst>
                    <a:ext uri="{9D8B030D-6E8A-4147-A177-3AD203B41FA5}">
                      <a16:colId xmlns:a16="http://schemas.microsoft.com/office/drawing/2014/main" val="3543597421"/>
                    </a:ext>
                  </a:extLst>
                </a:gridCol>
                <a:gridCol w="765090">
                  <a:extLst>
                    <a:ext uri="{9D8B030D-6E8A-4147-A177-3AD203B41FA5}">
                      <a16:colId xmlns:a16="http://schemas.microsoft.com/office/drawing/2014/main" val="1839415558"/>
                    </a:ext>
                  </a:extLst>
                </a:gridCol>
                <a:gridCol w="1078164">
                  <a:extLst>
                    <a:ext uri="{9D8B030D-6E8A-4147-A177-3AD203B41FA5}">
                      <a16:colId xmlns:a16="http://schemas.microsoft.com/office/drawing/2014/main" val="2610258380"/>
                    </a:ext>
                  </a:extLst>
                </a:gridCol>
                <a:gridCol w="2009484">
                  <a:extLst>
                    <a:ext uri="{9D8B030D-6E8A-4147-A177-3AD203B41FA5}">
                      <a16:colId xmlns:a16="http://schemas.microsoft.com/office/drawing/2014/main" val="840716094"/>
                    </a:ext>
                  </a:extLst>
                </a:gridCol>
              </a:tblGrid>
              <a:tr h="659063">
                <a:tc>
                  <a:txBody>
                    <a:bodyPr/>
                    <a:lstStyle/>
                    <a:p>
                      <a:pPr algn="ctr" rtl="0" fontAlgn="ctr"/>
                      <a:r>
                        <a:rPr lang="es-PE" sz="1100" b="1" u="none" strike="noStrike" dirty="0">
                          <a:effectLst/>
                        </a:rPr>
                        <a:t>N°</a:t>
                      </a:r>
                      <a:endParaRPr lang="es-PE" sz="1100" b="1" i="0" u="none" strike="noStrike" dirty="0">
                        <a:solidFill>
                          <a:srgbClr val="000000"/>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100" b="1" u="none" strike="noStrike" dirty="0">
                          <a:effectLst/>
                        </a:rPr>
                        <a:t>CÓDIGO DE IDEA</a:t>
                      </a:r>
                      <a:endParaRPr lang="es-PE" sz="1100" b="1" i="0" u="none" strike="noStrike" dirty="0">
                        <a:solidFill>
                          <a:srgbClr val="000000"/>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100" b="1" u="none" strike="noStrike" dirty="0">
                          <a:effectLst/>
                        </a:rPr>
                        <a:t>NOMBRE DEL PROYECTO DE INVERSIÓN</a:t>
                      </a:r>
                      <a:endParaRPr lang="es-PE" sz="1100" b="1" i="0" u="none" strike="noStrike" dirty="0">
                        <a:solidFill>
                          <a:srgbClr val="000000"/>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100" b="1" u="none" strike="noStrike" dirty="0">
                          <a:effectLst/>
                        </a:rPr>
                        <a:t>INVERSIÓN ESTIMADO S/.</a:t>
                      </a:r>
                      <a:endParaRPr lang="es-PE" sz="1100" b="1" i="0" u="none" strike="noStrike" dirty="0">
                        <a:solidFill>
                          <a:srgbClr val="000000"/>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100" b="1" u="none" strike="noStrike">
                          <a:effectLst/>
                        </a:rPr>
                        <a:t>ESTADO SITUACIONAL</a:t>
                      </a:r>
                      <a:endParaRPr lang="es-PE" sz="1100" b="1" i="0" u="none" strike="noStrike">
                        <a:solidFill>
                          <a:srgbClr val="000000"/>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100" b="1" u="none" strike="noStrike" dirty="0">
                          <a:effectLst/>
                        </a:rPr>
                        <a:t>Inicio de formulación</a:t>
                      </a:r>
                      <a:endParaRPr lang="es-PE" sz="1100" b="1" i="0" u="none" strike="noStrike" dirty="0">
                        <a:solidFill>
                          <a:srgbClr val="000000"/>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100" b="1" i="0" u="none" strike="noStrike" dirty="0">
                          <a:solidFill>
                            <a:srgbClr val="000000"/>
                          </a:solidFill>
                          <a:effectLst/>
                          <a:latin typeface="Arial Narrow" panose="020B0606020202030204" pitchFamily="34" charset="0"/>
                        </a:rPr>
                        <a:t>Fecha de culminación</a:t>
                      </a:r>
                    </a:p>
                  </a:txBody>
                  <a:tcPr marL="6772" marR="6772" marT="6772" marB="0" anchor="ctr">
                    <a:solidFill>
                      <a:schemeClr val="accent5"/>
                    </a:solidFill>
                  </a:tcPr>
                </a:tc>
                <a:tc>
                  <a:txBody>
                    <a:bodyPr/>
                    <a:lstStyle/>
                    <a:p>
                      <a:pPr algn="ctr" rtl="0" fontAlgn="ctr"/>
                      <a:r>
                        <a:rPr lang="es-PE" sz="1100" b="1" u="none" strike="noStrike" dirty="0">
                          <a:effectLst/>
                        </a:rPr>
                        <a:t>ALCANCE</a:t>
                      </a:r>
                      <a:endParaRPr lang="es-PE" sz="1100" b="1" i="0" u="none" strike="noStrike" dirty="0">
                        <a:solidFill>
                          <a:srgbClr val="000000"/>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100" b="1" u="none" strike="noStrike" dirty="0">
                          <a:effectLst/>
                        </a:rPr>
                        <a:t>Observaciones</a:t>
                      </a:r>
                      <a:endParaRPr lang="es-PE" sz="1100" b="1" i="0" u="none" strike="noStrike" dirty="0">
                        <a:solidFill>
                          <a:srgbClr val="000000"/>
                        </a:solidFill>
                        <a:effectLst/>
                        <a:latin typeface="Arial Narrow" panose="020B0606020202030204" pitchFamily="34" charset="0"/>
                      </a:endParaRPr>
                    </a:p>
                  </a:txBody>
                  <a:tcPr marL="6772" marR="6772" marT="6772" marB="0" anchor="ctr">
                    <a:solidFill>
                      <a:schemeClr val="accent5"/>
                    </a:solidFill>
                  </a:tcPr>
                </a:tc>
                <a:extLst>
                  <a:ext uri="{0D108BD9-81ED-4DB2-BD59-A6C34878D82A}">
                    <a16:rowId xmlns:a16="http://schemas.microsoft.com/office/drawing/2014/main" val="3216576694"/>
                  </a:ext>
                </a:extLst>
              </a:tr>
              <a:tr h="377669">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PE" sz="1100" dirty="0">
                          <a:latin typeface="Arial Narrow" panose="020B0606020202030204" pitchFamily="34" charset="0"/>
                        </a:rPr>
                        <a:t>1</a:t>
                      </a:r>
                    </a:p>
                  </a:txBody>
                  <a:tcPr anchor="ctr"/>
                </a:tc>
                <a:tc>
                  <a:txBody>
                    <a:bodyPr/>
                    <a:lstStyle/>
                    <a:p>
                      <a:pPr algn="ctr" rtl="0" fontAlgn="ctr"/>
                      <a:r>
                        <a:rPr lang="es-PE" sz="1100" b="0" i="0" u="none" strike="noStrike" dirty="0">
                          <a:solidFill>
                            <a:srgbClr val="000000"/>
                          </a:solidFill>
                          <a:effectLst/>
                          <a:latin typeface="Arial Narrow" panose="020B0606020202030204" pitchFamily="34" charset="0"/>
                        </a:rPr>
                        <a:t>49565</a:t>
                      </a:r>
                    </a:p>
                  </a:txBody>
                  <a:tcPr marL="6772" marR="6772" marT="6772" marB="0"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PE" sz="1000" b="0" dirty="0"/>
                        <a:t>MEJORAMIENTO DE LOS SERVICIOS DE ALIMENTACIÓN ESCOLAR EN LAS INSTITUCIONES EDUCATIVAS INICIALES Y PRIMARIAS DE LOS DISTRITOS DE EXTREMA POBREZA EN 4 PROVINCIAS DEL DEPARTAMENTO DE APURIMAC</a:t>
                      </a:r>
                    </a:p>
                  </a:txBody>
                  <a:tcPr anchor="ctr"/>
                </a:tc>
                <a:tc>
                  <a: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lang="es-PE" sz="1000" b="0" dirty="0"/>
                        <a:t>2,313,48</a:t>
                      </a: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PE" sz="1000" b="0" dirty="0"/>
                        <a:t>Idea</a:t>
                      </a: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PE" sz="1000" b="0" dirty="0"/>
                        <a:t>3 meses</a:t>
                      </a: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s-PE" sz="1000" b="0" dirty="0"/>
                    </a:p>
                  </a:txBody>
                  <a:tcPr anchor="ctr"/>
                </a:tc>
                <a:tc>
                  <a:txBody>
                    <a:bodyPr/>
                    <a:lstStyle/>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s-PE" sz="1000" b="0" i="0" u="none" strike="noStrike" cap="none" dirty="0">
                          <a:solidFill>
                            <a:srgbClr val="000000"/>
                          </a:solidFill>
                          <a:latin typeface="Arial"/>
                          <a:cs typeface="Arial"/>
                          <a:sym typeface="Arial"/>
                        </a:rPr>
                        <a:t>04 provincias (IIE nivel Inicial y Primaria)</a:t>
                      </a:r>
                    </a:p>
                  </a:txBody>
                  <a:tcPr anchor="ctr"/>
                </a:tc>
                <a:tc>
                  <a:txBody>
                    <a:bodyPr/>
                    <a:lstStyle/>
                    <a:p>
                      <a:r>
                        <a:rPr lang="es-PE" sz="1000" b="0" i="0" u="none" strike="noStrike" cap="none" dirty="0">
                          <a:solidFill>
                            <a:srgbClr val="000000"/>
                          </a:solidFill>
                          <a:latin typeface="+mn-lt"/>
                          <a:cs typeface="Arial"/>
                          <a:sym typeface="Arial"/>
                        </a:rPr>
                        <a:t>-</a:t>
                      </a:r>
                    </a:p>
                  </a:txBody>
                  <a:tcPr anchor="ctr"/>
                </a:tc>
                <a:extLst>
                  <a:ext uri="{0D108BD9-81ED-4DB2-BD59-A6C34878D82A}">
                    <a16:rowId xmlns:a16="http://schemas.microsoft.com/office/drawing/2014/main" val="2630986103"/>
                  </a:ext>
                </a:extLst>
              </a:tr>
              <a:tr h="0">
                <a:tc>
                  <a:txBody>
                    <a:bodyPr/>
                    <a:lstStyle/>
                    <a:p>
                      <a:pPr marR="0" algn="ctr" rtl="0">
                        <a:lnSpc>
                          <a:spcPct val="100000"/>
                        </a:lnSpc>
                        <a:spcBef>
                          <a:spcPts val="0"/>
                        </a:spcBef>
                        <a:spcAft>
                          <a:spcPts val="0"/>
                        </a:spcAft>
                        <a:buClr>
                          <a:srgbClr val="000000"/>
                        </a:buClr>
                        <a:buFont typeface="Arial"/>
                      </a:pPr>
                      <a:r>
                        <a:rPr lang="es-PE" sz="1100" b="0" i="0" u="none" strike="noStrike" cap="none" dirty="0">
                          <a:solidFill>
                            <a:srgbClr val="000000"/>
                          </a:solidFill>
                          <a:latin typeface="Arial Narrow" panose="020B0606020202030204" pitchFamily="34" charset="0"/>
                          <a:cs typeface="Arial"/>
                          <a:sym typeface="Arial"/>
                        </a:rPr>
                        <a:t>2</a:t>
                      </a:r>
                    </a:p>
                  </a:txBody>
                  <a:tcPr anchor="ctr">
                    <a:solidFill>
                      <a:schemeClr val="accent6">
                        <a:lumMod val="60000"/>
                        <a:lumOff val="40000"/>
                      </a:schemeClr>
                    </a:solidFill>
                  </a:tcPr>
                </a:tc>
                <a:tc>
                  <a:txBody>
                    <a:bodyPr/>
                    <a:lstStyle/>
                    <a:p>
                      <a:pPr algn="ctr" rtl="0" fontAlgn="ctr"/>
                      <a:r>
                        <a:rPr lang="es-PE" sz="1100" b="0" i="0" u="none" strike="noStrike" dirty="0">
                          <a:solidFill>
                            <a:srgbClr val="000000"/>
                          </a:solidFill>
                          <a:effectLst/>
                          <a:latin typeface="Arial Narrow" panose="020B0606020202030204" pitchFamily="34" charset="0"/>
                        </a:rPr>
                        <a:t>49568</a:t>
                      </a:r>
                    </a:p>
                  </a:txBody>
                  <a:tcPr marL="6772" marR="6772" marT="6772" marB="0" anchor="ctr">
                    <a:solidFill>
                      <a:schemeClr val="accent6">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PE" sz="1000" b="0" u="none" strike="noStrike" cap="none" dirty="0">
                          <a:solidFill>
                            <a:srgbClr val="000000"/>
                          </a:solidFill>
                          <a:sym typeface="Arial"/>
                        </a:rPr>
                        <a:t>CREACION DE LOS SERVICIOS DE CENTROS DE DESARROLLO INTEGRAL DE LA FAMILIA EN LAS 7 PROVINCIAS DEL DEPARTAMENTO DE APURIMAC</a:t>
                      </a:r>
                      <a:endParaRPr lang="es-PE" sz="1000" b="0" i="0" u="none" strike="noStrike" cap="none" dirty="0">
                        <a:solidFill>
                          <a:srgbClr val="000000"/>
                        </a:solidFill>
                        <a:latin typeface="Arial"/>
                        <a:cs typeface="Arial"/>
                        <a:sym typeface="Arial"/>
                      </a:endParaRPr>
                    </a:p>
                  </a:txBody>
                  <a:tcPr anchor="ctr">
                    <a:solidFill>
                      <a:schemeClr val="accent6">
                        <a:lumMod val="60000"/>
                        <a:lumOff val="40000"/>
                      </a:schemeClr>
                    </a:solidFill>
                  </a:tcPr>
                </a:tc>
                <a:tc>
                  <a: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lang="es-PE" sz="1000" b="0" i="0" u="none" strike="noStrike" cap="none" dirty="0">
                          <a:solidFill>
                            <a:srgbClr val="000000"/>
                          </a:solidFill>
                          <a:latin typeface="+mn-lt"/>
                          <a:cs typeface="Arial"/>
                          <a:sym typeface="Arial"/>
                        </a:rPr>
                        <a:t> 11,142,069.55 </a:t>
                      </a:r>
                    </a:p>
                  </a:txBody>
                  <a:tcPr anchor="ctr">
                    <a:solidFill>
                      <a:schemeClr val="accent6">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PE" sz="1000" b="0" i="0" u="none" strike="noStrike" cap="none" dirty="0">
                          <a:solidFill>
                            <a:srgbClr val="000000"/>
                          </a:solidFill>
                          <a:latin typeface="Arial"/>
                          <a:cs typeface="Arial"/>
                          <a:sym typeface="Arial"/>
                        </a:rPr>
                        <a:t>En formulación</a:t>
                      </a:r>
                    </a:p>
                  </a:txBody>
                  <a:tcPr anchor="ctr">
                    <a:solidFill>
                      <a:schemeClr val="accent6">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PE" sz="1000" b="0" i="0" u="none" strike="noStrike" cap="none" dirty="0">
                          <a:solidFill>
                            <a:srgbClr val="000000"/>
                          </a:solidFill>
                          <a:latin typeface="Arial"/>
                          <a:cs typeface="Arial"/>
                          <a:sym typeface="Arial"/>
                        </a:rPr>
                        <a:t>Nov 2019  a Enero 2020 (Paralizado)</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PE" sz="1000" b="0" i="0" u="none" strike="noStrike" cap="none" dirty="0">
                          <a:solidFill>
                            <a:srgbClr val="000000"/>
                          </a:solidFill>
                          <a:latin typeface="Arial"/>
                          <a:cs typeface="Arial"/>
                          <a:sym typeface="Arial"/>
                        </a:rPr>
                        <a:t>Reinicio en Julio 2020</a:t>
                      </a:r>
                    </a:p>
                  </a:txBody>
                  <a:tcPr anchor="ctr">
                    <a:solidFill>
                      <a:schemeClr val="accent6">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PE" sz="1000" b="0" i="0" u="none" strike="noStrike" cap="none" dirty="0">
                          <a:solidFill>
                            <a:srgbClr val="000000"/>
                          </a:solidFill>
                          <a:latin typeface="Arial"/>
                          <a:cs typeface="Arial"/>
                          <a:sym typeface="Arial"/>
                        </a:rPr>
                        <a:t>14 de Agosto 2020</a:t>
                      </a:r>
                    </a:p>
                  </a:txBody>
                  <a:tcPr anchor="ctr">
                    <a:solidFill>
                      <a:schemeClr val="accent6">
                        <a:lumMod val="60000"/>
                        <a:lumOff val="40000"/>
                      </a:schemeClr>
                    </a:solidFill>
                  </a:tcPr>
                </a:tc>
                <a:tc>
                  <a:txBody>
                    <a:bodyPr/>
                    <a:lstStyle/>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s-PE" sz="1000" b="0" i="0" u="none" strike="noStrike" cap="none" dirty="0">
                          <a:solidFill>
                            <a:srgbClr val="000000"/>
                          </a:solidFill>
                          <a:latin typeface="Arial"/>
                          <a:cs typeface="Arial"/>
                          <a:sym typeface="Arial"/>
                        </a:rPr>
                        <a:t>3 CEDIF ( Tamburco, Curahuasi y San Gerónimo)</a:t>
                      </a:r>
                    </a:p>
                  </a:txBody>
                  <a:tcPr anchor="ctr">
                    <a:solidFill>
                      <a:schemeClr val="accent6">
                        <a:lumMod val="60000"/>
                        <a:lumOff val="40000"/>
                      </a:schemeClr>
                    </a:solidFill>
                  </a:tcPr>
                </a:tc>
                <a:tc>
                  <a:txBody>
                    <a:bodyPr/>
                    <a:lstStyle/>
                    <a:p>
                      <a:pPr marL="171450" indent="-171450">
                        <a:buFont typeface="Arial" panose="020B0604020202020204" pitchFamily="34" charset="0"/>
                        <a:buChar char="•"/>
                      </a:pPr>
                      <a:r>
                        <a:rPr lang="es-PE" sz="900" b="0" i="0" u="none" strike="noStrike" cap="none" dirty="0">
                          <a:solidFill>
                            <a:srgbClr val="000000"/>
                          </a:solidFill>
                          <a:latin typeface="Arial"/>
                          <a:cs typeface="Arial"/>
                          <a:sym typeface="Arial"/>
                        </a:rPr>
                        <a:t>Avance 70%</a:t>
                      </a:r>
                    </a:p>
                    <a:p>
                      <a:pPr marL="171450" indent="-171450">
                        <a:buFont typeface="Arial" panose="020B0604020202020204" pitchFamily="34" charset="0"/>
                        <a:buChar char="•"/>
                      </a:pPr>
                      <a:r>
                        <a:rPr lang="es-PE" sz="900" b="0" i="0" u="none" strike="noStrike" cap="none" dirty="0">
                          <a:solidFill>
                            <a:srgbClr val="FF0000"/>
                          </a:solidFill>
                          <a:latin typeface="Arial"/>
                          <a:cs typeface="Arial"/>
                          <a:sym typeface="Arial"/>
                        </a:rPr>
                        <a:t>Inexistencia de terreno.</a:t>
                      </a:r>
                    </a:p>
                    <a:p>
                      <a:pPr marL="0" indent="0">
                        <a:buFont typeface="Arial" panose="020B0604020202020204" pitchFamily="34" charset="0"/>
                        <a:buNone/>
                      </a:pPr>
                      <a:r>
                        <a:rPr lang="es-PE" sz="900" b="0" i="0" u="none" strike="noStrike" cap="none" dirty="0">
                          <a:solidFill>
                            <a:srgbClr val="FF0000"/>
                          </a:solidFill>
                          <a:latin typeface="Arial"/>
                          <a:cs typeface="Arial"/>
                          <a:sym typeface="Arial"/>
                        </a:rPr>
                        <a:t>La primera paralización fue por culminación del año fiscal. A la fecha se retoma pero los municipios no ponen a disposición terrenos para proseguir la formulación, se curso oficios solicitando terrenos, cuya fecha limite es el </a:t>
                      </a:r>
                      <a:r>
                        <a:rPr lang="es-PE" sz="900" b="0" i="0" u="none" strike="noStrike" cap="none" dirty="0" err="1">
                          <a:solidFill>
                            <a:srgbClr val="FF0000"/>
                          </a:solidFill>
                          <a:latin typeface="Arial"/>
                          <a:cs typeface="Arial"/>
                          <a:sym typeface="Arial"/>
                        </a:rPr>
                        <a:t>dia</a:t>
                      </a:r>
                      <a:r>
                        <a:rPr lang="es-PE" sz="900" b="0" i="0" u="none" strike="noStrike" cap="none" dirty="0">
                          <a:solidFill>
                            <a:srgbClr val="FF0000"/>
                          </a:solidFill>
                          <a:latin typeface="Arial"/>
                          <a:cs typeface="Arial"/>
                          <a:sym typeface="Arial"/>
                        </a:rPr>
                        <a:t> 21-07-2020, caso contrario se paralizara el proyecto. </a:t>
                      </a:r>
                      <a:endParaRPr lang="es-PE" sz="900" b="0" i="0" u="none" strike="noStrike" cap="none" dirty="0">
                        <a:solidFill>
                          <a:srgbClr val="000000"/>
                        </a:solidFill>
                        <a:latin typeface="+mn-lt"/>
                        <a:cs typeface="Arial"/>
                        <a:sym typeface="Arial"/>
                      </a:endParaRPr>
                    </a:p>
                  </a:txBody>
                  <a:tcPr anchor="ctr">
                    <a:solidFill>
                      <a:schemeClr val="accent6">
                        <a:lumMod val="60000"/>
                        <a:lumOff val="40000"/>
                      </a:schemeClr>
                    </a:solidFill>
                  </a:tcPr>
                </a:tc>
                <a:extLst>
                  <a:ext uri="{0D108BD9-81ED-4DB2-BD59-A6C34878D82A}">
                    <a16:rowId xmlns:a16="http://schemas.microsoft.com/office/drawing/2014/main" val="970051627"/>
                  </a:ext>
                </a:extLst>
              </a:tr>
              <a:tr h="366487">
                <a:tc>
                  <a:txBody>
                    <a:bodyPr/>
                    <a:lstStyle/>
                    <a:p>
                      <a:pPr marR="0" algn="ctr" rtl="0">
                        <a:lnSpc>
                          <a:spcPct val="100000"/>
                        </a:lnSpc>
                        <a:spcBef>
                          <a:spcPts val="0"/>
                        </a:spcBef>
                        <a:spcAft>
                          <a:spcPts val="0"/>
                        </a:spcAft>
                        <a:buClr>
                          <a:srgbClr val="000000"/>
                        </a:buClr>
                        <a:buFont typeface="Arial"/>
                      </a:pPr>
                      <a:r>
                        <a:rPr lang="es-PE" sz="1100" b="0" i="0" u="none" strike="noStrike" cap="none" dirty="0">
                          <a:solidFill>
                            <a:srgbClr val="000000"/>
                          </a:solidFill>
                          <a:latin typeface="Arial Narrow" panose="020B0606020202030204" pitchFamily="34" charset="0"/>
                          <a:cs typeface="Arial"/>
                          <a:sym typeface="Arial"/>
                        </a:rPr>
                        <a:t>3</a:t>
                      </a:r>
                    </a:p>
                  </a:txBody>
                  <a:tcPr anchor="ctr"/>
                </a:tc>
                <a:tc>
                  <a:txBody>
                    <a:bodyPr/>
                    <a:lstStyle/>
                    <a:p>
                      <a:pPr algn="ctr" rtl="0" fontAlgn="ctr"/>
                      <a:r>
                        <a:rPr lang="es-PE" sz="1100" b="0" i="0" u="none" strike="noStrike" dirty="0">
                          <a:solidFill>
                            <a:srgbClr val="000000"/>
                          </a:solidFill>
                          <a:effectLst/>
                          <a:latin typeface="Arial Narrow" panose="020B0606020202030204" pitchFamily="34" charset="0"/>
                        </a:rPr>
                        <a:t>49570</a:t>
                      </a:r>
                    </a:p>
                  </a:txBody>
                  <a:tcPr marL="6772" marR="6772" marT="6772" marB="0" anchor="ctr"/>
                </a:tc>
                <a:tc>
                  <a:txBody>
                    <a:bodyPr/>
                    <a:lstStyle/>
                    <a:p>
                      <a:r>
                        <a:rPr lang="es-PE" sz="1000" b="0" u="none" strike="noStrike" cap="none" dirty="0">
                          <a:solidFill>
                            <a:srgbClr val="000000"/>
                          </a:solidFill>
                          <a:sym typeface="Arial"/>
                        </a:rPr>
                        <a:t>CREACION DE LOS SERVICIOS DE RESIDENCIA Y ATENCIÓN A ADULTOS MAYORES EN LAS 6 PROVINCIAS DEL DEPARTAMENTO DE APURIMAC</a:t>
                      </a:r>
                      <a:endParaRPr lang="es-PE" sz="1000" b="0" i="0" u="none" strike="noStrike" cap="none" dirty="0">
                        <a:solidFill>
                          <a:srgbClr val="000000"/>
                        </a:solidFill>
                        <a:latin typeface="Arial"/>
                        <a:cs typeface="Arial"/>
                        <a:sym typeface="Arial"/>
                      </a:endParaRPr>
                    </a:p>
                  </a:txBody>
                  <a:tcPr anchor="ctr"/>
                </a:tc>
                <a:tc>
                  <a:txBody>
                    <a:bodyPr/>
                    <a:lstStyle/>
                    <a:p>
                      <a:pPr algn="r"/>
                      <a:r>
                        <a:rPr lang="es-PE" sz="1000" b="0" i="0" u="none" strike="noStrike" cap="none" dirty="0">
                          <a:solidFill>
                            <a:srgbClr val="000000"/>
                          </a:solidFill>
                          <a:latin typeface="+mn-lt"/>
                          <a:cs typeface="Arial"/>
                          <a:sym typeface="Arial"/>
                        </a:rPr>
                        <a:t>34,129,120.09</a:t>
                      </a: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PE" sz="1000" b="0" dirty="0"/>
                        <a:t>Idea</a:t>
                      </a: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PE" sz="1000" b="0" dirty="0"/>
                        <a:t>4 meses</a:t>
                      </a: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s-PE" sz="1000" b="0" dirty="0"/>
                    </a:p>
                  </a:txBody>
                  <a:tcPr anchor="ctr"/>
                </a:tc>
                <a:tc>
                  <a:txBody>
                    <a:bodyPr/>
                    <a:lstStyle/>
                    <a:p>
                      <a:pPr marL="171450" indent="-171450">
                        <a:buFont typeface="Arial" panose="020B0604020202020204" pitchFamily="34" charset="0"/>
                        <a:buChar char="•"/>
                      </a:pPr>
                      <a:r>
                        <a:rPr lang="es-PE" sz="1000" b="0" i="0" u="none" strike="noStrike" cap="none" dirty="0">
                          <a:solidFill>
                            <a:srgbClr val="000000"/>
                          </a:solidFill>
                          <a:latin typeface="Arial"/>
                          <a:cs typeface="Arial"/>
                          <a:sym typeface="Arial"/>
                        </a:rPr>
                        <a:t>06 CAAM </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PE" sz="1000" b="0" i="0" u="none" strike="noStrike" kern="1200" cap="none" spc="0" normalizeH="0" baseline="0" noProof="0" dirty="0">
                          <a:ln>
                            <a:noFill/>
                          </a:ln>
                          <a:solidFill>
                            <a:srgbClr val="000000"/>
                          </a:solidFill>
                          <a:effectLst/>
                          <a:uLnTx/>
                          <a:uFillTx/>
                          <a:latin typeface="Calibri" panose="020F0502020204030204"/>
                          <a:ea typeface="+mn-ea"/>
                          <a:cs typeface="Arial"/>
                          <a:sym typeface="Arial"/>
                        </a:rPr>
                        <a:t>-</a:t>
                      </a:r>
                    </a:p>
                  </a:txBody>
                  <a:tcPr anchor="ctr"/>
                </a:tc>
                <a:extLst>
                  <a:ext uri="{0D108BD9-81ED-4DB2-BD59-A6C34878D82A}">
                    <a16:rowId xmlns:a16="http://schemas.microsoft.com/office/drawing/2014/main" val="605098438"/>
                  </a:ext>
                </a:extLst>
              </a:tr>
              <a:tr h="366487">
                <a:tc>
                  <a:txBody>
                    <a:bodyPr/>
                    <a:lstStyle/>
                    <a:p>
                      <a:pPr marR="0" algn="ctr" rtl="0">
                        <a:lnSpc>
                          <a:spcPct val="100000"/>
                        </a:lnSpc>
                        <a:spcBef>
                          <a:spcPts val="0"/>
                        </a:spcBef>
                        <a:spcAft>
                          <a:spcPts val="0"/>
                        </a:spcAft>
                        <a:buClr>
                          <a:srgbClr val="000000"/>
                        </a:buClr>
                        <a:buFont typeface="Arial"/>
                      </a:pPr>
                      <a:r>
                        <a:rPr lang="es-PE" sz="1100" b="0" i="0" u="none" strike="noStrike" cap="none" dirty="0">
                          <a:solidFill>
                            <a:srgbClr val="000000"/>
                          </a:solidFill>
                          <a:latin typeface="Arial Narrow" panose="020B0606020202030204" pitchFamily="34" charset="0"/>
                          <a:cs typeface="Arial"/>
                          <a:sym typeface="Arial"/>
                        </a:rPr>
                        <a:t>4</a:t>
                      </a:r>
                    </a:p>
                  </a:txBody>
                  <a:tcPr anchor="ctr">
                    <a:solidFill>
                      <a:schemeClr val="accent6">
                        <a:lumMod val="60000"/>
                        <a:lumOff val="40000"/>
                      </a:schemeClr>
                    </a:solidFill>
                  </a:tcPr>
                </a:tc>
                <a:tc>
                  <a:txBody>
                    <a:bodyPr/>
                    <a:lstStyle/>
                    <a:p>
                      <a:pPr algn="ctr" rtl="0" fontAlgn="ctr"/>
                      <a:r>
                        <a:rPr lang="es-PE" sz="1100" b="0" i="0" u="none" strike="noStrike" dirty="0">
                          <a:solidFill>
                            <a:srgbClr val="000000"/>
                          </a:solidFill>
                          <a:effectLst/>
                          <a:latin typeface="Arial Narrow" panose="020B0606020202030204" pitchFamily="34" charset="0"/>
                        </a:rPr>
                        <a:t>49577</a:t>
                      </a:r>
                    </a:p>
                  </a:txBody>
                  <a:tcPr marL="6772" marR="6772" marT="6772" marB="0" anchor="ctr">
                    <a:solidFill>
                      <a:schemeClr val="accent6">
                        <a:lumMod val="60000"/>
                        <a:lumOff val="40000"/>
                      </a:schemeClr>
                    </a:solidFill>
                  </a:tcPr>
                </a:tc>
                <a:tc>
                  <a:txBody>
                    <a:bodyPr/>
                    <a:lstStyle/>
                    <a:p>
                      <a:r>
                        <a:rPr lang="es-PE" sz="1000" b="0" u="none" strike="noStrike" cap="none" dirty="0">
                          <a:solidFill>
                            <a:srgbClr val="000000"/>
                          </a:solidFill>
                          <a:sym typeface="Arial"/>
                        </a:rPr>
                        <a:t>CREACION DE LOS SERVICIOS DE PROTECCIÓN A VICTIMAS DE VIOLENCIA CONTRA LA MUJER E INTEGRANTES DEL GRUPO FAMILIAR EN 5 PROVINCIAS DEL DEPARTAMENTO DE APURIMAC</a:t>
                      </a:r>
                      <a:endParaRPr lang="es-PE" sz="1000" b="0" i="0" u="none" strike="noStrike" cap="none" dirty="0">
                        <a:solidFill>
                          <a:srgbClr val="000000"/>
                        </a:solidFill>
                        <a:latin typeface="Arial"/>
                        <a:cs typeface="Arial"/>
                        <a:sym typeface="Arial"/>
                      </a:endParaRPr>
                    </a:p>
                  </a:txBody>
                  <a:tcPr anchor="ctr">
                    <a:solidFill>
                      <a:schemeClr val="accent6">
                        <a:lumMod val="60000"/>
                        <a:lumOff val="40000"/>
                      </a:schemeClr>
                    </a:solidFill>
                  </a:tcPr>
                </a:tc>
                <a:tc>
                  <a:txBody>
                    <a:bodyPr/>
                    <a:lstStyle/>
                    <a:p>
                      <a:pPr algn="r"/>
                      <a:r>
                        <a:rPr lang="es-PE" sz="1000" b="0" i="0" u="none" strike="noStrike" cap="none" dirty="0">
                          <a:solidFill>
                            <a:srgbClr val="000000"/>
                          </a:solidFill>
                          <a:latin typeface="+mn-lt"/>
                          <a:cs typeface="Arial"/>
                          <a:sym typeface="Arial"/>
                        </a:rPr>
                        <a:t> 14,044,043.05 </a:t>
                      </a:r>
                    </a:p>
                  </a:txBody>
                  <a:tcPr anchor="ctr">
                    <a:solidFill>
                      <a:schemeClr val="accent6">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PE" sz="1000" b="0" dirty="0"/>
                        <a:t>Idea</a:t>
                      </a:r>
                    </a:p>
                  </a:txBody>
                  <a:tcPr anchor="ctr">
                    <a:solidFill>
                      <a:schemeClr val="accent6">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PE" sz="1000" b="0" dirty="0"/>
                        <a:t>4 meses</a:t>
                      </a:r>
                    </a:p>
                  </a:txBody>
                  <a:tcPr anchor="ctr">
                    <a:solidFill>
                      <a:schemeClr val="accent6">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s-PE" sz="1000" b="0" dirty="0"/>
                    </a:p>
                  </a:txBody>
                  <a:tcPr anchor="ctr">
                    <a:solidFill>
                      <a:schemeClr val="accent6">
                        <a:lumMod val="60000"/>
                        <a:lumOff val="40000"/>
                      </a:schemeClr>
                    </a:solidFill>
                  </a:tcPr>
                </a:tc>
                <a:tc>
                  <a:txBody>
                    <a:bodyPr/>
                    <a:lstStyle/>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s-PE" sz="1000" b="0" dirty="0"/>
                        <a:t>05 Casas Refugio</a:t>
                      </a:r>
                    </a:p>
                  </a:txBody>
                  <a:tcPr anchor="ctr">
                    <a:solidFill>
                      <a:schemeClr val="accent6">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PE" sz="1000" b="0" i="0" u="none" strike="noStrike" kern="1200" cap="none" spc="0" normalizeH="0" baseline="0" noProof="0" dirty="0">
                          <a:ln>
                            <a:noFill/>
                          </a:ln>
                          <a:solidFill>
                            <a:srgbClr val="000000"/>
                          </a:solidFill>
                          <a:effectLst/>
                          <a:uLnTx/>
                          <a:uFillTx/>
                          <a:latin typeface="Calibri" panose="020F0502020204030204"/>
                          <a:ea typeface="+mn-ea"/>
                          <a:cs typeface="Arial"/>
                          <a:sym typeface="Arial"/>
                        </a:rPr>
                        <a:t>-</a:t>
                      </a:r>
                    </a:p>
                  </a:txBody>
                  <a:tcPr anchor="ctr">
                    <a:solidFill>
                      <a:schemeClr val="accent6">
                        <a:lumMod val="60000"/>
                        <a:lumOff val="40000"/>
                      </a:schemeClr>
                    </a:solidFill>
                  </a:tcPr>
                </a:tc>
                <a:extLst>
                  <a:ext uri="{0D108BD9-81ED-4DB2-BD59-A6C34878D82A}">
                    <a16:rowId xmlns:a16="http://schemas.microsoft.com/office/drawing/2014/main" val="1144561947"/>
                  </a:ext>
                </a:extLst>
              </a:tr>
              <a:tr h="366486">
                <a:tc>
                  <a:txBody>
                    <a:bodyPr/>
                    <a:lstStyle/>
                    <a:p>
                      <a:pPr marR="0" algn="ctr" rtl="0">
                        <a:lnSpc>
                          <a:spcPct val="100000"/>
                        </a:lnSpc>
                        <a:spcBef>
                          <a:spcPts val="0"/>
                        </a:spcBef>
                        <a:spcAft>
                          <a:spcPts val="0"/>
                        </a:spcAft>
                        <a:buClr>
                          <a:srgbClr val="000000"/>
                        </a:buClr>
                        <a:buFont typeface="Arial"/>
                      </a:pPr>
                      <a:r>
                        <a:rPr lang="es-PE" sz="1100" b="0" i="0" u="none" strike="noStrike" cap="none" dirty="0">
                          <a:solidFill>
                            <a:srgbClr val="000000"/>
                          </a:solidFill>
                          <a:latin typeface="Arial Narrow" panose="020B0606020202030204" pitchFamily="34" charset="0"/>
                          <a:cs typeface="Arial"/>
                          <a:sym typeface="Arial"/>
                        </a:rPr>
                        <a:t>5</a:t>
                      </a:r>
                    </a:p>
                  </a:txBody>
                  <a:tcPr anchor="ctr"/>
                </a:tc>
                <a:tc>
                  <a:txBody>
                    <a:bodyPr/>
                    <a:lstStyle/>
                    <a:p>
                      <a:pPr algn="ctr" rtl="0" fontAlgn="ctr"/>
                      <a:r>
                        <a:rPr lang="es-PE" sz="1100" b="0" i="0" u="none" strike="noStrike">
                          <a:solidFill>
                            <a:srgbClr val="000000"/>
                          </a:solidFill>
                          <a:effectLst/>
                          <a:latin typeface="Arial Narrow" panose="020B0606020202030204" pitchFamily="34" charset="0"/>
                        </a:rPr>
                        <a:t>91133</a:t>
                      </a:r>
                      <a:endParaRPr lang="es-PE" sz="1100" b="0" i="0" u="none" strike="noStrike" dirty="0">
                        <a:solidFill>
                          <a:srgbClr val="000000"/>
                        </a:solidFill>
                        <a:effectLst/>
                        <a:latin typeface="Arial Narrow" panose="020B0606020202030204" pitchFamily="34" charset="0"/>
                      </a:endParaRPr>
                    </a:p>
                  </a:txBody>
                  <a:tcPr marL="6772" marR="6772" marT="6772" marB="0" anchor="ctr"/>
                </a:tc>
                <a:tc>
                  <a:txBody>
                    <a:bodyPr/>
                    <a:lstStyle/>
                    <a:p>
                      <a:r>
                        <a:rPr lang="es-PE" sz="1000" b="0" u="none" strike="noStrike" cap="none" dirty="0">
                          <a:solidFill>
                            <a:srgbClr val="000000"/>
                          </a:solidFill>
                          <a:sym typeface="Arial"/>
                        </a:rPr>
                        <a:t>MEJORAMIENTO DEL TEMPLO DE SAN PEDRO DE LLICCHIVILCA DEL DISTRITO DE GAMARRA - PROVINCIA DE GRAU - DEPARTAMENTO DE APURIMAC</a:t>
                      </a:r>
                      <a:endParaRPr lang="es-PE" sz="1000" b="0" i="0" u="none" strike="noStrike" cap="none" dirty="0">
                        <a:solidFill>
                          <a:srgbClr val="000000"/>
                        </a:solidFill>
                        <a:latin typeface="Arial"/>
                        <a:cs typeface="Arial"/>
                        <a:sym typeface="Arial"/>
                      </a:endParaRPr>
                    </a:p>
                  </a:txBody>
                  <a:tcPr anchor="ctr"/>
                </a:tc>
                <a:tc>
                  <a:txBody>
                    <a:bodyPr/>
                    <a:lstStyle/>
                    <a:p>
                      <a:pPr algn="r"/>
                      <a:r>
                        <a:rPr lang="es-PE" sz="1000" b="0" i="0" u="none" strike="noStrike" cap="none" dirty="0">
                          <a:solidFill>
                            <a:srgbClr val="000000"/>
                          </a:solidFill>
                          <a:latin typeface="Arial"/>
                          <a:cs typeface="Arial"/>
                          <a:sym typeface="Arial"/>
                        </a:rPr>
                        <a:t>706,600.00</a:t>
                      </a: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PE" sz="1000" b="0" dirty="0"/>
                        <a:t>Idea</a:t>
                      </a:r>
                    </a:p>
                  </a:txBody>
                  <a:tcPr anchor="ctr"/>
                </a:tc>
                <a:tc>
                  <a:txBody>
                    <a:bodyPr/>
                    <a:lstStyle/>
                    <a:p>
                      <a:pPr algn="ctr"/>
                      <a:r>
                        <a:rPr lang="es-PE" sz="1000" b="0" i="0" u="none" strike="noStrike" cap="none" dirty="0">
                          <a:solidFill>
                            <a:srgbClr val="000000"/>
                          </a:solidFill>
                          <a:latin typeface="Arial"/>
                          <a:cs typeface="Arial"/>
                          <a:sym typeface="Arial"/>
                        </a:rPr>
                        <a:t>2 meses</a:t>
                      </a:r>
                    </a:p>
                  </a:txBody>
                  <a:tcPr anchor="ctr"/>
                </a:tc>
                <a:tc>
                  <a:txBody>
                    <a:bodyPr/>
                    <a:lstStyle/>
                    <a:p>
                      <a:pPr algn="ctr"/>
                      <a:endParaRPr lang="es-PE" sz="1000" b="0" i="0" u="none" strike="noStrike" cap="none" dirty="0">
                        <a:solidFill>
                          <a:srgbClr val="000000"/>
                        </a:solidFill>
                        <a:latin typeface="Arial"/>
                        <a:cs typeface="Arial"/>
                        <a:sym typeface="Arial"/>
                      </a:endParaRPr>
                    </a:p>
                  </a:txBody>
                  <a:tcPr anchor="ctr"/>
                </a:tc>
                <a:tc>
                  <a:txBody>
                    <a:bodyPr/>
                    <a:lstStyle/>
                    <a:p>
                      <a:endParaRPr lang="es-PE" sz="1000" b="0" i="0" u="none" strike="noStrike" cap="none" dirty="0">
                        <a:solidFill>
                          <a:srgbClr val="000000"/>
                        </a:solidFill>
                        <a:latin typeface="Arial"/>
                        <a:cs typeface="Arial"/>
                        <a:sym typeface="Arial"/>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PE" sz="1000" b="0" i="0" u="none" strike="noStrike" kern="1200" cap="none" spc="0" normalizeH="0" baseline="0" noProof="0" dirty="0">
                          <a:ln>
                            <a:noFill/>
                          </a:ln>
                          <a:solidFill>
                            <a:srgbClr val="000000"/>
                          </a:solidFill>
                          <a:effectLst/>
                          <a:uLnTx/>
                          <a:uFillTx/>
                          <a:latin typeface="Calibri" panose="020F0502020204030204"/>
                          <a:ea typeface="+mn-ea"/>
                          <a:cs typeface="Arial"/>
                          <a:sym typeface="Arial"/>
                        </a:rPr>
                        <a:t>-</a:t>
                      </a:r>
                    </a:p>
                  </a:txBody>
                  <a:tcPr anchor="ctr"/>
                </a:tc>
                <a:extLst>
                  <a:ext uri="{0D108BD9-81ED-4DB2-BD59-A6C34878D82A}">
                    <a16:rowId xmlns:a16="http://schemas.microsoft.com/office/drawing/2014/main" val="1764307649"/>
                  </a:ext>
                </a:extLst>
              </a:tr>
            </a:tbl>
          </a:graphicData>
        </a:graphic>
      </p:graphicFrame>
      <p:sp>
        <p:nvSpPr>
          <p:cNvPr id="5" name="Google Shape;95;p13">
            <a:extLst>
              <a:ext uri="{FF2B5EF4-FFF2-40B4-BE49-F238E27FC236}">
                <a16:creationId xmlns:a16="http://schemas.microsoft.com/office/drawing/2014/main" id="{87C33BF4-859E-4FE4-855D-7AE0066FDAE3}"/>
              </a:ext>
            </a:extLst>
          </p:cNvPr>
          <p:cNvSpPr txBox="1">
            <a:spLocks/>
          </p:cNvSpPr>
          <p:nvPr/>
        </p:nvSpPr>
        <p:spPr>
          <a:xfrm>
            <a:off x="493014" y="730784"/>
            <a:ext cx="10051530" cy="473801"/>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1pPr>
            <a:lvl2pPr marR="0" lvl="1"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2pPr>
            <a:lvl3pPr marR="0" lvl="2"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3pPr>
            <a:lvl4pPr marR="0" lvl="3"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4pPr>
            <a:lvl5pPr marR="0" lvl="4"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5pPr>
            <a:lvl6pPr marR="0" lvl="5"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6pPr>
            <a:lvl7pPr marR="0" lvl="6"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7pPr>
            <a:lvl8pPr marR="0" lvl="7"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8pPr>
            <a:lvl9pPr marR="0" lvl="8"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9pPr>
          </a:lstStyle>
          <a:p>
            <a:pPr algn="ctr"/>
            <a:r>
              <a:rPr lang="es-MX" sz="2800" cap="all" dirty="0">
                <a:ln w="3175" cmpd="sng">
                  <a:noFill/>
                </a:ln>
                <a:gradFill flip="none" rotWithShape="1">
                  <a:gsLst>
                    <a:gs pos="0">
                      <a:schemeClr val="tx1"/>
                    </a:gs>
                    <a:gs pos="100000">
                      <a:schemeClr val="tx1">
                        <a:lumMod val="65000"/>
                      </a:schemeClr>
                    </a:gs>
                  </a:gsLst>
                  <a:lin ang="5580000" scaled="0"/>
                  <a:tileRect/>
                </a:gradFill>
                <a:effectLst>
                  <a:outerShdw blurRad="38100" dist="38100" dir="2700000" algn="tl">
                    <a:srgbClr val="000000">
                      <a:alpha val="43137"/>
                    </a:srgbClr>
                  </a:outerShdw>
                </a:effectLst>
                <a:latin typeface="+mj-lt"/>
                <a:ea typeface="+mj-ea"/>
                <a:cs typeface="+mj-cs"/>
              </a:rPr>
              <a:t>Función CULTURA Y DEPORTE, FUNCION PROTECCION SOCIAL</a:t>
            </a:r>
          </a:p>
        </p:txBody>
      </p:sp>
      <p:pic>
        <p:nvPicPr>
          <p:cNvPr id="6" name="Picture 2" descr="Iconos de computadora inicio botón firmar, inicio, firmar, en ...">
            <a:hlinkClick r:id="rId3" action="ppaction://hlinksldjump"/>
            <a:extLst>
              <a:ext uri="{FF2B5EF4-FFF2-40B4-BE49-F238E27FC236}">
                <a16:creationId xmlns:a16="http://schemas.microsoft.com/office/drawing/2014/main" id="{8359EE06-959D-4963-B838-46D077029B1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99527" y="534995"/>
            <a:ext cx="446986" cy="44698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0838D13-4B42-437B-BE94-AECA66750B1D}"/>
              </a:ext>
            </a:extLst>
          </p:cNvPr>
          <p:cNvSpPr>
            <a:spLocks noGrp="1"/>
          </p:cNvSpPr>
          <p:nvPr>
            <p:ph type="title"/>
          </p:nvPr>
        </p:nvSpPr>
        <p:spPr/>
        <p:txBody>
          <a:bodyPr/>
          <a:lstStyle/>
          <a:p>
            <a:r>
              <a:rPr lang="es-ES" sz="3600" b="1" dirty="0">
                <a:solidFill>
                  <a:srgbClr val="FFC000"/>
                </a:solidFill>
                <a:latin typeface="+mn-lt"/>
              </a:rPr>
              <a:t>Función Ambiente</a:t>
            </a:r>
            <a:endParaRPr lang="es-PE" dirty="0">
              <a:solidFill>
                <a:srgbClr val="FFC000"/>
              </a:solidFill>
            </a:endParaRPr>
          </a:p>
        </p:txBody>
      </p:sp>
      <p:sp>
        <p:nvSpPr>
          <p:cNvPr id="3" name="Marcador de contenido 2">
            <a:extLst>
              <a:ext uri="{FF2B5EF4-FFF2-40B4-BE49-F238E27FC236}">
                <a16:creationId xmlns:a16="http://schemas.microsoft.com/office/drawing/2014/main" id="{8C88FC19-48FE-49AF-BB80-6A88B6A8815F}"/>
              </a:ext>
            </a:extLst>
          </p:cNvPr>
          <p:cNvSpPr>
            <a:spLocks noGrp="1"/>
          </p:cNvSpPr>
          <p:nvPr>
            <p:ph idx="1"/>
          </p:nvPr>
        </p:nvSpPr>
        <p:spPr/>
        <p:txBody>
          <a:bodyPr/>
          <a:lstStyle/>
          <a:p>
            <a:endParaRPr lang="es-PE"/>
          </a:p>
        </p:txBody>
      </p:sp>
      <p:sp>
        <p:nvSpPr>
          <p:cNvPr id="4" name="Marcador de texto 3">
            <a:extLst>
              <a:ext uri="{FF2B5EF4-FFF2-40B4-BE49-F238E27FC236}">
                <a16:creationId xmlns:a16="http://schemas.microsoft.com/office/drawing/2014/main" id="{AC404A45-F08D-4E55-9FC7-CF4F3990BB2F}"/>
              </a:ext>
            </a:extLst>
          </p:cNvPr>
          <p:cNvSpPr>
            <a:spLocks noGrp="1"/>
          </p:cNvSpPr>
          <p:nvPr>
            <p:ph type="body" sz="half" idx="2"/>
          </p:nvPr>
        </p:nvSpPr>
        <p:spPr/>
        <p:txBody>
          <a:bodyPr/>
          <a:lstStyle/>
          <a:p>
            <a:pPr marL="285750" indent="-285750">
              <a:buFont typeface="Arial" panose="020B0604020202020204" pitchFamily="34" charset="0"/>
              <a:buChar char="•"/>
            </a:pPr>
            <a:r>
              <a:rPr lang="es-PE" dirty="0"/>
              <a:t>01 Proyecto viable 2019.</a:t>
            </a:r>
          </a:p>
          <a:p>
            <a:pPr marL="285750" indent="-285750">
              <a:buFont typeface="Arial" panose="020B0604020202020204" pitchFamily="34" charset="0"/>
              <a:buChar char="•"/>
            </a:pPr>
            <a:r>
              <a:rPr lang="es-PE" dirty="0"/>
              <a:t>07 Proyectos de Inversión Programados para su Formulación.</a:t>
            </a:r>
          </a:p>
          <a:p>
            <a:pPr marL="742950" lvl="1" indent="-285750">
              <a:buFont typeface="Arial" panose="020B0604020202020204" pitchFamily="34" charset="0"/>
              <a:buChar char="•"/>
            </a:pPr>
            <a:r>
              <a:rPr lang="es-PE" sz="1400" dirty="0">
                <a:solidFill>
                  <a:schemeClr val="bg1">
                    <a:lumMod val="95000"/>
                  </a:schemeClr>
                </a:solidFill>
              </a:rPr>
              <a:t>02 con informe de viabilidad</a:t>
            </a:r>
          </a:p>
          <a:p>
            <a:pPr marL="742950" lvl="1" indent="-285750">
              <a:buFont typeface="Arial" panose="020B0604020202020204" pitchFamily="34" charset="0"/>
              <a:buChar char="•"/>
            </a:pPr>
            <a:r>
              <a:rPr lang="es-PE" sz="1400" dirty="0">
                <a:solidFill>
                  <a:schemeClr val="bg1">
                    <a:lumMod val="95000"/>
                  </a:schemeClr>
                </a:solidFill>
              </a:rPr>
              <a:t>01 en formulación</a:t>
            </a:r>
          </a:p>
          <a:p>
            <a:pPr marL="742950" lvl="1" indent="-285750">
              <a:buFont typeface="Arial" panose="020B0604020202020204" pitchFamily="34" charset="0"/>
              <a:buChar char="•"/>
            </a:pPr>
            <a:r>
              <a:rPr lang="es-PE" sz="1400" dirty="0">
                <a:solidFill>
                  <a:schemeClr val="bg1">
                    <a:lumMod val="95000"/>
                  </a:schemeClr>
                </a:solidFill>
              </a:rPr>
              <a:t>04 en idea</a:t>
            </a:r>
          </a:p>
          <a:p>
            <a:endParaRPr lang="es-PE" dirty="0"/>
          </a:p>
        </p:txBody>
      </p:sp>
      <p:pic>
        <p:nvPicPr>
          <p:cNvPr id="23554" name="Picture 2">
            <a:extLst>
              <a:ext uri="{FF2B5EF4-FFF2-40B4-BE49-F238E27FC236}">
                <a16:creationId xmlns:a16="http://schemas.microsoft.com/office/drawing/2014/main" id="{A5A3F0B5-90B8-46BA-B362-7178551F9DC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2587" r="6151"/>
          <a:stretch/>
        </p:blipFill>
        <p:spPr bwMode="auto">
          <a:xfrm>
            <a:off x="4100660" y="0"/>
            <a:ext cx="809134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Iconos de computadora inicio botón firmar, inicio, firmar, en ...">
            <a:hlinkClick r:id="rId3" action="ppaction://hlinksldjump"/>
            <a:extLst>
              <a:ext uri="{FF2B5EF4-FFF2-40B4-BE49-F238E27FC236}">
                <a16:creationId xmlns:a16="http://schemas.microsoft.com/office/drawing/2014/main" id="{2B93E9C4-83FC-436B-88F2-140447C08D6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32144" y="254054"/>
            <a:ext cx="446986" cy="4469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1775689"/>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a 6">
            <a:extLst>
              <a:ext uri="{FF2B5EF4-FFF2-40B4-BE49-F238E27FC236}">
                <a16:creationId xmlns:a16="http://schemas.microsoft.com/office/drawing/2014/main" id="{61092F70-2AE1-4B21-990C-2413397B307E}"/>
              </a:ext>
            </a:extLst>
          </p:cNvPr>
          <p:cNvGraphicFramePr>
            <a:graphicFrameLocks noGrp="1"/>
          </p:cNvGraphicFramePr>
          <p:nvPr/>
        </p:nvGraphicFramePr>
        <p:xfrm>
          <a:off x="255881" y="1198316"/>
          <a:ext cx="11500688" cy="3459480"/>
        </p:xfrm>
        <a:graphic>
          <a:graphicData uri="http://schemas.openxmlformats.org/drawingml/2006/table">
            <a:tbl>
              <a:tblPr firstRow="1" bandRow="1">
                <a:tableStyleId>{5A111915-BE36-4E01-A7E5-04B1672EAD32}</a:tableStyleId>
              </a:tblPr>
              <a:tblGrid>
                <a:gridCol w="448437">
                  <a:extLst>
                    <a:ext uri="{9D8B030D-6E8A-4147-A177-3AD203B41FA5}">
                      <a16:colId xmlns:a16="http://schemas.microsoft.com/office/drawing/2014/main" val="3231368027"/>
                    </a:ext>
                  </a:extLst>
                </a:gridCol>
                <a:gridCol w="724496">
                  <a:extLst>
                    <a:ext uri="{9D8B030D-6E8A-4147-A177-3AD203B41FA5}">
                      <a16:colId xmlns:a16="http://schemas.microsoft.com/office/drawing/2014/main" val="3565300996"/>
                    </a:ext>
                  </a:extLst>
                </a:gridCol>
                <a:gridCol w="850173">
                  <a:extLst>
                    <a:ext uri="{9D8B030D-6E8A-4147-A177-3AD203B41FA5}">
                      <a16:colId xmlns:a16="http://schemas.microsoft.com/office/drawing/2014/main" val="1968479116"/>
                    </a:ext>
                  </a:extLst>
                </a:gridCol>
                <a:gridCol w="3371122">
                  <a:extLst>
                    <a:ext uri="{9D8B030D-6E8A-4147-A177-3AD203B41FA5}">
                      <a16:colId xmlns:a16="http://schemas.microsoft.com/office/drawing/2014/main" val="1429739352"/>
                    </a:ext>
                  </a:extLst>
                </a:gridCol>
                <a:gridCol w="1005423">
                  <a:extLst>
                    <a:ext uri="{9D8B030D-6E8A-4147-A177-3AD203B41FA5}">
                      <a16:colId xmlns:a16="http://schemas.microsoft.com/office/drawing/2014/main" val="1073880851"/>
                    </a:ext>
                  </a:extLst>
                </a:gridCol>
                <a:gridCol w="1086742">
                  <a:extLst>
                    <a:ext uri="{9D8B030D-6E8A-4147-A177-3AD203B41FA5}">
                      <a16:colId xmlns:a16="http://schemas.microsoft.com/office/drawing/2014/main" val="4239792826"/>
                    </a:ext>
                  </a:extLst>
                </a:gridCol>
                <a:gridCol w="1086742">
                  <a:extLst>
                    <a:ext uri="{9D8B030D-6E8A-4147-A177-3AD203B41FA5}">
                      <a16:colId xmlns:a16="http://schemas.microsoft.com/office/drawing/2014/main" val="1009816637"/>
                    </a:ext>
                  </a:extLst>
                </a:gridCol>
                <a:gridCol w="1781668">
                  <a:extLst>
                    <a:ext uri="{9D8B030D-6E8A-4147-A177-3AD203B41FA5}">
                      <a16:colId xmlns:a16="http://schemas.microsoft.com/office/drawing/2014/main" val="3466243991"/>
                    </a:ext>
                  </a:extLst>
                </a:gridCol>
                <a:gridCol w="1145885">
                  <a:extLst>
                    <a:ext uri="{9D8B030D-6E8A-4147-A177-3AD203B41FA5}">
                      <a16:colId xmlns:a16="http://schemas.microsoft.com/office/drawing/2014/main" val="1146080519"/>
                    </a:ext>
                  </a:extLst>
                </a:gridCol>
              </a:tblGrid>
              <a:tr h="609600">
                <a:tc>
                  <a:txBody>
                    <a:bodyPr/>
                    <a:lstStyle/>
                    <a:p>
                      <a:pPr algn="ctr"/>
                      <a:r>
                        <a:rPr lang="es-PE" sz="1100" dirty="0"/>
                        <a:t>N°</a:t>
                      </a:r>
                    </a:p>
                  </a:txBody>
                  <a:tcPr marL="121920" marR="121920" marT="60960" marB="60960"/>
                </a:tc>
                <a:tc>
                  <a:txBody>
                    <a:bodyPr/>
                    <a:lstStyle/>
                    <a:p>
                      <a:pPr algn="ctr"/>
                      <a:r>
                        <a:rPr lang="es-PE" sz="1100" dirty="0"/>
                        <a:t>CUI</a:t>
                      </a:r>
                    </a:p>
                  </a:txBody>
                  <a:tcPr marL="121920" marR="121920" marT="60960" marB="60960"/>
                </a:tc>
                <a:tc>
                  <a:txBody>
                    <a:bodyPr/>
                    <a:lstStyle/>
                    <a:p>
                      <a:pPr algn="ctr"/>
                      <a:r>
                        <a:rPr lang="es-PE" sz="1100" dirty="0"/>
                        <a:t>CODIGO DE IDEA</a:t>
                      </a:r>
                    </a:p>
                    <a:p>
                      <a:pPr algn="ctr"/>
                      <a:endParaRPr lang="es-PE" sz="1100" dirty="0"/>
                    </a:p>
                  </a:txBody>
                  <a:tcPr marL="121920" marR="121920" marT="60960" marB="60960"/>
                </a:tc>
                <a:tc>
                  <a:txBody>
                    <a:bodyPr/>
                    <a:lstStyle/>
                    <a:p>
                      <a:pPr algn="ctr" rtl="0" fontAlgn="ctr"/>
                      <a:r>
                        <a:rPr lang="es-PE" sz="1100" b="1" u="none" strike="noStrike" dirty="0">
                          <a:effectLst/>
                        </a:rPr>
                        <a:t>NOMBRE DEL PROYECTO DE INVERSIÓN</a:t>
                      </a:r>
                      <a:endParaRPr lang="es-PE" sz="1100" b="1" i="0" u="none" strike="noStrike" dirty="0">
                        <a:solidFill>
                          <a:srgbClr val="000000"/>
                        </a:solidFill>
                        <a:effectLst/>
                        <a:latin typeface="Arial Narrow" panose="020B0606020202030204" pitchFamily="34" charset="0"/>
                      </a:endParaRPr>
                    </a:p>
                  </a:txBody>
                  <a:tcPr marL="121920" marR="121920" marT="60960" marB="60960"/>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PE" sz="1100" b="1" dirty="0"/>
                        <a:t>MONTO DE INVERSIÓN S/</a:t>
                      </a:r>
                    </a:p>
                  </a:txBody>
                  <a:tcPr marL="121920" marR="121920" marT="60960" marB="60960"/>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PE" sz="1100" b="1" dirty="0"/>
                        <a:t>ESTADO SITUACIONAL </a:t>
                      </a:r>
                    </a:p>
                  </a:txBody>
                  <a:tcPr marL="121920" marR="121920" marT="60960" marB="60960"/>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s-PE" sz="1100" b="1" dirty="0"/>
                    </a:p>
                  </a:txBody>
                  <a:tcPr marL="121920" marR="121920" marT="60960" marB="60960"/>
                </a:tc>
                <a:tc>
                  <a:txBody>
                    <a:bodyPr/>
                    <a:lstStyle/>
                    <a:p>
                      <a:pPr algn="ctr" rtl="0" fontAlgn="ctr"/>
                      <a:r>
                        <a:rPr lang="es-PE" sz="1100" b="1" u="none" strike="noStrike" dirty="0">
                          <a:effectLst/>
                        </a:rPr>
                        <a:t>ALCANCE</a:t>
                      </a:r>
                      <a:endParaRPr lang="es-PE" sz="1100" b="1" i="0" u="none" strike="noStrike" dirty="0">
                        <a:solidFill>
                          <a:srgbClr val="000000"/>
                        </a:solidFill>
                        <a:effectLst/>
                        <a:latin typeface="Arial Narrow" panose="020B0606020202030204" pitchFamily="34" charset="0"/>
                      </a:endParaRPr>
                    </a:p>
                  </a:txBody>
                  <a:tcPr marL="121920" marR="121920" marT="60960" marB="60960"/>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PE" sz="1100" b="1" dirty="0"/>
                        <a:t>OBSERVACIONES</a:t>
                      </a:r>
                    </a:p>
                  </a:txBody>
                  <a:tcPr marL="121920" marR="121920" marT="60960" marB="60960"/>
                </a:tc>
                <a:extLst>
                  <a:ext uri="{0D108BD9-81ED-4DB2-BD59-A6C34878D82A}">
                    <a16:rowId xmlns:a16="http://schemas.microsoft.com/office/drawing/2014/main" val="746979308"/>
                  </a:ext>
                </a:extLst>
              </a:tr>
              <a:tr h="772160">
                <a:tc>
                  <a:txBody>
                    <a:bodyPr/>
                    <a:lstStyle/>
                    <a:p>
                      <a:pPr algn="ctr"/>
                      <a:r>
                        <a:rPr lang="es-PE" sz="900" dirty="0"/>
                        <a:t>01</a:t>
                      </a:r>
                    </a:p>
                  </a:txBody>
                  <a:tcPr marL="121920" marR="121920" marT="60960" marB="60960" anchor="ctr"/>
                </a:tc>
                <a:tc>
                  <a:txBody>
                    <a:bodyPr/>
                    <a:lstStyle/>
                    <a:p>
                      <a:pPr algn="ctr"/>
                      <a:r>
                        <a:rPr lang="es-PE" sz="900" dirty="0"/>
                        <a:t>2471507</a:t>
                      </a:r>
                    </a:p>
                    <a:p>
                      <a:pPr algn="ctr"/>
                      <a:endParaRPr lang="es-PE" sz="900" dirty="0"/>
                    </a:p>
                  </a:txBody>
                  <a:tcPr marL="121920" marR="121920" marT="60960" marB="60960" anchor="ctr"/>
                </a:tc>
                <a:tc>
                  <a:txBody>
                    <a:bodyPr/>
                    <a:lstStyle/>
                    <a:p>
                      <a:pPr algn="ctr"/>
                      <a:r>
                        <a:rPr lang="es-PE" sz="900" dirty="0"/>
                        <a:t>-</a:t>
                      </a:r>
                    </a:p>
                  </a:txBody>
                  <a:tcPr marL="121920" marR="121920" marT="60960" marB="60960"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PE" sz="900" b="0" dirty="0"/>
                        <a:t>RECUPERACION DE ECOSISTEMAS DE PAJONAL DE PUNA HUMEDA, BODEFAL,  MATORRAL INTERANDINO, BOSQUE RELICTO MESOANDINO Y LAS LAGUNAS DE PACUCHA, CHURRUBAMBA, PUCULLOCCOCHA Y HUAMPICA EN LA MANCOMUNIDAD SONDOR – CURAMBA DE LA PROVINCIA DE ANDAHUAYLAS – REGION APURIMAC</a:t>
                      </a: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r>
                        <a:rPr lang="es-PE" sz="900" b="1" kern="1200" dirty="0">
                          <a:solidFill>
                            <a:schemeClr val="tx1"/>
                          </a:solidFill>
                          <a:latin typeface="+mn-lt"/>
                          <a:ea typeface="+mn-ea"/>
                          <a:cs typeface="+mn-cs"/>
                        </a:rPr>
                        <a:t>22,764,507.16</a:t>
                      </a: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PE" sz="900" b="0" dirty="0">
                          <a:solidFill>
                            <a:schemeClr val="tx1">
                              <a:lumMod val="95000"/>
                              <a:lumOff val="5000"/>
                            </a:schemeClr>
                          </a:solidFill>
                        </a:rPr>
                        <a:t>VIABLE</a:t>
                      </a: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s-PE" sz="900" b="0" dirty="0">
                        <a:solidFill>
                          <a:schemeClr val="tx1">
                            <a:lumMod val="95000"/>
                            <a:lumOff val="5000"/>
                          </a:schemeClr>
                        </a:solidFill>
                      </a:endParaRPr>
                    </a:p>
                  </a:txBody>
                  <a:tcPr marL="121920" marR="121920" marT="60960" marB="60960" anchor="ctr"/>
                </a:tc>
                <a:tc>
                  <a:txBody>
                    <a:bodyPr/>
                    <a:lstStyle/>
                    <a:p>
                      <a:pPr marL="171450" marR="0" lvl="0" indent="-171450" algn="ctr"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s-PE" sz="900" b="0" dirty="0"/>
                        <a:t>05 Distritos</a:t>
                      </a: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endParaRPr lang="es-PE" sz="900" b="0" dirty="0"/>
                    </a:p>
                  </a:txBody>
                  <a:tcPr marL="121920" marR="121920" marT="60960" marB="60960" anchor="ctr"/>
                </a:tc>
                <a:extLst>
                  <a:ext uri="{0D108BD9-81ED-4DB2-BD59-A6C34878D82A}">
                    <a16:rowId xmlns:a16="http://schemas.microsoft.com/office/drawing/2014/main" val="2748467623"/>
                  </a:ext>
                </a:extLst>
              </a:tr>
              <a:tr h="447040">
                <a:tc>
                  <a:txBody>
                    <a:bodyPr/>
                    <a:lstStyle/>
                    <a:p>
                      <a:pPr marR="0" algn="ctr" rtl="0">
                        <a:lnSpc>
                          <a:spcPct val="100000"/>
                        </a:lnSpc>
                        <a:spcBef>
                          <a:spcPts val="0"/>
                        </a:spcBef>
                        <a:spcAft>
                          <a:spcPts val="0"/>
                        </a:spcAft>
                        <a:buClr>
                          <a:srgbClr val="000000"/>
                        </a:buClr>
                        <a:buFont typeface="Arial"/>
                      </a:pPr>
                      <a:r>
                        <a:rPr lang="es-PE" sz="900" b="0" i="0" u="none" strike="noStrike" cap="none" dirty="0">
                          <a:solidFill>
                            <a:srgbClr val="000000"/>
                          </a:solidFill>
                          <a:latin typeface="Arial"/>
                          <a:cs typeface="Arial"/>
                          <a:sym typeface="Arial"/>
                        </a:rPr>
                        <a:t>02</a:t>
                      </a:r>
                    </a:p>
                  </a:txBody>
                  <a:tcPr marL="121920" marR="121920" marT="60960" marB="60960" anchor="ct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PE" sz="900" b="0" i="0" u="none" strike="noStrike" cap="none" dirty="0">
                          <a:solidFill>
                            <a:srgbClr val="000000"/>
                          </a:solidFill>
                          <a:latin typeface="Arial"/>
                          <a:cs typeface="Arial"/>
                          <a:sym typeface="Arial"/>
                        </a:rPr>
                        <a:t>2487668</a:t>
                      </a:r>
                    </a:p>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s-PE" sz="900" b="0" i="0" u="none" strike="noStrike" cap="none" dirty="0">
                        <a:solidFill>
                          <a:srgbClr val="000000"/>
                        </a:solidFill>
                        <a:latin typeface="Arial"/>
                        <a:cs typeface="Arial"/>
                        <a:sym typeface="Arial"/>
                      </a:endParaRPr>
                    </a:p>
                    <a:p>
                      <a:pPr marR="0" algn="ctr" rtl="0">
                        <a:lnSpc>
                          <a:spcPct val="100000"/>
                        </a:lnSpc>
                        <a:spcBef>
                          <a:spcPts val="0"/>
                        </a:spcBef>
                        <a:spcAft>
                          <a:spcPts val="0"/>
                        </a:spcAft>
                        <a:buClr>
                          <a:srgbClr val="000000"/>
                        </a:buClr>
                        <a:buFont typeface="Arial"/>
                      </a:pPr>
                      <a:endParaRPr lang="es-PE" sz="900" b="0" i="0" u="none" strike="noStrike" cap="none" dirty="0">
                        <a:solidFill>
                          <a:srgbClr val="000000"/>
                        </a:solidFill>
                        <a:latin typeface="Arial"/>
                        <a:cs typeface="Arial"/>
                        <a:sym typeface="Arial"/>
                      </a:endParaRPr>
                    </a:p>
                  </a:txBody>
                  <a:tcPr marL="121920" marR="121920" marT="60960" marB="60960" anchor="ctr"/>
                </a:tc>
                <a:tc>
                  <a:txBody>
                    <a:bodyPr/>
                    <a:lstStyle/>
                    <a:p>
                      <a:pPr marR="0" algn="ctr" rtl="0">
                        <a:lnSpc>
                          <a:spcPct val="100000"/>
                        </a:lnSpc>
                        <a:spcBef>
                          <a:spcPts val="0"/>
                        </a:spcBef>
                        <a:spcAft>
                          <a:spcPts val="0"/>
                        </a:spcAft>
                        <a:buClr>
                          <a:srgbClr val="000000"/>
                        </a:buClr>
                        <a:buFont typeface="Arial"/>
                      </a:pPr>
                      <a:r>
                        <a:rPr lang="es-PE" sz="900" b="0" i="0" u="none" strike="noStrike" cap="none" dirty="0">
                          <a:solidFill>
                            <a:srgbClr val="000000"/>
                          </a:solidFill>
                          <a:latin typeface="Arial"/>
                          <a:cs typeface="Arial"/>
                          <a:sym typeface="Arial"/>
                        </a:rPr>
                        <a:t>-</a:t>
                      </a:r>
                    </a:p>
                  </a:txBody>
                  <a:tcPr marL="121920" marR="121920" marT="60960" marB="60960"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PE" sz="900" b="0" u="none" strike="noStrike" cap="none" dirty="0">
                          <a:solidFill>
                            <a:srgbClr val="000000"/>
                          </a:solidFill>
                          <a:sym typeface="Arial"/>
                        </a:rPr>
                        <a:t>RECUPERACION DE LOS ECOSISTEMAS DE PAJONAL DE PUNA HUMEDA, BOFEDAL Y MATORRAL ANDINO DE LAS UNIDADES HIDROGRAFICAS DE LOS RIOS PUNANQUI, COCCHA Y AQUILANO DE,07</a:t>
                      </a:r>
                      <a:r>
                        <a:rPr lang="es-PE" sz="900" b="0" u="none" strike="noStrike" cap="none" baseline="0" dirty="0">
                          <a:solidFill>
                            <a:srgbClr val="000000"/>
                          </a:solidFill>
                          <a:sym typeface="Arial"/>
                        </a:rPr>
                        <a:t> DISTRITOS DE </a:t>
                      </a:r>
                      <a:r>
                        <a:rPr lang="es-PE" sz="900" b="0" u="none" strike="noStrike" cap="none" dirty="0">
                          <a:solidFill>
                            <a:srgbClr val="000000"/>
                          </a:solidFill>
                          <a:sym typeface="Arial"/>
                        </a:rPr>
                        <a:t>LA PROVINCIA DE COTABAMBAS Y GRAU  DE LA REGION DE APURIMAC</a:t>
                      </a:r>
                      <a:endParaRPr lang="es-PE" sz="900" b="0" i="0" u="none" strike="noStrike" cap="none" dirty="0">
                        <a:solidFill>
                          <a:srgbClr val="000000"/>
                        </a:solidFill>
                        <a:latin typeface="Arial"/>
                        <a:cs typeface="Arial"/>
                        <a:sym typeface="Arial"/>
                      </a:endParaRPr>
                    </a:p>
                  </a:txBody>
                  <a:tcPr marL="121920" marR="121920" marT="60960" marB="60960" anchor="ctr"/>
                </a:tc>
                <a:tc>
                  <a:txBody>
                    <a:bodyPr/>
                    <a:lstStyle/>
                    <a:p>
                      <a:pPr marL="0" indent="0" algn="ctr">
                        <a:buFont typeface="Arial" panose="020B0604020202020204" pitchFamily="34" charset="0"/>
                        <a:buNone/>
                      </a:pPr>
                      <a:r>
                        <a:rPr lang="es-PE" sz="900" b="1" kern="1200" dirty="0">
                          <a:solidFill>
                            <a:schemeClr val="tx1"/>
                          </a:solidFill>
                          <a:latin typeface="+mn-lt"/>
                          <a:ea typeface="+mn-ea"/>
                          <a:cs typeface="+mn-cs"/>
                          <a:sym typeface="Arial"/>
                        </a:rPr>
                        <a:t>16,348,682.70</a:t>
                      </a: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PE" sz="900" b="0" dirty="0">
                          <a:solidFill>
                            <a:schemeClr val="tx1">
                              <a:lumMod val="95000"/>
                              <a:lumOff val="5000"/>
                            </a:schemeClr>
                          </a:solidFill>
                        </a:rPr>
                        <a:t>APROBACION</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s-PE" sz="900" b="0" i="0" u="none" strike="noStrike" cap="none" dirty="0">
                        <a:solidFill>
                          <a:schemeClr val="tx1">
                            <a:lumMod val="95000"/>
                            <a:lumOff val="5000"/>
                          </a:schemeClr>
                        </a:solidFill>
                        <a:latin typeface="Arial"/>
                        <a:cs typeface="Arial"/>
                        <a:sym typeface="Arial"/>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s-PE" sz="900" b="0" i="0" u="none" strike="noStrike" cap="none" dirty="0">
                        <a:solidFill>
                          <a:schemeClr val="tx1">
                            <a:lumMod val="95000"/>
                            <a:lumOff val="5000"/>
                          </a:schemeClr>
                        </a:solidFill>
                        <a:latin typeface="Arial"/>
                        <a:cs typeface="Arial"/>
                        <a:sym typeface="Arial"/>
                      </a:endParaRPr>
                    </a:p>
                  </a:txBody>
                  <a:tcPr marL="121920" marR="121920" marT="60960" marB="60960" anchor="ctr"/>
                </a:tc>
                <a:tc>
                  <a:txBody>
                    <a:bodyPr/>
                    <a:lstStyle/>
                    <a:p>
                      <a:pPr marL="171450" marR="0" lvl="0" indent="-171450" algn="ctr"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s-PE" sz="900" b="0" kern="1200" dirty="0">
                          <a:solidFill>
                            <a:schemeClr val="tx1"/>
                          </a:solidFill>
                          <a:latin typeface="+mn-lt"/>
                          <a:ea typeface="+mn-ea"/>
                          <a:cs typeface="+mn-cs"/>
                          <a:sym typeface="Arial"/>
                        </a:rPr>
                        <a:t>07 Distritos</a:t>
                      </a:r>
                    </a:p>
                    <a:p>
                      <a:pPr marL="171450" marR="0" lvl="0" indent="-171450" algn="ctr"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lang="es-PE" sz="900" b="0" i="0" u="none" strike="noStrike" cap="none" dirty="0">
                        <a:solidFill>
                          <a:srgbClr val="000000"/>
                        </a:solidFill>
                        <a:latin typeface="Arial"/>
                        <a:cs typeface="Arial"/>
                        <a:sym typeface="Arial"/>
                      </a:endParaRPr>
                    </a:p>
                  </a:txBody>
                  <a:tcPr marL="121920" marR="121920" marT="60960" marB="60960" anchor="ctr"/>
                </a:tc>
                <a:tc>
                  <a:txBody>
                    <a:bodyPr/>
                    <a:lstStyle/>
                    <a:p>
                      <a:pPr algn="ctr" fontAlgn="ctr"/>
                      <a:r>
                        <a:rPr lang="es-PE" sz="900" u="none" strike="noStrike" dirty="0">
                          <a:effectLst/>
                        </a:rPr>
                        <a:t>Para su registro en el aplicativo informático del banco de proyectos y viabilización.</a:t>
                      </a:r>
                      <a:endParaRPr lang="es-PE" sz="900" b="0" i="0" u="none" strike="noStrike" dirty="0">
                        <a:solidFill>
                          <a:srgbClr val="000000"/>
                        </a:solidFill>
                        <a:effectLst/>
                        <a:latin typeface="Arial Narrow" panose="020B0606020202030204" pitchFamily="34" charset="0"/>
                      </a:endParaRPr>
                    </a:p>
                    <a:p>
                      <a:pPr algn="ctr"/>
                      <a:endParaRPr lang="es-PE" sz="900" b="0" i="0" u="none" strike="noStrike" cap="none" dirty="0">
                        <a:solidFill>
                          <a:srgbClr val="000000"/>
                        </a:solidFill>
                        <a:latin typeface="+mn-lt"/>
                        <a:cs typeface="Arial"/>
                        <a:sym typeface="Arial"/>
                      </a:endParaRPr>
                    </a:p>
                  </a:txBody>
                  <a:tcPr marL="121920" marR="121920" marT="60960" marB="60960" anchor="ctr"/>
                </a:tc>
                <a:extLst>
                  <a:ext uri="{0D108BD9-81ED-4DB2-BD59-A6C34878D82A}">
                    <a16:rowId xmlns:a16="http://schemas.microsoft.com/office/drawing/2014/main" val="2214220417"/>
                  </a:ext>
                </a:extLst>
              </a:tr>
              <a:tr h="609600">
                <a:tc>
                  <a:txBody>
                    <a:bodyPr/>
                    <a:lstStyle/>
                    <a:p>
                      <a:pPr marR="0" algn="ctr" rtl="0">
                        <a:lnSpc>
                          <a:spcPct val="100000"/>
                        </a:lnSpc>
                        <a:spcBef>
                          <a:spcPts val="0"/>
                        </a:spcBef>
                        <a:spcAft>
                          <a:spcPts val="0"/>
                        </a:spcAft>
                        <a:buClr>
                          <a:srgbClr val="000000"/>
                        </a:buClr>
                        <a:buFont typeface="Arial"/>
                      </a:pPr>
                      <a:r>
                        <a:rPr lang="es-PE" sz="900" b="0" i="0" u="none" strike="noStrike" cap="none" dirty="0">
                          <a:solidFill>
                            <a:srgbClr val="000000"/>
                          </a:solidFill>
                          <a:latin typeface="Arial"/>
                          <a:cs typeface="Arial"/>
                          <a:sym typeface="Arial"/>
                        </a:rPr>
                        <a:t>03</a:t>
                      </a:r>
                    </a:p>
                  </a:txBody>
                  <a:tcPr marL="121920" marR="121920" marT="60960" marB="60960" anchor="ct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PE" sz="900" b="0" i="0" u="none" strike="noStrike" cap="none" dirty="0">
                          <a:solidFill>
                            <a:srgbClr val="000000"/>
                          </a:solidFill>
                          <a:latin typeface="Arial"/>
                          <a:cs typeface="Arial"/>
                          <a:sym typeface="Arial"/>
                        </a:rPr>
                        <a:t>2487519</a:t>
                      </a:r>
                    </a:p>
                    <a:p>
                      <a:pPr marR="0" algn="ctr" rtl="0">
                        <a:lnSpc>
                          <a:spcPct val="100000"/>
                        </a:lnSpc>
                        <a:spcBef>
                          <a:spcPts val="0"/>
                        </a:spcBef>
                        <a:spcAft>
                          <a:spcPts val="0"/>
                        </a:spcAft>
                        <a:buClr>
                          <a:srgbClr val="000000"/>
                        </a:buClr>
                        <a:buFont typeface="Arial"/>
                      </a:pPr>
                      <a:endParaRPr lang="es-PE" sz="900" b="0" i="0" u="none" strike="noStrike" cap="none" dirty="0">
                        <a:solidFill>
                          <a:srgbClr val="000000"/>
                        </a:solidFill>
                        <a:latin typeface="Arial"/>
                        <a:cs typeface="Arial"/>
                        <a:sym typeface="Arial"/>
                      </a:endParaRPr>
                    </a:p>
                  </a:txBody>
                  <a:tcPr marL="121920" marR="121920" marT="60960" marB="60960" anchor="ctr"/>
                </a:tc>
                <a:tc>
                  <a:txBody>
                    <a:bodyPr/>
                    <a:lstStyle/>
                    <a:p>
                      <a:pPr marR="0" algn="ctr" rtl="0">
                        <a:lnSpc>
                          <a:spcPct val="100000"/>
                        </a:lnSpc>
                        <a:spcBef>
                          <a:spcPts val="0"/>
                        </a:spcBef>
                        <a:spcAft>
                          <a:spcPts val="0"/>
                        </a:spcAft>
                        <a:buClr>
                          <a:srgbClr val="000000"/>
                        </a:buClr>
                        <a:buFont typeface="Arial"/>
                      </a:pPr>
                      <a:r>
                        <a:rPr lang="es-PE" sz="900" b="0" i="0" u="none" strike="noStrike" cap="none" dirty="0">
                          <a:solidFill>
                            <a:srgbClr val="000000"/>
                          </a:solidFill>
                          <a:latin typeface="Arial"/>
                          <a:cs typeface="Arial"/>
                          <a:sym typeface="Arial"/>
                        </a:rPr>
                        <a:t>-</a:t>
                      </a:r>
                    </a:p>
                  </a:txBody>
                  <a:tcPr marL="121920" marR="121920" marT="60960" marB="60960" anchor="ctr"/>
                </a:tc>
                <a:tc>
                  <a:txBody>
                    <a:bodyPr/>
                    <a:lstStyle/>
                    <a:p>
                      <a:r>
                        <a:rPr lang="es-PE" sz="900" b="0" u="none" strike="noStrike" cap="none" dirty="0">
                          <a:solidFill>
                            <a:srgbClr val="000000"/>
                          </a:solidFill>
                          <a:sym typeface="Arial"/>
                        </a:rPr>
                        <a:t>RECUPERACION DE LOS ECOSISTEMAS DE  PAJONAL DE PUNA HUMEDA,  SECA, BOFEDALES Y BOSQUE RELICTO MESOANDINO DE LAS UNIDADES HIDROGRAFICAS DEL RIOS CHALHUANCA, OCOÑA , 9 DISTRITOS DE LA PROVINCIA DE AYMARAES - LA REGION DE APURIMAC</a:t>
                      </a:r>
                      <a:endParaRPr lang="es-PE" sz="900" b="0" i="0" u="none" strike="noStrike" cap="none" dirty="0">
                        <a:solidFill>
                          <a:srgbClr val="000000"/>
                        </a:solidFill>
                        <a:latin typeface="Arial"/>
                        <a:cs typeface="Arial"/>
                        <a:sym typeface="Arial"/>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PE" sz="900" b="1" kern="1200" dirty="0">
                          <a:solidFill>
                            <a:schemeClr val="tx1"/>
                          </a:solidFill>
                          <a:latin typeface="+mn-lt"/>
                          <a:ea typeface="+mn-ea"/>
                          <a:cs typeface="+mn-cs"/>
                        </a:rPr>
                        <a:t>53,097,268.32</a:t>
                      </a:r>
                      <a:endParaRPr lang="es-PE" sz="900" b="1" kern="1200" dirty="0">
                        <a:solidFill>
                          <a:schemeClr val="tx1"/>
                        </a:solidFill>
                        <a:latin typeface="+mn-lt"/>
                        <a:ea typeface="+mn-ea"/>
                        <a:cs typeface="+mn-cs"/>
                        <a:sym typeface="Arial"/>
                      </a:endParaRPr>
                    </a:p>
                    <a:p>
                      <a:pPr marL="0" indent="0" algn="ctr">
                        <a:buFont typeface="Arial" panose="020B0604020202020204" pitchFamily="34" charset="0"/>
                        <a:buNone/>
                      </a:pPr>
                      <a:endParaRPr lang="es-PE" sz="900" b="1" kern="1200" dirty="0">
                        <a:solidFill>
                          <a:schemeClr val="tx1"/>
                        </a:solidFill>
                        <a:latin typeface="+mn-lt"/>
                        <a:ea typeface="+mn-ea"/>
                        <a:cs typeface="+mn-cs"/>
                        <a:sym typeface="Arial"/>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PE" sz="900" b="0" dirty="0">
                          <a:solidFill>
                            <a:schemeClr val="tx1">
                              <a:lumMod val="95000"/>
                              <a:lumOff val="5000"/>
                            </a:schemeClr>
                          </a:solidFill>
                        </a:rPr>
                        <a:t>VIABLE</a:t>
                      </a:r>
                    </a:p>
                    <a:p>
                      <a:pPr algn="ctr"/>
                      <a:endParaRPr lang="es-PE" sz="900" b="0" i="0" u="none" strike="noStrike" cap="none" dirty="0">
                        <a:solidFill>
                          <a:schemeClr val="tx1">
                            <a:lumMod val="95000"/>
                            <a:lumOff val="5000"/>
                          </a:schemeClr>
                        </a:solidFill>
                        <a:latin typeface="Arial"/>
                        <a:cs typeface="Arial"/>
                        <a:sym typeface="Arial"/>
                      </a:endParaRPr>
                    </a:p>
                  </a:txBody>
                  <a:tcPr marL="121920" marR="121920" marT="60960" marB="60960" anchor="ctr"/>
                </a:tc>
                <a:tc>
                  <a:txBody>
                    <a:bodyPr/>
                    <a:lstStyle/>
                    <a:p>
                      <a:pPr algn="ctr"/>
                      <a:endParaRPr lang="es-PE" sz="900" b="0" i="0" u="none" strike="noStrike" cap="none" dirty="0">
                        <a:solidFill>
                          <a:schemeClr val="tx1">
                            <a:lumMod val="95000"/>
                            <a:lumOff val="5000"/>
                          </a:schemeClr>
                        </a:solidFill>
                        <a:latin typeface="Arial"/>
                        <a:cs typeface="Arial"/>
                        <a:sym typeface="Arial"/>
                      </a:endParaRPr>
                    </a:p>
                  </a:txBody>
                  <a:tcPr marL="121920" marR="121920" marT="60960" marB="60960" anchor="ctr"/>
                </a:tc>
                <a:tc>
                  <a:txBody>
                    <a:bodyPr/>
                    <a:lstStyle/>
                    <a:p>
                      <a:pPr marL="171450" indent="-171450" algn="ctr">
                        <a:buFont typeface="Arial" panose="020B0604020202020204" pitchFamily="34" charset="0"/>
                        <a:buChar char="•"/>
                      </a:pPr>
                      <a:r>
                        <a:rPr lang="es-PE" sz="900" b="0" i="0" u="none" strike="noStrike" cap="none" dirty="0">
                          <a:solidFill>
                            <a:srgbClr val="000000"/>
                          </a:solidFill>
                          <a:latin typeface="Arial"/>
                          <a:cs typeface="Arial"/>
                          <a:sym typeface="Arial"/>
                        </a:rPr>
                        <a:t>09 Distritos</a:t>
                      </a:r>
                    </a:p>
                    <a:p>
                      <a:pPr marL="171450" indent="-171450" algn="ctr">
                        <a:buFont typeface="Arial" panose="020B0604020202020204" pitchFamily="34" charset="0"/>
                        <a:buChar char="•"/>
                      </a:pPr>
                      <a:endParaRPr lang="es-PE" sz="900" b="0" i="0" u="none" strike="noStrike" cap="none" dirty="0">
                        <a:solidFill>
                          <a:srgbClr val="000000"/>
                        </a:solidFill>
                        <a:latin typeface="Arial"/>
                        <a:cs typeface="Arial"/>
                        <a:sym typeface="Arial"/>
                      </a:endParaRPr>
                    </a:p>
                  </a:txBody>
                  <a:tcPr marL="121920" marR="121920" marT="60960" marB="60960" anchor="ctr"/>
                </a:tc>
                <a:tc>
                  <a:txBody>
                    <a:bodyPr/>
                    <a:lstStyle/>
                    <a:p>
                      <a:pPr algn="ctr"/>
                      <a:endParaRPr lang="es-PE" sz="900" b="0" i="0" u="none" strike="noStrike" cap="none" dirty="0">
                        <a:solidFill>
                          <a:srgbClr val="000000"/>
                        </a:solidFill>
                        <a:latin typeface="Arial"/>
                        <a:cs typeface="Arial"/>
                        <a:sym typeface="Arial"/>
                      </a:endParaRPr>
                    </a:p>
                  </a:txBody>
                  <a:tcPr marL="121920" marR="121920" marT="60960" marB="60960" anchor="ctr"/>
                </a:tc>
                <a:extLst>
                  <a:ext uri="{0D108BD9-81ED-4DB2-BD59-A6C34878D82A}">
                    <a16:rowId xmlns:a16="http://schemas.microsoft.com/office/drawing/2014/main" val="1767663526"/>
                  </a:ext>
                </a:extLst>
              </a:tr>
            </a:tbl>
          </a:graphicData>
        </a:graphic>
      </p:graphicFrame>
      <p:sp>
        <p:nvSpPr>
          <p:cNvPr id="5" name="Google Shape;95;p13">
            <a:extLst>
              <a:ext uri="{FF2B5EF4-FFF2-40B4-BE49-F238E27FC236}">
                <a16:creationId xmlns:a16="http://schemas.microsoft.com/office/drawing/2014/main" id="{7DB9BA98-6BEB-4F68-8F37-ADE0EF83B1E6}"/>
              </a:ext>
            </a:extLst>
          </p:cNvPr>
          <p:cNvSpPr txBox="1">
            <a:spLocks/>
          </p:cNvSpPr>
          <p:nvPr/>
        </p:nvSpPr>
        <p:spPr>
          <a:xfrm>
            <a:off x="724854" y="0"/>
            <a:ext cx="10562741" cy="602007"/>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1pPr>
            <a:lvl2pPr marR="0" lvl="1"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2pPr>
            <a:lvl3pPr marR="0" lvl="2"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3pPr>
            <a:lvl4pPr marR="0" lvl="3"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4pPr>
            <a:lvl5pPr marR="0" lvl="4"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5pPr>
            <a:lvl6pPr marR="0" lvl="5"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6pPr>
            <a:lvl7pPr marR="0" lvl="6"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7pPr>
            <a:lvl8pPr marR="0" lvl="7"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8pPr>
            <a:lvl9pPr marR="0" lvl="8"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9pPr>
          </a:lstStyle>
          <a:p>
            <a:pPr algn="ctr"/>
            <a:r>
              <a:rPr lang="es-MX" sz="3733" dirty="0">
                <a:effectLst>
                  <a:outerShdw blurRad="38100" dist="38100" dir="2700000" algn="tl">
                    <a:srgbClr val="000000">
                      <a:alpha val="43137"/>
                    </a:srgbClr>
                  </a:outerShdw>
                </a:effectLst>
              </a:rPr>
              <a:t>Proyectos de Inversión Formulados-2019</a:t>
            </a:r>
          </a:p>
        </p:txBody>
      </p:sp>
      <p:sp>
        <p:nvSpPr>
          <p:cNvPr id="6" name="Google Shape;95;p13">
            <a:extLst>
              <a:ext uri="{FF2B5EF4-FFF2-40B4-BE49-F238E27FC236}">
                <a16:creationId xmlns:a16="http://schemas.microsoft.com/office/drawing/2014/main" id="{7DB9BA98-6BEB-4F68-8F37-ADE0EF83B1E6}"/>
              </a:ext>
            </a:extLst>
          </p:cNvPr>
          <p:cNvSpPr txBox="1">
            <a:spLocks/>
          </p:cNvSpPr>
          <p:nvPr/>
        </p:nvSpPr>
        <p:spPr>
          <a:xfrm>
            <a:off x="724854" y="462643"/>
            <a:ext cx="10562741" cy="602007"/>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1pPr>
            <a:lvl2pPr marR="0" lvl="1"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2pPr>
            <a:lvl3pPr marR="0" lvl="2"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3pPr>
            <a:lvl4pPr marR="0" lvl="3"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4pPr>
            <a:lvl5pPr marR="0" lvl="4"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5pPr>
            <a:lvl6pPr marR="0" lvl="5"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6pPr>
            <a:lvl7pPr marR="0" lvl="6"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7pPr>
            <a:lvl8pPr marR="0" lvl="7"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8pPr>
            <a:lvl9pPr marR="0" lvl="8"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9pPr>
          </a:lstStyle>
          <a:p>
            <a:pPr algn="ctr"/>
            <a:r>
              <a:rPr lang="es-MX" sz="2800" dirty="0">
                <a:effectLst>
                  <a:outerShdw blurRad="38100" dist="38100" dir="2700000" algn="tl">
                    <a:srgbClr val="000000">
                      <a:alpha val="43137"/>
                    </a:srgbClr>
                  </a:outerShdw>
                </a:effectLst>
              </a:rPr>
              <a:t>FUNCION AMBIENTE</a:t>
            </a:r>
          </a:p>
        </p:txBody>
      </p:sp>
    </p:spTree>
    <p:extLst>
      <p:ext uri="{BB962C8B-B14F-4D97-AF65-F5344CB8AC3E}">
        <p14:creationId xmlns:p14="http://schemas.microsoft.com/office/powerpoint/2010/main" val="35598320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a 6">
            <a:extLst>
              <a:ext uri="{FF2B5EF4-FFF2-40B4-BE49-F238E27FC236}">
                <a16:creationId xmlns:a16="http://schemas.microsoft.com/office/drawing/2014/main" id="{61092F70-2AE1-4B21-990C-2413397B307E}"/>
              </a:ext>
            </a:extLst>
          </p:cNvPr>
          <p:cNvGraphicFramePr>
            <a:graphicFrameLocks noGrp="1"/>
          </p:cNvGraphicFramePr>
          <p:nvPr>
            <p:extLst>
              <p:ext uri="{D42A27DB-BD31-4B8C-83A1-F6EECF244321}">
                <p14:modId xmlns:p14="http://schemas.microsoft.com/office/powerpoint/2010/main" val="1690237679"/>
              </p:ext>
            </p:extLst>
          </p:nvPr>
        </p:nvGraphicFramePr>
        <p:xfrm>
          <a:off x="249350" y="1609796"/>
          <a:ext cx="11363096" cy="1706880"/>
        </p:xfrm>
        <a:graphic>
          <a:graphicData uri="http://schemas.openxmlformats.org/drawingml/2006/table">
            <a:tbl>
              <a:tblPr firstRow="1" bandRow="1">
                <a:tableStyleId>{7DF18680-E054-41AD-8BC1-D1AEF772440D}</a:tableStyleId>
              </a:tblPr>
              <a:tblGrid>
                <a:gridCol w="503979">
                  <a:extLst>
                    <a:ext uri="{9D8B030D-6E8A-4147-A177-3AD203B41FA5}">
                      <a16:colId xmlns:a16="http://schemas.microsoft.com/office/drawing/2014/main" val="3231368027"/>
                    </a:ext>
                  </a:extLst>
                </a:gridCol>
                <a:gridCol w="554867">
                  <a:extLst>
                    <a:ext uri="{9D8B030D-6E8A-4147-A177-3AD203B41FA5}">
                      <a16:colId xmlns:a16="http://schemas.microsoft.com/office/drawing/2014/main" val="3565300996"/>
                    </a:ext>
                  </a:extLst>
                </a:gridCol>
                <a:gridCol w="767480">
                  <a:extLst>
                    <a:ext uri="{9D8B030D-6E8A-4147-A177-3AD203B41FA5}">
                      <a16:colId xmlns:a16="http://schemas.microsoft.com/office/drawing/2014/main" val="1968479116"/>
                    </a:ext>
                  </a:extLst>
                </a:gridCol>
                <a:gridCol w="2466092">
                  <a:extLst>
                    <a:ext uri="{9D8B030D-6E8A-4147-A177-3AD203B41FA5}">
                      <a16:colId xmlns:a16="http://schemas.microsoft.com/office/drawing/2014/main" val="1429739352"/>
                    </a:ext>
                  </a:extLst>
                </a:gridCol>
                <a:gridCol w="988004">
                  <a:extLst>
                    <a:ext uri="{9D8B030D-6E8A-4147-A177-3AD203B41FA5}">
                      <a16:colId xmlns:a16="http://schemas.microsoft.com/office/drawing/2014/main" val="1073880851"/>
                    </a:ext>
                  </a:extLst>
                </a:gridCol>
                <a:gridCol w="1262813">
                  <a:extLst>
                    <a:ext uri="{9D8B030D-6E8A-4147-A177-3AD203B41FA5}">
                      <a16:colId xmlns:a16="http://schemas.microsoft.com/office/drawing/2014/main" val="4239792826"/>
                    </a:ext>
                  </a:extLst>
                </a:gridCol>
                <a:gridCol w="1393674">
                  <a:extLst>
                    <a:ext uri="{9D8B030D-6E8A-4147-A177-3AD203B41FA5}">
                      <a16:colId xmlns:a16="http://schemas.microsoft.com/office/drawing/2014/main" val="1009816637"/>
                    </a:ext>
                  </a:extLst>
                </a:gridCol>
                <a:gridCol w="1262813">
                  <a:extLst>
                    <a:ext uri="{9D8B030D-6E8A-4147-A177-3AD203B41FA5}">
                      <a16:colId xmlns:a16="http://schemas.microsoft.com/office/drawing/2014/main" val="919764980"/>
                    </a:ext>
                  </a:extLst>
                </a:gridCol>
                <a:gridCol w="1128946">
                  <a:extLst>
                    <a:ext uri="{9D8B030D-6E8A-4147-A177-3AD203B41FA5}">
                      <a16:colId xmlns:a16="http://schemas.microsoft.com/office/drawing/2014/main" val="3466243991"/>
                    </a:ext>
                  </a:extLst>
                </a:gridCol>
                <a:gridCol w="1034428">
                  <a:extLst>
                    <a:ext uri="{9D8B030D-6E8A-4147-A177-3AD203B41FA5}">
                      <a16:colId xmlns:a16="http://schemas.microsoft.com/office/drawing/2014/main" val="1146080519"/>
                    </a:ext>
                  </a:extLst>
                </a:gridCol>
              </a:tblGrid>
              <a:tr h="484245">
                <a:tc>
                  <a:txBody>
                    <a:bodyPr/>
                    <a:lstStyle/>
                    <a:p>
                      <a:pPr algn="ctr"/>
                      <a:r>
                        <a:rPr lang="es-PE" sz="1100" dirty="0"/>
                        <a:t>N°</a:t>
                      </a:r>
                    </a:p>
                  </a:txBody>
                  <a:tcPr marL="121920" marR="121920" marT="60960" marB="60960"/>
                </a:tc>
                <a:tc>
                  <a:txBody>
                    <a:bodyPr/>
                    <a:lstStyle/>
                    <a:p>
                      <a:pPr algn="ctr"/>
                      <a:r>
                        <a:rPr lang="es-PE" sz="1100" dirty="0"/>
                        <a:t>CUI</a:t>
                      </a:r>
                    </a:p>
                  </a:txBody>
                  <a:tcPr marL="121920" marR="121920" marT="60960" marB="60960"/>
                </a:tc>
                <a:tc>
                  <a:txBody>
                    <a:bodyPr/>
                    <a:lstStyle/>
                    <a:p>
                      <a:pPr algn="ctr"/>
                      <a:r>
                        <a:rPr lang="es-PE" sz="1100" dirty="0"/>
                        <a:t>CODIGO DE IDEA</a:t>
                      </a:r>
                    </a:p>
                    <a:p>
                      <a:pPr algn="ctr"/>
                      <a:endParaRPr lang="es-PE" sz="1100" dirty="0"/>
                    </a:p>
                  </a:txBody>
                  <a:tcPr marL="121920" marR="121920" marT="60960" marB="60960"/>
                </a:tc>
                <a:tc>
                  <a:txBody>
                    <a:bodyPr/>
                    <a:lstStyle/>
                    <a:p>
                      <a:pPr algn="ctr" rtl="0" fontAlgn="ctr"/>
                      <a:r>
                        <a:rPr lang="es-PE" sz="1100" b="1" u="none" strike="noStrike" dirty="0">
                          <a:effectLst/>
                        </a:rPr>
                        <a:t>NOMBRE DEL PROYECTO DE INVERSIÓN</a:t>
                      </a:r>
                      <a:endParaRPr lang="es-PE" sz="1100" b="1" i="0" u="none" strike="noStrike" dirty="0">
                        <a:solidFill>
                          <a:srgbClr val="000000"/>
                        </a:solidFill>
                        <a:effectLst/>
                        <a:latin typeface="Arial Narrow" panose="020B0606020202030204" pitchFamily="34" charset="0"/>
                      </a:endParaRPr>
                    </a:p>
                  </a:txBody>
                  <a:tcPr marL="121920" marR="121920" marT="60960" marB="60960"/>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PE" sz="1100" b="1" dirty="0"/>
                        <a:t>MONTO DE INVERSIÓN S/</a:t>
                      </a:r>
                    </a:p>
                  </a:txBody>
                  <a:tcPr marL="121920" marR="121920" marT="60960" marB="60960"/>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PE" sz="1100" b="1" dirty="0"/>
                        <a:t>ESTADO SITUACIONAL </a:t>
                      </a:r>
                    </a:p>
                  </a:txBody>
                  <a:tcPr marL="121920" marR="121920" marT="60960" marB="60960"/>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PE" sz="1100" b="1" dirty="0"/>
                        <a:t>INICIO DE FORMULACION</a:t>
                      </a:r>
                    </a:p>
                  </a:txBody>
                  <a:tcPr marL="121920" marR="121920" marT="60960" marB="60960"/>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PE" sz="1100" b="1" dirty="0"/>
                        <a:t>FECHA DE </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PE" sz="1100" b="1" dirty="0"/>
                        <a:t>CULMINACION</a:t>
                      </a:r>
                    </a:p>
                  </a:txBody>
                  <a:tcPr marL="121920" marR="121920" marT="60960" marB="60960"/>
                </a:tc>
                <a:tc>
                  <a:txBody>
                    <a:bodyPr/>
                    <a:lstStyle/>
                    <a:p>
                      <a:pPr algn="ctr" rtl="0" fontAlgn="ctr"/>
                      <a:r>
                        <a:rPr lang="es-PE" sz="1100" b="1" u="none" strike="noStrike" dirty="0">
                          <a:effectLst/>
                        </a:rPr>
                        <a:t>ALCANCE</a:t>
                      </a:r>
                      <a:endParaRPr lang="es-PE" sz="1100" b="1" i="0" u="none" strike="noStrike" dirty="0">
                        <a:solidFill>
                          <a:srgbClr val="000000"/>
                        </a:solidFill>
                        <a:effectLst/>
                        <a:latin typeface="Arial Narrow" panose="020B0606020202030204" pitchFamily="34" charset="0"/>
                      </a:endParaRPr>
                    </a:p>
                  </a:txBody>
                  <a:tcPr marL="121920" marR="121920" marT="60960" marB="60960"/>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PE" sz="1100" b="1" dirty="0"/>
                        <a:t>OBSERVACIONES</a:t>
                      </a:r>
                    </a:p>
                  </a:txBody>
                  <a:tcPr marL="121920" marR="121920" marT="60960" marB="60960"/>
                </a:tc>
                <a:extLst>
                  <a:ext uri="{0D108BD9-81ED-4DB2-BD59-A6C34878D82A}">
                    <a16:rowId xmlns:a16="http://schemas.microsoft.com/office/drawing/2014/main" val="746979308"/>
                  </a:ext>
                </a:extLst>
              </a:tr>
              <a:tr h="838570">
                <a:tc>
                  <a:txBody>
                    <a:bodyPr/>
                    <a:lstStyle/>
                    <a:p>
                      <a:pPr marR="0" algn="ctr" rtl="0">
                        <a:lnSpc>
                          <a:spcPct val="100000"/>
                        </a:lnSpc>
                        <a:spcBef>
                          <a:spcPts val="0"/>
                        </a:spcBef>
                        <a:spcAft>
                          <a:spcPts val="0"/>
                        </a:spcAft>
                        <a:buClr>
                          <a:srgbClr val="000000"/>
                        </a:buClr>
                        <a:buFont typeface="Arial"/>
                      </a:pPr>
                      <a:r>
                        <a:rPr lang="es-PE" sz="900" b="0" u="none" strike="noStrike" cap="none" dirty="0">
                          <a:solidFill>
                            <a:srgbClr val="000000"/>
                          </a:solidFill>
                          <a:sym typeface="Arial"/>
                        </a:rPr>
                        <a:t>04</a:t>
                      </a:r>
                      <a:endParaRPr lang="es-PE" sz="900" b="0" i="0" u="none" strike="noStrike" cap="none" dirty="0">
                        <a:solidFill>
                          <a:srgbClr val="000000"/>
                        </a:solidFill>
                        <a:latin typeface="Arial" panose="020B0604020202020204" pitchFamily="34" charset="0"/>
                        <a:cs typeface="Arial" panose="020B0604020202020204" pitchFamily="34" charset="0"/>
                        <a:sym typeface="Arial"/>
                      </a:endParaRPr>
                    </a:p>
                  </a:txBody>
                  <a:tcPr marL="121920" marR="121920" marT="60960" marB="60960" anchor="ctr"/>
                </a:tc>
                <a:tc>
                  <a:txBody>
                    <a:bodyPr/>
                    <a:lstStyle/>
                    <a:p>
                      <a:pPr marR="0" algn="ctr" rtl="0">
                        <a:lnSpc>
                          <a:spcPct val="100000"/>
                        </a:lnSpc>
                        <a:spcBef>
                          <a:spcPts val="0"/>
                        </a:spcBef>
                        <a:spcAft>
                          <a:spcPts val="0"/>
                        </a:spcAft>
                        <a:buClr>
                          <a:srgbClr val="000000"/>
                        </a:buClr>
                        <a:buFont typeface="Arial"/>
                      </a:pPr>
                      <a:r>
                        <a:rPr lang="es-PE" sz="900" b="0" u="none" strike="noStrike" cap="none" dirty="0">
                          <a:solidFill>
                            <a:srgbClr val="000000"/>
                          </a:solidFill>
                          <a:sym typeface="Arial"/>
                        </a:rPr>
                        <a:t>-</a:t>
                      </a:r>
                      <a:endParaRPr lang="es-PE" sz="900" b="0" i="0" u="none" strike="noStrike" cap="none" dirty="0">
                        <a:solidFill>
                          <a:srgbClr val="000000"/>
                        </a:solidFill>
                        <a:latin typeface="Arial" panose="020B0604020202020204" pitchFamily="34" charset="0"/>
                        <a:cs typeface="Arial" panose="020B0604020202020204" pitchFamily="34" charset="0"/>
                        <a:sym typeface="Arial"/>
                      </a:endParaRPr>
                    </a:p>
                  </a:txBody>
                  <a:tcPr marL="121920" marR="121920" marT="60960" marB="60960" anchor="ctr"/>
                </a:tc>
                <a:tc>
                  <a:txBody>
                    <a:bodyPr/>
                    <a:lstStyle/>
                    <a:p>
                      <a:pPr marR="0" algn="ctr" rtl="0">
                        <a:lnSpc>
                          <a:spcPct val="100000"/>
                        </a:lnSpc>
                        <a:spcBef>
                          <a:spcPts val="0"/>
                        </a:spcBef>
                        <a:spcAft>
                          <a:spcPts val="0"/>
                        </a:spcAft>
                        <a:buClr>
                          <a:srgbClr val="000000"/>
                        </a:buClr>
                        <a:buFont typeface="Arial"/>
                      </a:pPr>
                      <a:r>
                        <a:rPr lang="es-PE" sz="900" b="0" u="none" strike="noStrike" cap="none" dirty="0">
                          <a:solidFill>
                            <a:srgbClr val="000000"/>
                          </a:solidFill>
                          <a:sym typeface="Arial"/>
                        </a:rPr>
                        <a:t>49249</a:t>
                      </a:r>
                      <a:endParaRPr lang="es-PE" sz="900" b="0" i="0" u="none" strike="noStrike" cap="none" dirty="0">
                        <a:solidFill>
                          <a:srgbClr val="000000"/>
                        </a:solidFill>
                        <a:latin typeface="Arial" panose="020B0604020202020204" pitchFamily="34" charset="0"/>
                        <a:cs typeface="Arial" panose="020B0604020202020204" pitchFamily="34" charset="0"/>
                        <a:sym typeface="Arial"/>
                      </a:endParaRPr>
                    </a:p>
                  </a:txBody>
                  <a:tcPr marL="121920" marR="121920" marT="60960" marB="60960" anchor="ctr"/>
                </a:tc>
                <a:tc>
                  <a:txBody>
                    <a:bodyPr/>
                    <a:lstStyle/>
                    <a:p>
                      <a:pPr algn="l"/>
                      <a:r>
                        <a:rPr lang="es-PE" sz="900" b="0" u="none" strike="noStrike" cap="none" dirty="0">
                          <a:solidFill>
                            <a:srgbClr val="000000"/>
                          </a:solidFill>
                          <a:sym typeface="Arial"/>
                        </a:rPr>
                        <a:t>RECUPERACION DE  ECOSISTEMA DE BOFEDAL Y PAJONAL DE PUNA HUMEDA Y SECA EN LA UNIDAD HIDROGRAFICA OROPESA,PALLCAMAYU,HUISHUICHA Y CHUQUIBAMBILLA  DE LAS PROVINCIAS DE ANTABAMBA Y GRAU DE  LA REGION DE APURIMAC.</a:t>
                      </a:r>
                      <a:endParaRPr lang="es-PE" sz="900" b="0" i="0" u="none" strike="noStrike" cap="none" dirty="0">
                        <a:solidFill>
                          <a:srgbClr val="000000"/>
                        </a:solidFill>
                        <a:latin typeface="Arial" panose="020B0604020202020204" pitchFamily="34" charset="0"/>
                        <a:cs typeface="Arial" panose="020B0604020202020204" pitchFamily="34" charset="0"/>
                        <a:sym typeface="Arial"/>
                      </a:endParaRPr>
                    </a:p>
                  </a:txBody>
                  <a:tcPr marL="121920" marR="121920" marT="60960" marB="60960" anchor="ctr"/>
                </a:tc>
                <a:tc>
                  <a:txBody>
                    <a:bodyPr/>
                    <a:lstStyle/>
                    <a:p>
                      <a:pPr marL="0" indent="0" algn="ctr" defTabSz="914400" rtl="0" eaLnBrk="1" latinLnBrk="0" hangingPunct="1">
                        <a:buFont typeface="Arial" panose="020B0604020202020204" pitchFamily="34" charset="0"/>
                        <a:buNone/>
                      </a:pPr>
                      <a:r>
                        <a:rPr lang="es-PE" sz="900" b="1" kern="1200" dirty="0">
                          <a:solidFill>
                            <a:schemeClr val="tx1"/>
                          </a:solidFill>
                          <a:sym typeface="Arial"/>
                        </a:rPr>
                        <a:t>21,791,800.00</a:t>
                      </a:r>
                      <a:endParaRPr lang="es-PE" sz="900" b="1" kern="1200" dirty="0">
                        <a:solidFill>
                          <a:schemeClr val="tx1"/>
                        </a:solidFill>
                        <a:latin typeface="Arial" panose="020B0604020202020204" pitchFamily="34" charset="0"/>
                        <a:ea typeface="+mn-ea"/>
                        <a:cs typeface="Arial" panose="020B0604020202020204" pitchFamily="34" charset="0"/>
                        <a:sym typeface="Arial"/>
                      </a:endParaRPr>
                    </a:p>
                  </a:txBody>
                  <a:tcPr marL="121920" marR="121920" marT="60960" marB="6096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PE" sz="900" b="0" u="none" strike="noStrike" cap="none" dirty="0">
                          <a:solidFill>
                            <a:schemeClr val="tx1">
                              <a:lumMod val="95000"/>
                              <a:lumOff val="5000"/>
                            </a:schemeClr>
                          </a:solidFill>
                          <a:sym typeface="Arial"/>
                        </a:rPr>
                        <a:t>EN FORMULACIÓN</a:t>
                      </a:r>
                    </a:p>
                    <a:p>
                      <a:pPr algn="ctr"/>
                      <a:endParaRPr lang="es-PE" sz="900" b="0" i="0" u="none" strike="noStrike" cap="none" dirty="0">
                        <a:solidFill>
                          <a:schemeClr val="tx1">
                            <a:lumMod val="95000"/>
                            <a:lumOff val="5000"/>
                          </a:schemeClr>
                        </a:solidFill>
                        <a:latin typeface="Arial" panose="020B0604020202020204" pitchFamily="34" charset="0"/>
                        <a:cs typeface="Arial" panose="020B0604020202020204" pitchFamily="34" charset="0"/>
                        <a:sym typeface="Arial"/>
                      </a:endParaRPr>
                    </a:p>
                  </a:txBody>
                  <a:tcPr marL="121920" marR="121920" marT="60960" marB="60960" anchor="ctr"/>
                </a:tc>
                <a:tc>
                  <a:txBody>
                    <a:bodyPr/>
                    <a:lstStyle/>
                    <a:p>
                      <a:pPr algn="ctr"/>
                      <a:r>
                        <a:rPr lang="es-PE" sz="900" b="0" u="none" strike="noStrike" cap="none" dirty="0">
                          <a:solidFill>
                            <a:schemeClr val="tx1">
                              <a:lumMod val="95000"/>
                              <a:lumOff val="5000"/>
                            </a:schemeClr>
                          </a:solidFill>
                          <a:sym typeface="Arial"/>
                        </a:rPr>
                        <a:t>01/10/2019</a:t>
                      </a:r>
                      <a:endParaRPr lang="es-PE" sz="900" b="0" i="0" u="none" strike="noStrike" cap="none" dirty="0">
                        <a:solidFill>
                          <a:schemeClr val="tx1">
                            <a:lumMod val="95000"/>
                            <a:lumOff val="5000"/>
                          </a:schemeClr>
                        </a:solidFill>
                        <a:latin typeface="Arial" panose="020B0604020202020204" pitchFamily="34" charset="0"/>
                        <a:cs typeface="Arial" panose="020B0604020202020204" pitchFamily="34" charset="0"/>
                        <a:sym typeface="Arial"/>
                      </a:endParaRPr>
                    </a:p>
                  </a:txBody>
                  <a:tcPr marL="121920" marR="121920" marT="60960" marB="60960" anchor="ctr"/>
                </a:tc>
                <a:tc>
                  <a:txBody>
                    <a:bodyPr/>
                    <a:lstStyle/>
                    <a:p>
                      <a:pPr algn="ctr"/>
                      <a:r>
                        <a:rPr lang="es-PE" sz="900" b="0" u="none" strike="noStrike" cap="none" dirty="0">
                          <a:solidFill>
                            <a:schemeClr val="tx1">
                              <a:lumMod val="95000"/>
                              <a:lumOff val="5000"/>
                            </a:schemeClr>
                          </a:solidFill>
                          <a:sym typeface="Arial"/>
                        </a:rPr>
                        <a:t>REFORMULACIÓN</a:t>
                      </a:r>
                    </a:p>
                    <a:p>
                      <a:pPr algn="ctr"/>
                      <a:r>
                        <a:rPr lang="es-PE" sz="900" b="0" u="none" strike="noStrike" cap="none" dirty="0">
                          <a:solidFill>
                            <a:schemeClr val="tx1">
                              <a:lumMod val="95000"/>
                              <a:lumOff val="5000"/>
                            </a:schemeClr>
                          </a:solidFill>
                          <a:sym typeface="Arial"/>
                        </a:rPr>
                        <a:t>01/08/2020</a:t>
                      </a:r>
                    </a:p>
                    <a:p>
                      <a:pPr algn="ctr"/>
                      <a:endParaRPr lang="es-PE" sz="900" b="0" u="none" strike="noStrike" cap="none" dirty="0">
                        <a:solidFill>
                          <a:schemeClr val="tx1">
                            <a:lumMod val="95000"/>
                            <a:lumOff val="5000"/>
                          </a:schemeClr>
                        </a:solidFill>
                        <a:sym typeface="Arial"/>
                      </a:endParaRPr>
                    </a:p>
                    <a:p>
                      <a:pPr algn="ctr"/>
                      <a:r>
                        <a:rPr lang="es-PE" sz="900" b="0" u="none" strike="noStrike" cap="none" dirty="0">
                          <a:solidFill>
                            <a:schemeClr val="tx1">
                              <a:lumMod val="95000"/>
                              <a:lumOff val="5000"/>
                            </a:schemeClr>
                          </a:solidFill>
                          <a:sym typeface="Arial"/>
                        </a:rPr>
                        <a:t>CULMINACIÓN</a:t>
                      </a:r>
                    </a:p>
                    <a:p>
                      <a:pPr algn="ctr"/>
                      <a:r>
                        <a:rPr lang="es-PE" sz="900" b="0" u="none" strike="noStrike" cap="none" dirty="0">
                          <a:solidFill>
                            <a:schemeClr val="tx1">
                              <a:lumMod val="95000"/>
                              <a:lumOff val="5000"/>
                            </a:schemeClr>
                          </a:solidFill>
                          <a:sym typeface="Arial"/>
                        </a:rPr>
                        <a:t>31/10/2020</a:t>
                      </a:r>
                    </a:p>
                    <a:p>
                      <a:pPr algn="ctr"/>
                      <a:endParaRPr lang="es-PE" sz="900" b="0" i="0" u="none" strike="noStrike" cap="none" dirty="0">
                        <a:solidFill>
                          <a:schemeClr val="tx1">
                            <a:lumMod val="95000"/>
                            <a:lumOff val="5000"/>
                          </a:schemeClr>
                        </a:solidFill>
                        <a:latin typeface="Arial" panose="020B0604020202020204" pitchFamily="34" charset="0"/>
                        <a:cs typeface="Arial" panose="020B0604020202020204" pitchFamily="34" charset="0"/>
                        <a:sym typeface="Arial"/>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r>
                        <a:rPr lang="es-PE" sz="900" b="0" u="none" strike="noStrike" cap="none" dirty="0">
                          <a:solidFill>
                            <a:srgbClr val="000000"/>
                          </a:solidFill>
                          <a:sym typeface="Arial"/>
                        </a:rPr>
                        <a:t>14 DISTRITOS</a:t>
                      </a:r>
                    </a:p>
                    <a:p>
                      <a:pPr marL="0" marR="0" lvl="0" indent="0" algn="ctr"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r>
                        <a:rPr lang="es-PE" sz="900" b="0" u="none" strike="noStrike" cap="none" dirty="0">
                          <a:solidFill>
                            <a:srgbClr val="000000"/>
                          </a:solidFill>
                          <a:sym typeface="Arial"/>
                        </a:rPr>
                        <a:t>(AVANCE 20%)</a:t>
                      </a:r>
                    </a:p>
                    <a:p>
                      <a:pPr marL="0" marR="0" lvl="0" indent="0" algn="ctr"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endParaRPr lang="es-PE" sz="900" b="0" dirty="0">
                        <a:latin typeface="Arial" panose="020B0604020202020204" pitchFamily="34" charset="0"/>
                        <a:cs typeface="Arial" panose="020B0604020202020204" pitchFamily="34" charset="0"/>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PE" sz="900" b="0" kern="1200" dirty="0">
                          <a:solidFill>
                            <a:schemeClr val="tx1">
                              <a:lumMod val="95000"/>
                              <a:lumOff val="5000"/>
                            </a:schemeClr>
                          </a:solidFill>
                        </a:rPr>
                        <a:t>EL PROYECTO FUE PARALIZADO 31/12/2020</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PE" sz="900" b="0" kern="1200" dirty="0">
                          <a:solidFill>
                            <a:schemeClr val="tx1">
                              <a:lumMod val="95000"/>
                              <a:lumOff val="5000"/>
                            </a:schemeClr>
                          </a:solidFill>
                        </a:rPr>
                        <a:t>PARA REPROGRAMACIÓN</a:t>
                      </a:r>
                      <a:r>
                        <a:rPr lang="es-PE" sz="900" b="0" kern="1200" baseline="0" dirty="0">
                          <a:solidFill>
                            <a:schemeClr val="tx1">
                              <a:lumMod val="95000"/>
                              <a:lumOff val="5000"/>
                            </a:schemeClr>
                          </a:solidFill>
                        </a:rPr>
                        <a:t> AÑO 2020</a:t>
                      </a:r>
                      <a:endParaRPr lang="es-PE" sz="900" b="0" kern="1200" dirty="0">
                        <a:solidFill>
                          <a:schemeClr val="tx1">
                            <a:lumMod val="95000"/>
                            <a:lumOff val="5000"/>
                          </a:schemeClr>
                        </a:solidFill>
                        <a:latin typeface="Arial" panose="020B0604020202020204" pitchFamily="34" charset="0"/>
                        <a:ea typeface="+mn-ea"/>
                        <a:cs typeface="Arial" panose="020B0604020202020204" pitchFamily="34" charset="0"/>
                      </a:endParaRPr>
                    </a:p>
                  </a:txBody>
                  <a:tcPr marL="121920" marR="121920" marT="60960" marB="60960" anchor="ctr"/>
                </a:tc>
                <a:extLst>
                  <a:ext uri="{0D108BD9-81ED-4DB2-BD59-A6C34878D82A}">
                    <a16:rowId xmlns:a16="http://schemas.microsoft.com/office/drawing/2014/main" val="3674388361"/>
                  </a:ext>
                </a:extLst>
              </a:tr>
            </a:tbl>
          </a:graphicData>
        </a:graphic>
      </p:graphicFrame>
      <p:sp>
        <p:nvSpPr>
          <p:cNvPr id="5" name="Google Shape;95;p13">
            <a:extLst>
              <a:ext uri="{FF2B5EF4-FFF2-40B4-BE49-F238E27FC236}">
                <a16:creationId xmlns:a16="http://schemas.microsoft.com/office/drawing/2014/main" id="{7DB9BA98-6BEB-4F68-8F37-ADE0EF83B1E6}"/>
              </a:ext>
            </a:extLst>
          </p:cNvPr>
          <p:cNvSpPr txBox="1">
            <a:spLocks/>
          </p:cNvSpPr>
          <p:nvPr/>
        </p:nvSpPr>
        <p:spPr>
          <a:xfrm>
            <a:off x="724854" y="0"/>
            <a:ext cx="10562741" cy="602007"/>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1pPr>
            <a:lvl2pPr marR="0" lvl="1"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2pPr>
            <a:lvl3pPr marR="0" lvl="2"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3pPr>
            <a:lvl4pPr marR="0" lvl="3"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4pPr>
            <a:lvl5pPr marR="0" lvl="4"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5pPr>
            <a:lvl6pPr marR="0" lvl="5"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6pPr>
            <a:lvl7pPr marR="0" lvl="6"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7pPr>
            <a:lvl8pPr marR="0" lvl="7"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8pPr>
            <a:lvl9pPr marR="0" lvl="8"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9pPr>
          </a:lstStyle>
          <a:p>
            <a:pPr algn="ctr"/>
            <a:r>
              <a:rPr lang="es-MX" sz="3733" dirty="0">
                <a:effectLst>
                  <a:outerShdw blurRad="38100" dist="38100" dir="2700000" algn="tl">
                    <a:srgbClr val="000000">
                      <a:alpha val="43137"/>
                    </a:srgbClr>
                  </a:outerShdw>
                </a:effectLst>
              </a:rPr>
              <a:t>Proyectos de Inversión Formulados-2019</a:t>
            </a:r>
          </a:p>
        </p:txBody>
      </p:sp>
      <p:sp>
        <p:nvSpPr>
          <p:cNvPr id="6" name="Google Shape;95;p13">
            <a:extLst>
              <a:ext uri="{FF2B5EF4-FFF2-40B4-BE49-F238E27FC236}">
                <a16:creationId xmlns:a16="http://schemas.microsoft.com/office/drawing/2014/main" id="{7DB9BA98-6BEB-4F68-8F37-ADE0EF83B1E6}"/>
              </a:ext>
            </a:extLst>
          </p:cNvPr>
          <p:cNvSpPr txBox="1">
            <a:spLocks/>
          </p:cNvSpPr>
          <p:nvPr/>
        </p:nvSpPr>
        <p:spPr>
          <a:xfrm>
            <a:off x="724854" y="462643"/>
            <a:ext cx="10562741" cy="602007"/>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1pPr>
            <a:lvl2pPr marR="0" lvl="1"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2pPr>
            <a:lvl3pPr marR="0" lvl="2"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3pPr>
            <a:lvl4pPr marR="0" lvl="3"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4pPr>
            <a:lvl5pPr marR="0" lvl="4"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5pPr>
            <a:lvl6pPr marR="0" lvl="5"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6pPr>
            <a:lvl7pPr marR="0" lvl="6"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7pPr>
            <a:lvl8pPr marR="0" lvl="7"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8pPr>
            <a:lvl9pPr marR="0" lvl="8"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9pPr>
          </a:lstStyle>
          <a:p>
            <a:pPr algn="ctr"/>
            <a:r>
              <a:rPr lang="es-MX" sz="2800" dirty="0">
                <a:effectLst>
                  <a:outerShdw blurRad="38100" dist="38100" dir="2700000" algn="tl">
                    <a:srgbClr val="000000">
                      <a:alpha val="43137"/>
                    </a:srgbClr>
                  </a:outerShdw>
                </a:effectLst>
              </a:rPr>
              <a:t>FUNCION AMBIENTE</a:t>
            </a:r>
          </a:p>
        </p:txBody>
      </p:sp>
    </p:spTree>
    <p:extLst>
      <p:ext uri="{BB962C8B-B14F-4D97-AF65-F5344CB8AC3E}">
        <p14:creationId xmlns:p14="http://schemas.microsoft.com/office/powerpoint/2010/main" val="26847019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3"/>
          <p:cNvSpPr txBox="1">
            <a:spLocks noGrp="1"/>
          </p:cNvSpPr>
          <p:nvPr>
            <p:ph type="title"/>
          </p:nvPr>
        </p:nvSpPr>
        <p:spPr>
          <a:xfrm>
            <a:off x="744704" y="108133"/>
            <a:ext cx="10562741" cy="1173976"/>
          </a:xfrm>
          <a:prstGeom prst="rect">
            <a:avLst/>
          </a:prstGeom>
        </p:spPr>
        <p:txBody>
          <a:bodyPr spcFirstLastPara="1" vert="horz" wrap="square" lIns="0" tIns="0" rIns="0" bIns="0" rtlCol="0" anchor="b" anchorCtr="0">
            <a:noAutofit/>
          </a:bodyPr>
          <a:lstStyle/>
          <a:p>
            <a:pPr algn="ctr"/>
            <a:r>
              <a:rPr lang="en" dirty="0">
                <a:effectLst>
                  <a:outerShdw blurRad="38100" dist="38100" dir="2700000" algn="tl">
                    <a:srgbClr val="000000">
                      <a:alpha val="43137"/>
                    </a:srgbClr>
                  </a:outerShdw>
                </a:effectLst>
              </a:rPr>
              <a:t>Proyectos de Inversion Programados para su Formulacion -2020</a:t>
            </a:r>
            <a:endParaRPr dirty="0">
              <a:effectLst>
                <a:outerShdw blurRad="38100" dist="38100" dir="2700000" algn="tl">
                  <a:srgbClr val="000000">
                    <a:alpha val="43137"/>
                  </a:srgbClr>
                </a:outerShdw>
              </a:effectLst>
            </a:endParaRPr>
          </a:p>
        </p:txBody>
      </p:sp>
      <p:sp>
        <p:nvSpPr>
          <p:cNvPr id="99" name="Google Shape;99;p13"/>
          <p:cNvSpPr txBox="1">
            <a:spLocks noGrp="1"/>
          </p:cNvSpPr>
          <p:nvPr>
            <p:ph type="sldNum" idx="12"/>
          </p:nvPr>
        </p:nvSpPr>
        <p:spPr>
          <a:xfrm>
            <a:off x="11307445" y="6333135"/>
            <a:ext cx="731600" cy="524800"/>
          </a:xfrm>
          <a:prstGeom prst="rect">
            <a:avLst/>
          </a:prstGeom>
        </p:spPr>
        <p:txBody>
          <a:bodyPr spcFirstLastPara="1" vert="horz" wrap="square" lIns="0" tIns="0" rIns="0" bIns="0" rtlCol="0" anchor="ctr" anchorCtr="0">
            <a:noAutofit/>
          </a:bodyPr>
          <a:lstStyle/>
          <a:p>
            <a:fld id="{00000000-1234-1234-1234-123412341234}" type="slidenum">
              <a:rPr lang="en"/>
              <a:pPr/>
              <a:t>19</a:t>
            </a:fld>
            <a:endParaRPr/>
          </a:p>
        </p:txBody>
      </p:sp>
      <p:graphicFrame>
        <p:nvGraphicFramePr>
          <p:cNvPr id="6" name="Tabla 6">
            <a:extLst>
              <a:ext uri="{FF2B5EF4-FFF2-40B4-BE49-F238E27FC236}">
                <a16:creationId xmlns:a16="http://schemas.microsoft.com/office/drawing/2014/main" id="{0AC01847-D4D3-4905-82B1-924A8AEB14AB}"/>
              </a:ext>
            </a:extLst>
          </p:cNvPr>
          <p:cNvGraphicFramePr>
            <a:graphicFrameLocks noGrp="1"/>
          </p:cNvGraphicFramePr>
          <p:nvPr>
            <p:extLst>
              <p:ext uri="{D42A27DB-BD31-4B8C-83A1-F6EECF244321}">
                <p14:modId xmlns:p14="http://schemas.microsoft.com/office/powerpoint/2010/main" val="292106643"/>
              </p:ext>
            </p:extLst>
          </p:nvPr>
        </p:nvGraphicFramePr>
        <p:xfrm>
          <a:off x="255880" y="1720753"/>
          <a:ext cx="11783165" cy="3489960"/>
        </p:xfrm>
        <a:graphic>
          <a:graphicData uri="http://schemas.openxmlformats.org/drawingml/2006/table">
            <a:tbl>
              <a:tblPr firstRow="1" bandRow="1">
                <a:tableStyleId>{912C8C85-51F0-491E-9774-3900AFEF0FD7}</a:tableStyleId>
              </a:tblPr>
              <a:tblGrid>
                <a:gridCol w="443429">
                  <a:extLst>
                    <a:ext uri="{9D8B030D-6E8A-4147-A177-3AD203B41FA5}">
                      <a16:colId xmlns:a16="http://schemas.microsoft.com/office/drawing/2014/main" val="3565300996"/>
                    </a:ext>
                  </a:extLst>
                </a:gridCol>
                <a:gridCol w="708867">
                  <a:extLst>
                    <a:ext uri="{9D8B030D-6E8A-4147-A177-3AD203B41FA5}">
                      <a16:colId xmlns:a16="http://schemas.microsoft.com/office/drawing/2014/main" val="2567852907"/>
                    </a:ext>
                  </a:extLst>
                </a:gridCol>
                <a:gridCol w="3860258">
                  <a:extLst>
                    <a:ext uri="{9D8B030D-6E8A-4147-A177-3AD203B41FA5}">
                      <a16:colId xmlns:a16="http://schemas.microsoft.com/office/drawing/2014/main" val="1429739352"/>
                    </a:ext>
                  </a:extLst>
                </a:gridCol>
                <a:gridCol w="1083508">
                  <a:extLst>
                    <a:ext uri="{9D8B030D-6E8A-4147-A177-3AD203B41FA5}">
                      <a16:colId xmlns:a16="http://schemas.microsoft.com/office/drawing/2014/main" val="1073880851"/>
                    </a:ext>
                  </a:extLst>
                </a:gridCol>
                <a:gridCol w="814131">
                  <a:extLst>
                    <a:ext uri="{9D8B030D-6E8A-4147-A177-3AD203B41FA5}">
                      <a16:colId xmlns:a16="http://schemas.microsoft.com/office/drawing/2014/main" val="4239792826"/>
                    </a:ext>
                  </a:extLst>
                </a:gridCol>
                <a:gridCol w="857968">
                  <a:extLst>
                    <a:ext uri="{9D8B030D-6E8A-4147-A177-3AD203B41FA5}">
                      <a16:colId xmlns:a16="http://schemas.microsoft.com/office/drawing/2014/main" val="2844200124"/>
                    </a:ext>
                  </a:extLst>
                </a:gridCol>
                <a:gridCol w="857968">
                  <a:extLst>
                    <a:ext uri="{9D8B030D-6E8A-4147-A177-3AD203B41FA5}">
                      <a16:colId xmlns:a16="http://schemas.microsoft.com/office/drawing/2014/main" val="100761033"/>
                    </a:ext>
                  </a:extLst>
                </a:gridCol>
                <a:gridCol w="857968">
                  <a:extLst>
                    <a:ext uri="{9D8B030D-6E8A-4147-A177-3AD203B41FA5}">
                      <a16:colId xmlns:a16="http://schemas.microsoft.com/office/drawing/2014/main" val="4241412091"/>
                    </a:ext>
                  </a:extLst>
                </a:gridCol>
                <a:gridCol w="1403634">
                  <a:extLst>
                    <a:ext uri="{9D8B030D-6E8A-4147-A177-3AD203B41FA5}">
                      <a16:colId xmlns:a16="http://schemas.microsoft.com/office/drawing/2014/main" val="3466243991"/>
                    </a:ext>
                  </a:extLst>
                </a:gridCol>
                <a:gridCol w="895434">
                  <a:extLst>
                    <a:ext uri="{9D8B030D-6E8A-4147-A177-3AD203B41FA5}">
                      <a16:colId xmlns:a16="http://schemas.microsoft.com/office/drawing/2014/main" val="1146080519"/>
                    </a:ext>
                  </a:extLst>
                </a:gridCol>
              </a:tblGrid>
              <a:tr h="447040">
                <a:tc>
                  <a:txBody>
                    <a:bodyPr/>
                    <a:lstStyle/>
                    <a:p>
                      <a:pPr algn="ctr"/>
                      <a:r>
                        <a:rPr lang="es-PE" sz="900" dirty="0" err="1"/>
                        <a:t>N°</a:t>
                      </a:r>
                      <a:endParaRPr lang="es-PE" sz="900" dirty="0"/>
                    </a:p>
                  </a:txBody>
                  <a:tcPr marL="121920" marR="121920" marT="60960" marB="60960" anchor="ctr"/>
                </a:tc>
                <a:tc>
                  <a:txBody>
                    <a:bodyPr/>
                    <a:lstStyle/>
                    <a:p>
                      <a:pPr algn="ctr"/>
                      <a:r>
                        <a:rPr lang="es-PE" sz="900" dirty="0"/>
                        <a:t>CODIGO DE IDEA</a:t>
                      </a:r>
                    </a:p>
                    <a:p>
                      <a:pPr algn="ctr"/>
                      <a:endParaRPr lang="es-PE" sz="900" dirty="0"/>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PE" sz="900" b="1" dirty="0"/>
                        <a:t>NOMBRE DEL PROYECTO DE INVERSIÓN</a:t>
                      </a: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PE" sz="900" b="1" dirty="0"/>
                        <a:t>INVERSIÓN ESTIMADA S/</a:t>
                      </a: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PE" sz="900" b="1" dirty="0"/>
                        <a:t>ESTADO SITUACIONAL </a:t>
                      </a: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PE" sz="900" b="1" dirty="0"/>
                        <a:t>DURACIÓN FORMULACIÓN</a:t>
                      </a: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PE" sz="900" b="1" dirty="0"/>
                        <a:t>INICIO DE FORMULACION</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s-PE" sz="900" b="1" dirty="0"/>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PE" sz="900" b="1" dirty="0"/>
                        <a:t>FECHA DE </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PE" sz="900" b="1" dirty="0"/>
                        <a:t>CULMINACION</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s-PE" sz="900" b="1" dirty="0"/>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PE" sz="900" b="1" dirty="0"/>
                        <a:t>ALCANCE</a:t>
                      </a: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PE" sz="900" b="1" dirty="0"/>
                        <a:t>OBSERVACIONES</a:t>
                      </a:r>
                    </a:p>
                  </a:txBody>
                  <a:tcPr marL="121920" marR="121920" marT="60960" marB="60960" anchor="ctr"/>
                </a:tc>
                <a:extLst>
                  <a:ext uri="{0D108BD9-81ED-4DB2-BD59-A6C34878D82A}">
                    <a16:rowId xmlns:a16="http://schemas.microsoft.com/office/drawing/2014/main" val="746979308"/>
                  </a:ext>
                </a:extLst>
              </a:tr>
              <a:tr h="607223">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PE" sz="900" dirty="0"/>
                        <a:t>1</a:t>
                      </a:r>
                    </a:p>
                    <a:p>
                      <a:pPr algn="ctr"/>
                      <a:endParaRPr lang="es-PE" sz="900" dirty="0"/>
                    </a:p>
                  </a:txBody>
                  <a:tcPr marL="121920" marR="121920" marT="60960" marB="60960" anchor="ctr"/>
                </a:tc>
                <a:tc>
                  <a:txBody>
                    <a:bodyPr/>
                    <a:lstStyle/>
                    <a:p>
                      <a:pPr marL="0" marR="0" algn="ctr" defTabSz="914400" rtl="0" eaLnBrk="1" latinLnBrk="0" hangingPunct="1">
                        <a:lnSpc>
                          <a:spcPct val="100000"/>
                        </a:lnSpc>
                        <a:spcBef>
                          <a:spcPts val="0"/>
                        </a:spcBef>
                        <a:spcAft>
                          <a:spcPts val="0"/>
                        </a:spcAft>
                        <a:buClr>
                          <a:srgbClr val="000000"/>
                        </a:buClr>
                        <a:buFont typeface="Arial"/>
                      </a:pPr>
                      <a:r>
                        <a:rPr lang="es-PE" sz="900" b="0" u="none" strike="noStrike" kern="1200" cap="none" dirty="0">
                          <a:solidFill>
                            <a:srgbClr val="000000"/>
                          </a:solidFill>
                        </a:rPr>
                        <a:t>48932</a:t>
                      </a:r>
                      <a:endParaRPr lang="es-PE" sz="900" b="0" i="0" u="none" strike="noStrike" kern="1200" cap="none" dirty="0">
                        <a:solidFill>
                          <a:srgbClr val="000000"/>
                        </a:solidFill>
                        <a:latin typeface="Arial"/>
                        <a:ea typeface="+mn-ea"/>
                        <a:cs typeface="Arial"/>
                      </a:endParaRPr>
                    </a:p>
                  </a:txBody>
                  <a:tcPr marL="121920" marR="121920" marT="60960" marB="60960"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PE" sz="900" b="0" dirty="0"/>
                        <a:t>RECUPERACION DE ECOSISTEMAS DE  PAJONAL DE PUNA HUMEDA - SECA Y BOFEDAL  EN LA UNIDAD HIDROGRAFICA ANTABAMBA DE LAS LAS PROVINCIAS DE ANTABAMBA Y AYMARAES DEL  DEPARTAMENTO DE APURIMAC</a:t>
                      </a:r>
                    </a:p>
                  </a:txBody>
                  <a:tcPr marL="121920" marR="121920" marT="60960" marB="60960"/>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r>
                        <a:rPr lang="es-PE" sz="900" b="1" u="none" strike="noStrike" cap="none" dirty="0">
                          <a:solidFill>
                            <a:schemeClr val="tx1"/>
                          </a:solidFill>
                          <a:sym typeface="Arial"/>
                        </a:rPr>
                        <a:t>25,362,500.00</a:t>
                      </a:r>
                      <a:endParaRPr lang="es-PE" sz="900" b="1" i="0" u="none" strike="noStrike" cap="none" dirty="0">
                        <a:solidFill>
                          <a:schemeClr val="tx1"/>
                        </a:solidFill>
                        <a:latin typeface="+mn-lt"/>
                        <a:ea typeface="+mn-ea"/>
                        <a:cs typeface="+mn-cs"/>
                        <a:sym typeface="Arial"/>
                      </a:endParaRPr>
                    </a:p>
                  </a:txBody>
                  <a:tcPr marL="121920" marR="121920" marT="60960" marB="60960"/>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PE" sz="900" b="0" dirty="0"/>
                        <a:t>Idea</a:t>
                      </a:r>
                    </a:p>
                  </a:txBody>
                  <a:tcPr marL="121920" marR="121920" marT="60960" marB="60960"/>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PE" sz="900" b="0" dirty="0"/>
                        <a:t>4.5 meses</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s-PE" sz="900" b="0" dirty="0"/>
                    </a:p>
                  </a:txBody>
                  <a:tcPr marL="121920" marR="121920" marT="60960" marB="60960"/>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PE" sz="900" b="0" dirty="0"/>
                        <a:t>01/08/2020</a:t>
                      </a:r>
                    </a:p>
                  </a:txBody>
                  <a:tcPr marL="121920" marR="121920" marT="60960" marB="60960"/>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PE" sz="900" b="0" dirty="0"/>
                        <a:t>15/12/2020</a:t>
                      </a:r>
                    </a:p>
                  </a:txBody>
                  <a:tcPr marL="121920" marR="121920" marT="60960" marB="60960"/>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r>
                        <a:rPr lang="es-PE" sz="900" b="0" dirty="0"/>
                        <a:t>10 Distritos de</a:t>
                      </a:r>
                      <a:r>
                        <a:rPr lang="es-PE" sz="900" b="0" baseline="0" dirty="0"/>
                        <a:t> las</a:t>
                      </a:r>
                      <a:endParaRPr lang="es-PE" sz="900" b="0" dirty="0"/>
                    </a:p>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r>
                        <a:rPr lang="es-PE" sz="900" b="0" dirty="0"/>
                        <a:t>Provincias de Antabamba y Aymaraes </a:t>
                      </a:r>
                    </a:p>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endParaRPr lang="es-PE" sz="900" b="0" dirty="0"/>
                    </a:p>
                  </a:txBody>
                  <a:tcPr marL="121920" marR="121920" marT="60960" marB="60960"/>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s-PE" sz="900" b="0" kern="1200" dirty="0">
                        <a:solidFill>
                          <a:schemeClr val="tx1">
                            <a:lumMod val="95000"/>
                            <a:lumOff val="5000"/>
                          </a:schemeClr>
                        </a:solidFill>
                        <a:latin typeface="+mn-lt"/>
                        <a:ea typeface="+mn-ea"/>
                        <a:cs typeface="+mn-cs"/>
                      </a:endParaRPr>
                    </a:p>
                  </a:txBody>
                  <a:tcPr marL="121920" marR="121920" marT="60960" marB="60960"/>
                </a:tc>
                <a:extLst>
                  <a:ext uri="{0D108BD9-81ED-4DB2-BD59-A6C34878D82A}">
                    <a16:rowId xmlns:a16="http://schemas.microsoft.com/office/drawing/2014/main" val="2748467623"/>
                  </a:ext>
                </a:extLst>
              </a:tr>
              <a:tr h="447040">
                <a:tc>
                  <a:txBody>
                    <a:bodyPr/>
                    <a:lstStyle/>
                    <a:p>
                      <a:pPr marR="0" algn="ctr" rtl="0">
                        <a:lnSpc>
                          <a:spcPct val="100000"/>
                        </a:lnSpc>
                        <a:spcBef>
                          <a:spcPts val="0"/>
                        </a:spcBef>
                        <a:spcAft>
                          <a:spcPts val="0"/>
                        </a:spcAft>
                        <a:buClr>
                          <a:srgbClr val="000000"/>
                        </a:buClr>
                        <a:buFont typeface="Arial"/>
                      </a:pPr>
                      <a:r>
                        <a:rPr lang="es-PE" sz="900" b="0" u="none" strike="noStrike" cap="none" dirty="0">
                          <a:solidFill>
                            <a:srgbClr val="000000"/>
                          </a:solidFill>
                          <a:sym typeface="Arial"/>
                        </a:rPr>
                        <a:t>2</a:t>
                      </a:r>
                      <a:endParaRPr lang="es-PE" sz="900" b="0" i="0" u="none" strike="noStrike" cap="none" dirty="0">
                        <a:solidFill>
                          <a:srgbClr val="000000"/>
                        </a:solidFill>
                        <a:latin typeface="Arial"/>
                        <a:cs typeface="Arial"/>
                        <a:sym typeface="Arial"/>
                      </a:endParaRPr>
                    </a:p>
                  </a:txBody>
                  <a:tcPr marL="121920" marR="121920" marT="60960" marB="60960" anchor="ctr"/>
                </a:tc>
                <a:tc>
                  <a:txBody>
                    <a:bodyPr/>
                    <a:lstStyle/>
                    <a:p>
                      <a:pPr marR="0" algn="ctr" rtl="0">
                        <a:lnSpc>
                          <a:spcPct val="100000"/>
                        </a:lnSpc>
                        <a:spcBef>
                          <a:spcPts val="0"/>
                        </a:spcBef>
                        <a:spcAft>
                          <a:spcPts val="0"/>
                        </a:spcAft>
                        <a:buClr>
                          <a:srgbClr val="000000"/>
                        </a:buClr>
                        <a:buFont typeface="Arial"/>
                      </a:pPr>
                      <a:r>
                        <a:rPr lang="es-PE" sz="900" b="0" u="none" strike="noStrike" cap="none" dirty="0">
                          <a:solidFill>
                            <a:srgbClr val="000000"/>
                          </a:solidFill>
                          <a:sym typeface="Arial"/>
                        </a:rPr>
                        <a:t>107108</a:t>
                      </a:r>
                      <a:endParaRPr lang="es-PE" sz="900" b="0" i="0" u="none" strike="noStrike" cap="none" dirty="0">
                        <a:solidFill>
                          <a:srgbClr val="000000"/>
                        </a:solidFill>
                        <a:latin typeface="Arial"/>
                        <a:cs typeface="Arial"/>
                        <a:sym typeface="Arial"/>
                      </a:endParaRPr>
                    </a:p>
                  </a:txBody>
                  <a:tcPr marL="121920" marR="121920" marT="60960" marB="60960"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PE" sz="900" b="0" u="none" strike="noStrike" cap="none" dirty="0">
                          <a:solidFill>
                            <a:srgbClr val="000000"/>
                          </a:solidFill>
                          <a:sym typeface="Arial"/>
                        </a:rPr>
                        <a:t>RECUPERACION DE LOS ECOSISTEMAS DE PAJONAL DE PUNA  HUMEDA Y BOFEDAL EN LA UNIDAD HIDROGRAFICA DE LOS  RIOS CHICHA, CHUMBAO Y HUANCARAY,13 DISTRITOS DE LAS PROVINCIAS DE ANDAHUAYLAS  Y CHINCHEROS DE LA REGION DE APURIMAC</a:t>
                      </a:r>
                      <a:endParaRPr lang="es-PE" sz="900" b="0" i="0" u="none" strike="noStrike" cap="none" dirty="0">
                        <a:solidFill>
                          <a:srgbClr val="000000"/>
                        </a:solidFill>
                        <a:latin typeface="Arial"/>
                        <a:cs typeface="Arial"/>
                        <a:sym typeface="Arial"/>
                      </a:endParaRPr>
                    </a:p>
                  </a:txBody>
                  <a:tcPr marL="121920" marR="121920" marT="60960" marB="60960"/>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r>
                        <a:rPr lang="es-PE" sz="900" b="1" u="none" strike="noStrike" kern="1200" cap="none" dirty="0">
                          <a:solidFill>
                            <a:schemeClr val="tx1"/>
                          </a:solidFill>
                          <a:sym typeface="Arial"/>
                        </a:rPr>
                        <a:t>33,108,240.00</a:t>
                      </a:r>
                      <a:endParaRPr lang="es-PE" sz="900" b="1" i="0" u="none" strike="noStrike" kern="1200" cap="none" dirty="0">
                        <a:solidFill>
                          <a:schemeClr val="tx1"/>
                        </a:solidFill>
                        <a:latin typeface="+mn-lt"/>
                        <a:ea typeface="+mn-ea"/>
                        <a:cs typeface="+mn-cs"/>
                        <a:sym typeface="Arial"/>
                      </a:endParaRPr>
                    </a:p>
                  </a:txBody>
                  <a:tcPr marL="121920" marR="121920" marT="60960" marB="60960"/>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PE" sz="900" b="0" u="none" strike="noStrike" cap="none" dirty="0">
                          <a:solidFill>
                            <a:srgbClr val="000000"/>
                          </a:solidFill>
                          <a:sym typeface="Arial"/>
                        </a:rPr>
                        <a:t>Idea</a:t>
                      </a:r>
                    </a:p>
                  </a:txBody>
                  <a:tcPr marL="121920" marR="121920" marT="60960" marB="60960"/>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s-PE" sz="900" b="0" dirty="0"/>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PE" sz="900" b="0" dirty="0"/>
                        <a:t>4.5 meses</a:t>
                      </a:r>
                    </a:p>
                  </a:txBody>
                  <a:tcPr marL="121920" marR="121920" marT="60960" marB="60960"/>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endParaRPr lang="es-PE" sz="900" b="0" u="none" strike="noStrike" cap="none" dirty="0">
                        <a:solidFill>
                          <a:srgbClr val="FF0000"/>
                        </a:solidFill>
                        <a:sym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r>
                        <a:rPr lang="es-PE" sz="900" b="0" u="none" strike="noStrike" cap="none" dirty="0">
                          <a:solidFill>
                            <a:srgbClr val="FF0000"/>
                          </a:solidFill>
                          <a:sym typeface="Arial"/>
                        </a:rPr>
                        <a:t>--</a:t>
                      </a:r>
                      <a:endParaRPr lang="es-PE" sz="900" b="0" i="0" u="none" strike="noStrike" cap="none" dirty="0">
                        <a:solidFill>
                          <a:srgbClr val="FF0000"/>
                        </a:solidFill>
                        <a:latin typeface="Arial"/>
                        <a:cs typeface="Arial"/>
                        <a:sym typeface="Arial"/>
                      </a:endParaRPr>
                    </a:p>
                  </a:txBody>
                  <a:tcPr marL="121920" marR="121920" marT="60960" marB="60960"/>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endParaRPr lang="es-PE" sz="900" b="0" u="none" strike="noStrike" cap="none" dirty="0">
                        <a:solidFill>
                          <a:srgbClr val="FF0000"/>
                        </a:solidFill>
                        <a:sym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r>
                        <a:rPr lang="es-PE" sz="900" b="0" u="none" strike="noStrike" cap="none" dirty="0">
                          <a:solidFill>
                            <a:srgbClr val="FF0000"/>
                          </a:solidFill>
                          <a:sym typeface="Arial"/>
                        </a:rPr>
                        <a:t>--</a:t>
                      </a:r>
                    </a:p>
                    <a:p>
                      <a:pPr marL="0" marR="0" lvl="0" indent="0" algn="ctr"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r>
                        <a:rPr lang="es-PE" sz="900" b="0" u="none" strike="noStrike" cap="none" dirty="0">
                          <a:solidFill>
                            <a:srgbClr val="FF0000"/>
                          </a:solidFill>
                          <a:sym typeface="Arial"/>
                        </a:rPr>
                        <a:t> </a:t>
                      </a:r>
                      <a:endParaRPr lang="es-PE" sz="900" b="0" i="0" u="none" strike="noStrike" cap="none" dirty="0">
                        <a:solidFill>
                          <a:srgbClr val="FF0000"/>
                        </a:solidFill>
                        <a:latin typeface="Arial"/>
                        <a:cs typeface="Arial"/>
                        <a:sym typeface="Arial"/>
                      </a:endParaRPr>
                    </a:p>
                  </a:txBody>
                  <a:tcPr marL="121920" marR="121920" marT="60960" marB="60960"/>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r>
                        <a:rPr lang="es-PE" sz="900" b="0" u="none" strike="noStrike" dirty="0">
                          <a:effectLst/>
                        </a:rPr>
                        <a:t>13 Distritos de las Provincias Andahuaylas</a:t>
                      </a:r>
                    </a:p>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lang="es-PE" sz="900" b="0" i="0" u="none" strike="noStrike" cap="none" dirty="0">
                        <a:solidFill>
                          <a:srgbClr val="000000"/>
                        </a:solidFill>
                        <a:latin typeface="Arial"/>
                        <a:cs typeface="Arial"/>
                        <a:sym typeface="Arial"/>
                      </a:endParaRPr>
                    </a:p>
                  </a:txBody>
                  <a:tcPr marL="121920" marR="121920" marT="60960" marB="60960"/>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PE" sz="900" b="0" kern="1200" dirty="0">
                          <a:solidFill>
                            <a:schemeClr val="tx1">
                              <a:lumMod val="95000"/>
                              <a:lumOff val="5000"/>
                            </a:schemeClr>
                          </a:solidFill>
                        </a:rPr>
                        <a:t>Programación Año 2021</a:t>
                      </a:r>
                      <a:endParaRPr lang="es-PE" sz="900" b="0" kern="1200" dirty="0">
                        <a:solidFill>
                          <a:schemeClr val="tx1">
                            <a:lumMod val="95000"/>
                            <a:lumOff val="5000"/>
                          </a:schemeClr>
                        </a:solidFill>
                        <a:latin typeface="+mn-lt"/>
                        <a:ea typeface="+mn-ea"/>
                        <a:cs typeface="+mn-cs"/>
                      </a:endParaRPr>
                    </a:p>
                  </a:txBody>
                  <a:tcPr marL="121920" marR="121920" marT="60960" marB="60960"/>
                </a:tc>
                <a:extLst>
                  <a:ext uri="{0D108BD9-81ED-4DB2-BD59-A6C34878D82A}">
                    <a16:rowId xmlns:a16="http://schemas.microsoft.com/office/drawing/2014/main" val="2214220417"/>
                  </a:ext>
                </a:extLst>
              </a:tr>
              <a:tr h="609600">
                <a:tc>
                  <a:txBody>
                    <a:bodyPr/>
                    <a:lstStyle/>
                    <a:p>
                      <a:pPr marR="0" algn="ctr" rtl="0">
                        <a:lnSpc>
                          <a:spcPct val="100000"/>
                        </a:lnSpc>
                        <a:spcBef>
                          <a:spcPts val="0"/>
                        </a:spcBef>
                        <a:spcAft>
                          <a:spcPts val="0"/>
                        </a:spcAft>
                        <a:buClr>
                          <a:srgbClr val="000000"/>
                        </a:buClr>
                        <a:buFont typeface="Arial"/>
                      </a:pPr>
                      <a:r>
                        <a:rPr lang="es-PE" sz="900" b="0" u="none" strike="noStrike" cap="none" dirty="0">
                          <a:solidFill>
                            <a:srgbClr val="000000"/>
                          </a:solidFill>
                          <a:sym typeface="Arial"/>
                        </a:rPr>
                        <a:t>3</a:t>
                      </a:r>
                      <a:endParaRPr lang="es-PE" sz="900" b="0" i="0" u="none" strike="noStrike" cap="none" dirty="0">
                        <a:solidFill>
                          <a:srgbClr val="000000"/>
                        </a:solidFill>
                        <a:latin typeface="Arial"/>
                        <a:cs typeface="Arial"/>
                        <a:sym typeface="Arial"/>
                      </a:endParaRPr>
                    </a:p>
                  </a:txBody>
                  <a:tcPr marL="121920" marR="121920" marT="60960" marB="60960" anchor="ctr"/>
                </a:tc>
                <a:tc>
                  <a:txBody>
                    <a:bodyPr/>
                    <a:lstStyle/>
                    <a:p>
                      <a:pPr marR="0" algn="ctr" rtl="0">
                        <a:lnSpc>
                          <a:spcPct val="100000"/>
                        </a:lnSpc>
                        <a:spcBef>
                          <a:spcPts val="0"/>
                        </a:spcBef>
                        <a:spcAft>
                          <a:spcPts val="0"/>
                        </a:spcAft>
                        <a:buClr>
                          <a:srgbClr val="000000"/>
                        </a:buClr>
                        <a:buFont typeface="Arial"/>
                      </a:pPr>
                      <a:r>
                        <a:rPr lang="es-PE" sz="900" b="0" u="none" strike="noStrike" cap="none" dirty="0">
                          <a:solidFill>
                            <a:srgbClr val="000000"/>
                          </a:solidFill>
                          <a:sym typeface="Arial"/>
                        </a:rPr>
                        <a:t>107122</a:t>
                      </a:r>
                      <a:endParaRPr lang="es-PE" sz="900" b="0" i="0" u="none" strike="noStrike" cap="none" dirty="0">
                        <a:solidFill>
                          <a:srgbClr val="000000"/>
                        </a:solidFill>
                        <a:latin typeface="Arial"/>
                        <a:cs typeface="Arial"/>
                        <a:sym typeface="Arial"/>
                      </a:endParaRPr>
                    </a:p>
                  </a:txBody>
                  <a:tcPr marL="121920" marR="121920" marT="60960" marB="60960" anchor="ctr"/>
                </a:tc>
                <a:tc>
                  <a:txBody>
                    <a:bodyPr/>
                    <a:lstStyle/>
                    <a:p>
                      <a:r>
                        <a:rPr lang="es-PE" sz="900" b="0" u="none" strike="noStrike" cap="none" dirty="0">
                          <a:solidFill>
                            <a:srgbClr val="000000"/>
                          </a:solidFill>
                          <a:sym typeface="Arial"/>
                        </a:rPr>
                        <a:t>RECUPERACION DE ECOSISTEMA DE  PAJONAL DE PUNA HUMEDO, SECO, BOSQUE RELICTO, BOSQUE SECO EN LA UNIDAD HIDROGRAFICA DEL RIO CHACABAMBA Y  PULCAY , 11 DISTRITOS DE LA PROVINCIA DE CHINCHEROS - REGION DE APURIMAC</a:t>
                      </a:r>
                      <a:endParaRPr lang="es-PE" sz="900" b="0" i="0" u="none" strike="noStrike" cap="none" dirty="0">
                        <a:solidFill>
                          <a:srgbClr val="000000"/>
                        </a:solidFill>
                        <a:latin typeface="Arial"/>
                        <a:cs typeface="Arial"/>
                        <a:sym typeface="Arial"/>
                      </a:endParaRPr>
                    </a:p>
                  </a:txBody>
                  <a:tcPr marL="121920" marR="121920" marT="60960" marB="60960"/>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r>
                        <a:rPr lang="es-PE" sz="900" b="1" u="none" strike="noStrike" kern="1200" cap="none" dirty="0">
                          <a:solidFill>
                            <a:schemeClr val="tx1"/>
                          </a:solidFill>
                          <a:sym typeface="Arial"/>
                        </a:rPr>
                        <a:t>14,482,500.00</a:t>
                      </a:r>
                      <a:endParaRPr lang="es-PE" sz="900" b="1" i="0" u="none" strike="noStrike" kern="1200" cap="none" dirty="0">
                        <a:solidFill>
                          <a:schemeClr val="tx1"/>
                        </a:solidFill>
                        <a:latin typeface="+mn-lt"/>
                        <a:ea typeface="+mn-ea"/>
                        <a:cs typeface="+mn-cs"/>
                        <a:sym typeface="Arial"/>
                      </a:endParaRPr>
                    </a:p>
                  </a:txBody>
                  <a:tcPr marL="121920" marR="121920" marT="60960" marB="60960"/>
                </a:tc>
                <a:tc>
                  <a:txBody>
                    <a:bodyPr/>
                    <a:lstStyle/>
                    <a:p>
                      <a:r>
                        <a:rPr lang="es-PE" sz="900" b="0" u="none" strike="noStrike" cap="none" dirty="0">
                          <a:solidFill>
                            <a:srgbClr val="000000"/>
                          </a:solidFill>
                          <a:sym typeface="Arial"/>
                        </a:rPr>
                        <a:t>Idea</a:t>
                      </a:r>
                    </a:p>
                  </a:txBody>
                  <a:tcPr marL="121920" marR="121920" marT="60960" marB="60960"/>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endParaRPr lang="es-PE" sz="900" b="0" dirty="0"/>
                    </a:p>
                    <a:p>
                      <a:pPr marL="0" marR="0" lvl="0" indent="0" algn="ctr"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r>
                        <a:rPr lang="es-PE" sz="900" b="0" dirty="0"/>
                        <a:t>4.5 meses</a:t>
                      </a:r>
                    </a:p>
                    <a:p>
                      <a:pPr marL="171450" marR="0" lvl="0" indent="-171450" algn="ctr"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lang="es-PE" sz="900" b="0" i="0" u="none" strike="noStrike" kern="1200" cap="none" dirty="0">
                        <a:solidFill>
                          <a:srgbClr val="FF0000"/>
                        </a:solidFill>
                        <a:latin typeface="Arial"/>
                        <a:ea typeface="+mn-ea"/>
                        <a:cs typeface="Arial"/>
                        <a:sym typeface="Arial"/>
                      </a:endParaRPr>
                    </a:p>
                  </a:txBody>
                  <a:tcPr marL="121920" marR="121920" marT="60960" marB="60960"/>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endParaRPr lang="es-PE" sz="900" b="0" u="none" strike="noStrike" kern="1200" cap="none" dirty="0">
                        <a:solidFill>
                          <a:srgbClr val="FF0000"/>
                        </a:solidFill>
                        <a:sym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r>
                        <a:rPr lang="es-PE" sz="900" b="0" u="none" strike="noStrike" cap="none" dirty="0">
                          <a:solidFill>
                            <a:srgbClr val="FF0000"/>
                          </a:solidFill>
                          <a:sym typeface="Arial"/>
                        </a:rPr>
                        <a:t>--</a:t>
                      </a:r>
                    </a:p>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endParaRPr lang="es-PE" sz="900" b="0" i="0" u="none" strike="noStrike" kern="1200" cap="none" dirty="0">
                        <a:solidFill>
                          <a:srgbClr val="FF0000"/>
                        </a:solidFill>
                        <a:latin typeface="Arial"/>
                        <a:ea typeface="+mn-ea"/>
                        <a:cs typeface="Arial"/>
                        <a:sym typeface="Arial"/>
                      </a:endParaRPr>
                    </a:p>
                  </a:txBody>
                  <a:tcPr marL="121920" marR="121920" marT="60960" marB="60960"/>
                </a:tc>
                <a:tc>
                  <a:txBody>
                    <a:bodyPr/>
                    <a:lstStyle/>
                    <a:p>
                      <a:pPr marL="171450" marR="0" lvl="0" indent="-171450" algn="ctr"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lang="es-PE" sz="900" b="0" u="none" strike="noStrike" kern="1200" cap="none" dirty="0">
                        <a:solidFill>
                          <a:srgbClr val="FF0000"/>
                        </a:solidFill>
                        <a:sym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r>
                        <a:rPr lang="es-PE" sz="900" b="0" u="none" strike="noStrike" cap="none" dirty="0">
                          <a:solidFill>
                            <a:srgbClr val="FF0000"/>
                          </a:solidFill>
                          <a:sym typeface="Arial"/>
                        </a:rPr>
                        <a:t>--</a:t>
                      </a:r>
                    </a:p>
                    <a:p>
                      <a:pPr marL="171450" marR="0" lvl="0" indent="-171450" algn="ctr"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lang="es-PE" sz="900" b="0" i="0" u="none" strike="noStrike" kern="1200" cap="none" dirty="0">
                        <a:solidFill>
                          <a:srgbClr val="FF0000"/>
                        </a:solidFill>
                        <a:latin typeface="Arial"/>
                        <a:ea typeface="+mn-ea"/>
                        <a:cs typeface="Arial"/>
                        <a:sym typeface="Arial"/>
                      </a:endParaRPr>
                    </a:p>
                  </a:txBody>
                  <a:tcPr marL="121920" marR="121920" marT="60960" marB="60960"/>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PE" sz="900" b="0" u="none" strike="noStrike" cap="none" dirty="0">
                          <a:solidFill>
                            <a:srgbClr val="000000"/>
                          </a:solidFill>
                          <a:sym typeface="Arial"/>
                        </a:rPr>
                        <a:t>11 Distritos </a:t>
                      </a:r>
                      <a:r>
                        <a:rPr lang="es-PE" sz="900" b="0" u="none" strike="noStrike" dirty="0">
                          <a:effectLst/>
                        </a:rPr>
                        <a:t>de las Provincias Chincheros</a:t>
                      </a:r>
                    </a:p>
                    <a:p>
                      <a:pPr marL="171450" indent="-171450">
                        <a:buFont typeface="Arial" panose="020B0604020202020204" pitchFamily="34" charset="0"/>
                        <a:buChar char="•"/>
                      </a:pPr>
                      <a:endParaRPr lang="es-PE" sz="900" b="0" u="none" strike="noStrike" cap="none" dirty="0">
                        <a:solidFill>
                          <a:srgbClr val="000000"/>
                        </a:solidFill>
                        <a:sym typeface="Arial"/>
                      </a:endParaRPr>
                    </a:p>
                  </a:txBody>
                  <a:tcPr marL="121920" marR="121920" marT="60960" marB="60960"/>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PE" sz="900" b="0" kern="1200" dirty="0">
                          <a:solidFill>
                            <a:schemeClr val="tx1">
                              <a:lumMod val="95000"/>
                              <a:lumOff val="5000"/>
                            </a:schemeClr>
                          </a:solidFill>
                        </a:rPr>
                        <a:t>Programación Año 2021</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s-PE" sz="900" b="0" kern="1200" dirty="0">
                        <a:solidFill>
                          <a:schemeClr val="tx1">
                            <a:lumMod val="95000"/>
                            <a:lumOff val="5000"/>
                          </a:schemeClr>
                        </a:solidFill>
                        <a:latin typeface="+mn-lt"/>
                        <a:ea typeface="+mn-ea"/>
                        <a:cs typeface="+mn-cs"/>
                      </a:endParaRPr>
                    </a:p>
                  </a:txBody>
                  <a:tcPr marL="121920" marR="121920" marT="60960" marB="60960"/>
                </a:tc>
                <a:extLst>
                  <a:ext uri="{0D108BD9-81ED-4DB2-BD59-A6C34878D82A}">
                    <a16:rowId xmlns:a16="http://schemas.microsoft.com/office/drawing/2014/main" val="1767663526"/>
                  </a:ext>
                </a:extLst>
              </a:tr>
              <a:tr h="609600">
                <a:tc>
                  <a:txBody>
                    <a:bodyPr/>
                    <a:lstStyle/>
                    <a:p>
                      <a:pPr marR="0" algn="ctr" rtl="0">
                        <a:lnSpc>
                          <a:spcPct val="100000"/>
                        </a:lnSpc>
                        <a:spcBef>
                          <a:spcPts val="0"/>
                        </a:spcBef>
                        <a:spcAft>
                          <a:spcPts val="0"/>
                        </a:spcAft>
                        <a:buClr>
                          <a:srgbClr val="000000"/>
                        </a:buClr>
                        <a:buFont typeface="Arial"/>
                      </a:pPr>
                      <a:r>
                        <a:rPr lang="es-PE" sz="900" b="0" u="none" strike="noStrike" cap="none" dirty="0">
                          <a:solidFill>
                            <a:srgbClr val="000000"/>
                          </a:solidFill>
                          <a:sym typeface="Arial"/>
                        </a:rPr>
                        <a:t>4</a:t>
                      </a:r>
                      <a:endParaRPr lang="es-PE" sz="900" b="0" i="0" u="none" strike="noStrike" cap="none" dirty="0">
                        <a:solidFill>
                          <a:srgbClr val="000000"/>
                        </a:solidFill>
                        <a:latin typeface="Arial"/>
                        <a:cs typeface="Arial"/>
                        <a:sym typeface="Arial"/>
                      </a:endParaRPr>
                    </a:p>
                  </a:txBody>
                  <a:tcPr marL="121920" marR="121920" marT="60960" marB="60960" anchor="ctr"/>
                </a:tc>
                <a:tc>
                  <a:txBody>
                    <a:bodyPr/>
                    <a:lstStyle/>
                    <a:p>
                      <a:pPr marR="0" algn="ctr" rtl="0">
                        <a:lnSpc>
                          <a:spcPct val="100000"/>
                        </a:lnSpc>
                        <a:spcBef>
                          <a:spcPts val="0"/>
                        </a:spcBef>
                        <a:spcAft>
                          <a:spcPts val="0"/>
                        </a:spcAft>
                        <a:buClr>
                          <a:srgbClr val="000000"/>
                        </a:buClr>
                        <a:buFont typeface="Arial"/>
                      </a:pPr>
                      <a:r>
                        <a:rPr lang="es-PE" sz="900" b="0" u="none" strike="noStrike" cap="none" dirty="0">
                          <a:solidFill>
                            <a:srgbClr val="000000"/>
                          </a:solidFill>
                          <a:sym typeface="Arial"/>
                        </a:rPr>
                        <a:t>107115</a:t>
                      </a:r>
                      <a:endParaRPr lang="es-PE" sz="900" b="0" i="0" u="none" strike="noStrike" cap="none" dirty="0">
                        <a:solidFill>
                          <a:srgbClr val="000000"/>
                        </a:solidFill>
                        <a:latin typeface="Arial"/>
                        <a:cs typeface="Arial"/>
                        <a:sym typeface="Arial"/>
                      </a:endParaRPr>
                    </a:p>
                  </a:txBody>
                  <a:tcPr marL="121920" marR="121920" marT="60960" marB="60960" anchor="ctr"/>
                </a:tc>
                <a:tc>
                  <a:txBody>
                    <a:bodyPr/>
                    <a:lstStyle/>
                    <a:p>
                      <a:r>
                        <a:rPr lang="es-PE" sz="900" b="0" u="none" strike="noStrike" cap="none" dirty="0">
                          <a:solidFill>
                            <a:srgbClr val="000000"/>
                          </a:solidFill>
                          <a:sym typeface="Arial"/>
                        </a:rPr>
                        <a:t>RECUPERACION DE  ECOSISTEMA DE  PAJONAL DE PUNA HUMEDA, BOFEDAL Y MATORRAL ANDINO EN LA UNIDAD HIDROGRAFICA DE LOS RIOS PACHACHACA MEDIO Y SILCON DE 15 DISTRITOS DE  LAS PROVINCIAS DE ABANCAY, AYMARAES Y ANDAHUAYLAS DE  LA REGION DE APURIMAC</a:t>
                      </a:r>
                      <a:endParaRPr lang="es-PE" sz="900" b="0" i="0" u="none" strike="noStrike" cap="none" dirty="0">
                        <a:solidFill>
                          <a:srgbClr val="000000"/>
                        </a:solidFill>
                        <a:latin typeface="Arial"/>
                        <a:cs typeface="Arial"/>
                        <a:sym typeface="Arial"/>
                      </a:endParaRPr>
                    </a:p>
                  </a:txBody>
                  <a:tcPr marL="121920" marR="121920" marT="60960" marB="60960"/>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r>
                        <a:rPr lang="es-PE" sz="900" b="1" u="none" strike="noStrike" kern="1200" cap="none" dirty="0">
                          <a:solidFill>
                            <a:schemeClr val="tx1"/>
                          </a:solidFill>
                          <a:sym typeface="Arial"/>
                        </a:rPr>
                        <a:t>18,766,450.00</a:t>
                      </a:r>
                      <a:endParaRPr lang="es-PE" sz="900" b="1" i="0" u="none" strike="noStrike" kern="1200" cap="none" dirty="0">
                        <a:solidFill>
                          <a:schemeClr val="tx1"/>
                        </a:solidFill>
                        <a:latin typeface="+mn-lt"/>
                        <a:ea typeface="+mn-ea"/>
                        <a:cs typeface="+mn-cs"/>
                        <a:sym typeface="Arial"/>
                      </a:endParaRPr>
                    </a:p>
                  </a:txBody>
                  <a:tcPr marL="121920" marR="121920" marT="60960" marB="60960"/>
                </a:tc>
                <a:tc>
                  <a:txBody>
                    <a:bodyPr/>
                    <a:lstStyle/>
                    <a:p>
                      <a:r>
                        <a:rPr lang="es-PE" sz="900" b="0" u="none" strike="noStrike" cap="none" dirty="0">
                          <a:solidFill>
                            <a:srgbClr val="000000"/>
                          </a:solidFill>
                          <a:sym typeface="Arial"/>
                        </a:rPr>
                        <a:t>Idea</a:t>
                      </a:r>
                      <a:endParaRPr lang="es-PE" sz="900" b="0" i="0" u="none" strike="noStrike" cap="none" dirty="0">
                        <a:solidFill>
                          <a:srgbClr val="000000"/>
                        </a:solidFill>
                        <a:latin typeface="Arial"/>
                        <a:cs typeface="Arial"/>
                        <a:sym typeface="Arial"/>
                      </a:endParaRPr>
                    </a:p>
                  </a:txBody>
                  <a:tcPr marL="121920" marR="121920" marT="60960" marB="60960"/>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r>
                        <a:rPr lang="es-PE" sz="900" b="0" kern="1200" dirty="0">
                          <a:solidFill>
                            <a:schemeClr val="tx1"/>
                          </a:solidFill>
                          <a:sym typeface="Arial"/>
                        </a:rPr>
                        <a:t>5 meses</a:t>
                      </a:r>
                      <a:endParaRPr lang="es-PE" sz="900" b="0" kern="1200" dirty="0">
                        <a:solidFill>
                          <a:schemeClr val="tx1"/>
                        </a:solidFill>
                        <a:latin typeface="+mn-lt"/>
                        <a:ea typeface="+mn-ea"/>
                        <a:cs typeface="+mn-cs"/>
                        <a:sym typeface="Arial"/>
                      </a:endParaRPr>
                    </a:p>
                  </a:txBody>
                  <a:tcPr marL="121920" marR="121920" marT="60960" marB="60960"/>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endParaRPr lang="es-PE" sz="900" b="0" u="none" strike="noStrike" kern="1200" cap="none" dirty="0">
                        <a:solidFill>
                          <a:srgbClr val="FF0000"/>
                        </a:solidFil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endParaRPr lang="es-PE" sz="900" b="0" u="none" strike="noStrike" kern="1200" cap="none" dirty="0">
                        <a:solidFill>
                          <a:srgbClr val="FF0000"/>
                        </a:solidFil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r>
                        <a:rPr lang="es-PE" sz="900" b="0" u="none" strike="noStrike" cap="none" dirty="0">
                          <a:solidFill>
                            <a:srgbClr val="FF0000"/>
                          </a:solidFill>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endParaRPr lang="es-PE" sz="900" b="0" i="0" u="none" strike="noStrike" kern="1200" cap="none" dirty="0">
                        <a:solidFill>
                          <a:srgbClr val="FF0000"/>
                        </a:solidFill>
                        <a:latin typeface="Arial"/>
                        <a:ea typeface="+mn-ea"/>
                        <a:cs typeface="Arial"/>
                        <a:sym typeface="Arial"/>
                      </a:endParaRPr>
                    </a:p>
                  </a:txBody>
                  <a:tcPr marL="121920" marR="121920" marT="60960" marB="60960"/>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endParaRPr lang="es-PE" sz="900" b="0" u="none" strike="noStrike" kern="1200" cap="none" dirty="0">
                        <a:solidFill>
                          <a:srgbClr val="FF0000"/>
                        </a:solidFill>
                        <a:sym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endParaRPr lang="es-PE" sz="900" b="0" u="none" strike="noStrike" kern="1200" cap="none" dirty="0">
                        <a:solidFill>
                          <a:srgbClr val="FF0000"/>
                        </a:solidFill>
                        <a:sym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r>
                        <a:rPr lang="es-PE" sz="900" b="0" u="none" strike="noStrike" cap="none" dirty="0">
                          <a:solidFill>
                            <a:srgbClr val="FF0000"/>
                          </a:solidFill>
                          <a:sym typeface="Arial"/>
                        </a:rPr>
                        <a:t>--</a:t>
                      </a:r>
                    </a:p>
                    <a:p>
                      <a:pPr marL="0" marR="0" lvl="0" indent="0" algn="ctr"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endParaRPr lang="es-PE" sz="900" b="0" i="0" u="none" strike="noStrike" kern="1200" cap="none" dirty="0">
                        <a:solidFill>
                          <a:srgbClr val="FF0000"/>
                        </a:solidFill>
                        <a:latin typeface="Arial"/>
                        <a:ea typeface="+mn-ea"/>
                        <a:cs typeface="Arial"/>
                        <a:sym typeface="Arial"/>
                      </a:endParaRPr>
                    </a:p>
                  </a:txBody>
                  <a:tcPr marL="121920" marR="121920" marT="60960" marB="60960"/>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r>
                        <a:rPr lang="es-PE" sz="900" b="0" dirty="0"/>
                        <a:t>15 Distritos </a:t>
                      </a:r>
                      <a:r>
                        <a:rPr lang="es-PE" sz="900" b="0" u="none" strike="noStrike" dirty="0">
                          <a:effectLst/>
                        </a:rPr>
                        <a:t>de las Provincias Abancay,Aymaraes</a:t>
                      </a:r>
                      <a:r>
                        <a:rPr lang="es-PE" sz="900" b="0" u="none" strike="noStrike" baseline="0" dirty="0">
                          <a:effectLst/>
                        </a:rPr>
                        <a:t> y </a:t>
                      </a:r>
                      <a:r>
                        <a:rPr lang="es-PE" sz="900" b="0" u="none" strike="noStrike" dirty="0">
                          <a:effectLst/>
                        </a:rPr>
                        <a:t>Andahuaylas</a:t>
                      </a:r>
                    </a:p>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lang="es-PE" sz="900" b="0" dirty="0"/>
                    </a:p>
                  </a:txBody>
                  <a:tcPr marL="121920" marR="121920" marT="60960" marB="60960"/>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PE" sz="900" b="0" kern="1200" dirty="0">
                          <a:solidFill>
                            <a:schemeClr val="tx1">
                              <a:lumMod val="95000"/>
                              <a:lumOff val="5000"/>
                            </a:schemeClr>
                          </a:solidFill>
                        </a:rPr>
                        <a:t>Programación Año 2021</a:t>
                      </a:r>
                      <a:endParaRPr lang="es-PE" sz="900" b="0" kern="1200" dirty="0">
                        <a:solidFill>
                          <a:schemeClr val="tx1">
                            <a:lumMod val="95000"/>
                            <a:lumOff val="5000"/>
                          </a:schemeClr>
                        </a:solidFill>
                        <a:latin typeface="+mn-lt"/>
                        <a:ea typeface="+mn-ea"/>
                        <a:cs typeface="+mn-cs"/>
                      </a:endParaRPr>
                    </a:p>
                  </a:txBody>
                  <a:tcPr marL="121920" marR="121920" marT="60960" marB="60960"/>
                </a:tc>
                <a:extLst>
                  <a:ext uri="{0D108BD9-81ED-4DB2-BD59-A6C34878D82A}">
                    <a16:rowId xmlns:a16="http://schemas.microsoft.com/office/drawing/2014/main" val="3674388361"/>
                  </a:ext>
                </a:extLst>
              </a:tr>
            </a:tbl>
          </a:graphicData>
        </a:graphic>
      </p:graphicFrame>
      <p:sp>
        <p:nvSpPr>
          <p:cNvPr id="5" name="Google Shape;95;p13">
            <a:extLst>
              <a:ext uri="{FF2B5EF4-FFF2-40B4-BE49-F238E27FC236}">
                <a16:creationId xmlns:a16="http://schemas.microsoft.com/office/drawing/2014/main" id="{7DB9BA98-6BEB-4F68-8F37-ADE0EF83B1E6}"/>
              </a:ext>
            </a:extLst>
          </p:cNvPr>
          <p:cNvSpPr txBox="1">
            <a:spLocks/>
          </p:cNvSpPr>
          <p:nvPr/>
        </p:nvSpPr>
        <p:spPr>
          <a:xfrm>
            <a:off x="471761" y="1080929"/>
            <a:ext cx="10562741" cy="602007"/>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1pPr>
            <a:lvl2pPr marR="0" lvl="1"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2pPr>
            <a:lvl3pPr marR="0" lvl="2"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3pPr>
            <a:lvl4pPr marR="0" lvl="3"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4pPr>
            <a:lvl5pPr marR="0" lvl="4"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5pPr>
            <a:lvl6pPr marR="0" lvl="5"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6pPr>
            <a:lvl7pPr marR="0" lvl="6"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7pPr>
            <a:lvl8pPr marR="0" lvl="7"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8pPr>
            <a:lvl9pPr marR="0" lvl="8"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9pPr>
          </a:lstStyle>
          <a:p>
            <a:pPr algn="ctr"/>
            <a:r>
              <a:rPr lang="es-MX" sz="2800" dirty="0">
                <a:solidFill>
                  <a:schemeClr val="accent1"/>
                </a:solidFill>
                <a:effectLst>
                  <a:outerShdw blurRad="38100" dist="38100" dir="2700000" algn="tl">
                    <a:srgbClr val="000000">
                      <a:alpha val="43137"/>
                    </a:srgbClr>
                  </a:outerShdw>
                </a:effectLst>
              </a:rPr>
              <a:t>FUNCION AMBIENTE</a:t>
            </a:r>
          </a:p>
        </p:txBody>
      </p:sp>
    </p:spTree>
    <p:extLst>
      <p:ext uri="{BB962C8B-B14F-4D97-AF65-F5344CB8AC3E}">
        <p14:creationId xmlns:p14="http://schemas.microsoft.com/office/powerpoint/2010/main" val="4445574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811101B-0B8E-40B7-816A-53F35C3CEE3F}"/>
              </a:ext>
            </a:extLst>
          </p:cNvPr>
          <p:cNvSpPr>
            <a:spLocks noGrp="1"/>
          </p:cNvSpPr>
          <p:nvPr>
            <p:ph type="ctrTitle"/>
          </p:nvPr>
        </p:nvSpPr>
        <p:spPr>
          <a:xfrm>
            <a:off x="0" y="132080"/>
            <a:ext cx="12192000" cy="1459628"/>
          </a:xfrm>
          <a:solidFill>
            <a:schemeClr val="accent6">
              <a:lumMod val="75000"/>
            </a:schemeClr>
          </a:solidFill>
          <a:ln>
            <a:noFill/>
          </a:ln>
        </p:spPr>
        <p:txBody>
          <a:bodyPr>
            <a:noAutofit/>
            <a:scene3d>
              <a:camera prst="orthographicFront"/>
              <a:lightRig rig="soft" dir="t">
                <a:rot lat="0" lon="0" rev="15600000"/>
              </a:lightRig>
            </a:scene3d>
            <a:sp3d extrusionH="57150" prstMaterial="softEdge">
              <a:bevelT w="25400" h="38100"/>
            </a:sp3d>
          </a:bodyPr>
          <a:lstStyle/>
          <a:p>
            <a:pPr algn="ctr"/>
            <a:r>
              <a:rPr lang="en" sz="4800" b="1" dirty="0">
                <a:solidFill>
                  <a:schemeClr val="bg1"/>
                </a:solidFill>
                <a:latin typeface="+mn-lt"/>
              </a:rPr>
              <a:t>PROYECTOS DE INVERSION EN FASE DE FORMULACION </a:t>
            </a:r>
            <a:r>
              <a:rPr lang="es-PE" sz="4800" b="1" dirty="0">
                <a:solidFill>
                  <a:schemeClr val="bg1"/>
                </a:solidFill>
                <a:latin typeface="+mn-lt"/>
              </a:rPr>
              <a:t>POR </a:t>
            </a:r>
            <a:r>
              <a:rPr lang="en" sz="4800" b="1" dirty="0">
                <a:solidFill>
                  <a:schemeClr val="bg1"/>
                </a:solidFill>
                <a:latin typeface="+mn-lt"/>
              </a:rPr>
              <a:t>FUNCIONES</a:t>
            </a:r>
            <a:endParaRPr lang="es-PE" sz="4800" b="1" dirty="0">
              <a:solidFill>
                <a:schemeClr val="bg1"/>
              </a:solidFill>
              <a:latin typeface="+mn-lt"/>
            </a:endParaRPr>
          </a:p>
        </p:txBody>
      </p:sp>
      <p:graphicFrame>
        <p:nvGraphicFramePr>
          <p:cNvPr id="6" name="Diagrama 5">
            <a:extLst>
              <a:ext uri="{FF2B5EF4-FFF2-40B4-BE49-F238E27FC236}">
                <a16:creationId xmlns:a16="http://schemas.microsoft.com/office/drawing/2014/main" id="{12D61187-409F-4EC2-B2BB-DE1EBEC7067D}"/>
              </a:ext>
            </a:extLst>
          </p:cNvPr>
          <p:cNvGraphicFramePr/>
          <p:nvPr>
            <p:extLst>
              <p:ext uri="{D42A27DB-BD31-4B8C-83A1-F6EECF244321}">
                <p14:modId xmlns:p14="http://schemas.microsoft.com/office/powerpoint/2010/main" val="2624874470"/>
              </p:ext>
            </p:extLst>
          </p:nvPr>
        </p:nvGraphicFramePr>
        <p:xfrm>
          <a:off x="2919248" y="1923178"/>
          <a:ext cx="6353503" cy="377447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Rectángulo 2">
            <a:extLst>
              <a:ext uri="{FF2B5EF4-FFF2-40B4-BE49-F238E27FC236}">
                <a16:creationId xmlns:a16="http://schemas.microsoft.com/office/drawing/2014/main" id="{F6697435-DC8D-4DD1-8368-786C08203221}"/>
              </a:ext>
            </a:extLst>
          </p:cNvPr>
          <p:cNvSpPr/>
          <p:nvPr/>
        </p:nvSpPr>
        <p:spPr>
          <a:xfrm>
            <a:off x="0" y="1584961"/>
            <a:ext cx="12192000" cy="14224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spTree>
    <p:extLst>
      <p:ext uri="{BB962C8B-B14F-4D97-AF65-F5344CB8AC3E}">
        <p14:creationId xmlns:p14="http://schemas.microsoft.com/office/powerpoint/2010/main" val="2851474162"/>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0" y="0"/>
            <a:ext cx="12011925" cy="8492400"/>
          </a:xfrm>
          <a:prstGeom prst="rect">
            <a:avLst/>
          </a:prstGeom>
        </p:spPr>
      </p:pic>
      <p:pic>
        <p:nvPicPr>
          <p:cNvPr id="4" name="Imagen 3"/>
          <p:cNvPicPr>
            <a:picLocks noChangeAspect="1"/>
          </p:cNvPicPr>
          <p:nvPr/>
        </p:nvPicPr>
        <p:blipFill>
          <a:blip r:embed="rId3"/>
          <a:stretch>
            <a:fillRect/>
          </a:stretch>
        </p:blipFill>
        <p:spPr>
          <a:xfrm>
            <a:off x="-1" y="0"/>
            <a:ext cx="12011925" cy="8492400"/>
          </a:xfrm>
          <a:prstGeom prst="rect">
            <a:avLst/>
          </a:prstGeom>
        </p:spPr>
      </p:pic>
      <p:pic>
        <p:nvPicPr>
          <p:cNvPr id="9" name="Imagen 8"/>
          <p:cNvPicPr>
            <a:picLocks noChangeAspect="1"/>
          </p:cNvPicPr>
          <p:nvPr/>
        </p:nvPicPr>
        <p:blipFill rotWithShape="1">
          <a:blip r:embed="rId4"/>
          <a:srcRect l="1724" t="1993" r="28484" b="23099"/>
          <a:stretch/>
        </p:blipFill>
        <p:spPr>
          <a:xfrm>
            <a:off x="9540541" y="1250348"/>
            <a:ext cx="2630256" cy="2031999"/>
          </a:xfrm>
          <a:prstGeom prst="rect">
            <a:avLst/>
          </a:prstGeom>
          <a:ln>
            <a:solidFill>
              <a:schemeClr val="tx1">
                <a:lumMod val="95000"/>
                <a:lumOff val="5000"/>
              </a:schemeClr>
            </a:solidFill>
          </a:ln>
        </p:spPr>
      </p:pic>
      <p:sp>
        <p:nvSpPr>
          <p:cNvPr id="10" name="CuadroTexto 9"/>
          <p:cNvSpPr txBox="1"/>
          <p:nvPr/>
        </p:nvSpPr>
        <p:spPr>
          <a:xfrm>
            <a:off x="9577463" y="440508"/>
            <a:ext cx="2434462" cy="646331"/>
          </a:xfrm>
          <a:prstGeom prst="rect">
            <a:avLst/>
          </a:prstGeom>
          <a:noFill/>
          <a:ln>
            <a:solidFill>
              <a:schemeClr val="tx1">
                <a:lumMod val="95000"/>
                <a:lumOff val="5000"/>
              </a:schemeClr>
            </a:solidFill>
          </a:ln>
        </p:spPr>
        <p:txBody>
          <a:bodyPr wrap="square" rtlCol="0">
            <a:spAutoFit/>
          </a:bodyPr>
          <a:lstStyle/>
          <a:p>
            <a:pPr algn="ctr"/>
            <a:r>
              <a:rPr lang="es-PE" b="1" dirty="0"/>
              <a:t>ECOSISTEMAS APURIMAC</a:t>
            </a:r>
          </a:p>
        </p:txBody>
      </p:sp>
      <p:pic>
        <p:nvPicPr>
          <p:cNvPr id="6" name="Imagen 5"/>
          <p:cNvPicPr>
            <a:picLocks noChangeAspect="1"/>
          </p:cNvPicPr>
          <p:nvPr/>
        </p:nvPicPr>
        <p:blipFill>
          <a:blip r:embed="rId5"/>
          <a:stretch>
            <a:fillRect/>
          </a:stretch>
        </p:blipFill>
        <p:spPr>
          <a:xfrm>
            <a:off x="9519338" y="4890606"/>
            <a:ext cx="2651459" cy="1391992"/>
          </a:xfrm>
          <a:prstGeom prst="rect">
            <a:avLst/>
          </a:prstGeom>
        </p:spPr>
      </p:pic>
      <p:pic>
        <p:nvPicPr>
          <p:cNvPr id="8" name="Imagen 7"/>
          <p:cNvPicPr>
            <a:picLocks noChangeAspect="1"/>
          </p:cNvPicPr>
          <p:nvPr/>
        </p:nvPicPr>
        <p:blipFill>
          <a:blip r:embed="rId6"/>
          <a:stretch>
            <a:fillRect/>
          </a:stretch>
        </p:blipFill>
        <p:spPr>
          <a:xfrm>
            <a:off x="9540541" y="3350563"/>
            <a:ext cx="2581275" cy="1378851"/>
          </a:xfrm>
          <a:prstGeom prst="rect">
            <a:avLst/>
          </a:prstGeom>
        </p:spPr>
      </p:pic>
      <p:sp>
        <p:nvSpPr>
          <p:cNvPr id="11" name="CuadroTexto 10"/>
          <p:cNvSpPr txBox="1"/>
          <p:nvPr/>
        </p:nvSpPr>
        <p:spPr>
          <a:xfrm>
            <a:off x="9562438" y="6424863"/>
            <a:ext cx="2559378" cy="369332"/>
          </a:xfrm>
          <a:prstGeom prst="rect">
            <a:avLst/>
          </a:prstGeom>
          <a:noFill/>
        </p:spPr>
        <p:txBody>
          <a:bodyPr wrap="square" rtlCol="0">
            <a:spAutoFit/>
          </a:bodyPr>
          <a:lstStyle/>
          <a:p>
            <a:r>
              <a:rPr lang="es-PE" b="1" i="1" dirty="0"/>
              <a:t>Fuente: MINAM 2018</a:t>
            </a:r>
          </a:p>
        </p:txBody>
      </p:sp>
    </p:spTree>
    <p:extLst>
      <p:ext uri="{BB962C8B-B14F-4D97-AF65-F5344CB8AC3E}">
        <p14:creationId xmlns:p14="http://schemas.microsoft.com/office/powerpoint/2010/main" val="1722369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Imagen 1"/>
          <p:cNvPicPr>
            <a:picLocks noChangeAspect="1" noChangeArrowheads="1"/>
          </p:cNvPicPr>
          <p:nvPr/>
        </p:nvPicPr>
        <p:blipFill>
          <a:blip r:embed="rId2">
            <a:extLst>
              <a:ext uri="{28A0092B-C50C-407E-A947-70E740481C1C}">
                <a14:useLocalDpi xmlns:a14="http://schemas.microsoft.com/office/drawing/2010/main" val="0"/>
              </a:ext>
            </a:extLst>
          </a:blip>
          <a:srcRect b="10210"/>
          <a:stretch>
            <a:fillRect/>
          </a:stretch>
        </p:blipFill>
        <p:spPr bwMode="auto">
          <a:xfrm>
            <a:off x="177029" y="862711"/>
            <a:ext cx="11849059" cy="5995289"/>
          </a:xfrm>
          <a:prstGeom prst="rect">
            <a:avLst/>
          </a:prstGeom>
          <a:noFill/>
          <a:ln w="9525">
            <a:solidFill>
              <a:srgbClr val="A8D08D"/>
            </a:solidFill>
            <a:miter lim="800000"/>
            <a:headEnd/>
            <a:tailEnd/>
          </a:ln>
          <a:extLst>
            <a:ext uri="{909E8E84-426E-40DD-AFC4-6F175D3DCCD1}">
              <a14:hiddenFill xmlns:a14="http://schemas.microsoft.com/office/drawing/2010/main">
                <a:solidFill>
                  <a:srgbClr val="FFFFFF"/>
                </a:solidFill>
              </a14:hiddenFill>
            </a:ext>
          </a:extLst>
        </p:spPr>
      </p:pic>
      <p:sp>
        <p:nvSpPr>
          <p:cNvPr id="5" name="Rectángulo 4"/>
          <p:cNvSpPr/>
          <p:nvPr/>
        </p:nvSpPr>
        <p:spPr>
          <a:xfrm>
            <a:off x="2890908" y="542429"/>
            <a:ext cx="7940703" cy="369332"/>
          </a:xfrm>
          <a:prstGeom prst="rect">
            <a:avLst/>
          </a:prstGeom>
        </p:spPr>
        <p:txBody>
          <a:bodyPr wrap="square">
            <a:spAutoFit/>
          </a:bodyPr>
          <a:lstStyle/>
          <a:p>
            <a:r>
              <a:rPr lang="es-PE" b="1" dirty="0">
                <a:latin typeface="Arial Narrow" panose="020B0606020202030204" pitchFamily="34" charset="0"/>
                <a:ea typeface="Calibri" panose="020F0502020204030204" pitchFamily="34" charset="0"/>
                <a:cs typeface="Arial" panose="020B0604020202020204" pitchFamily="34" charset="0"/>
              </a:rPr>
              <a:t>CANTIDAD DE HECTÁREAS DEGRADADAS EN LA REGIÓN APURIMAC</a:t>
            </a:r>
            <a:endParaRPr lang="es-PE" dirty="0"/>
          </a:p>
        </p:txBody>
      </p:sp>
      <p:sp>
        <p:nvSpPr>
          <p:cNvPr id="7" name="Rectángulo 6"/>
          <p:cNvSpPr/>
          <p:nvPr/>
        </p:nvSpPr>
        <p:spPr>
          <a:xfrm>
            <a:off x="2307377" y="266323"/>
            <a:ext cx="7940703" cy="369332"/>
          </a:xfrm>
          <a:prstGeom prst="rect">
            <a:avLst/>
          </a:prstGeom>
        </p:spPr>
        <p:txBody>
          <a:bodyPr wrap="square">
            <a:spAutoFit/>
          </a:bodyPr>
          <a:lstStyle/>
          <a:p>
            <a:pPr algn="ctr"/>
            <a:r>
              <a:rPr lang="es-PE" b="1" dirty="0">
                <a:latin typeface="Arial Narrow" panose="020B0606020202030204" pitchFamily="34" charset="0"/>
                <a:cs typeface="Arial" panose="020B0604020202020204" pitchFamily="34" charset="0"/>
              </a:rPr>
              <a:t>BRECHA REGIONAL</a:t>
            </a:r>
            <a:endParaRPr lang="es-PE" dirty="0"/>
          </a:p>
        </p:txBody>
      </p:sp>
    </p:spTree>
    <p:extLst>
      <p:ext uri="{BB962C8B-B14F-4D97-AF65-F5344CB8AC3E}">
        <p14:creationId xmlns:p14="http://schemas.microsoft.com/office/powerpoint/2010/main" val="4990450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127602" y="0"/>
            <a:ext cx="12192000" cy="8619712"/>
          </a:xfrm>
          <a:prstGeom prst="rect">
            <a:avLst/>
          </a:prstGeom>
        </p:spPr>
      </p:pic>
      <p:pic>
        <p:nvPicPr>
          <p:cNvPr id="5" name="Imagen 4"/>
          <p:cNvPicPr>
            <a:picLocks noChangeAspect="1"/>
          </p:cNvPicPr>
          <p:nvPr/>
        </p:nvPicPr>
        <p:blipFill rotWithShape="1">
          <a:blip r:embed="rId3"/>
          <a:srcRect l="1163" t="1796" r="28648" b="22277"/>
          <a:stretch/>
        </p:blipFill>
        <p:spPr>
          <a:xfrm>
            <a:off x="9638949" y="5444456"/>
            <a:ext cx="2425448" cy="1342238"/>
          </a:xfrm>
          <a:prstGeom prst="rect">
            <a:avLst/>
          </a:prstGeom>
          <a:ln w="19050">
            <a:solidFill>
              <a:schemeClr val="tx1">
                <a:lumMod val="95000"/>
                <a:lumOff val="5000"/>
              </a:schemeClr>
            </a:solidFill>
          </a:ln>
        </p:spPr>
      </p:pic>
      <p:pic>
        <p:nvPicPr>
          <p:cNvPr id="8" name="Imagen 7"/>
          <p:cNvPicPr>
            <a:picLocks noChangeAspect="1"/>
          </p:cNvPicPr>
          <p:nvPr/>
        </p:nvPicPr>
        <p:blipFill>
          <a:blip r:embed="rId4"/>
          <a:stretch>
            <a:fillRect/>
          </a:stretch>
        </p:blipFill>
        <p:spPr>
          <a:xfrm>
            <a:off x="9554400" y="54302"/>
            <a:ext cx="2594545" cy="5335853"/>
          </a:xfrm>
          <a:prstGeom prst="rect">
            <a:avLst/>
          </a:prstGeom>
          <a:ln>
            <a:solidFill>
              <a:schemeClr val="tx1">
                <a:lumMod val="95000"/>
                <a:lumOff val="5000"/>
              </a:schemeClr>
            </a:solidFill>
          </a:ln>
        </p:spPr>
      </p:pic>
      <p:sp>
        <p:nvSpPr>
          <p:cNvPr id="9" name="CuadroTexto 8"/>
          <p:cNvSpPr txBox="1"/>
          <p:nvPr/>
        </p:nvSpPr>
        <p:spPr>
          <a:xfrm>
            <a:off x="3575957" y="702129"/>
            <a:ext cx="4310743" cy="369332"/>
          </a:xfrm>
          <a:prstGeom prst="rect">
            <a:avLst/>
          </a:prstGeom>
          <a:noFill/>
        </p:spPr>
        <p:txBody>
          <a:bodyPr wrap="square" rtlCol="0">
            <a:spAutoFit/>
          </a:bodyPr>
          <a:lstStyle/>
          <a:p>
            <a:pPr algn="ctr"/>
            <a:r>
              <a:rPr lang="es-PE" b="1" dirty="0"/>
              <a:t>AMBITO DE INTERVENCION</a:t>
            </a:r>
          </a:p>
        </p:txBody>
      </p:sp>
    </p:spTree>
    <p:extLst>
      <p:ext uri="{BB962C8B-B14F-4D97-AF65-F5344CB8AC3E}">
        <p14:creationId xmlns:p14="http://schemas.microsoft.com/office/powerpoint/2010/main" val="17147380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D00928D-9FFC-4E8A-9ADE-10137435C547}"/>
              </a:ext>
            </a:extLst>
          </p:cNvPr>
          <p:cNvSpPr>
            <a:spLocks noGrp="1"/>
          </p:cNvSpPr>
          <p:nvPr>
            <p:ph type="title"/>
          </p:nvPr>
        </p:nvSpPr>
        <p:spPr/>
        <p:txBody>
          <a:bodyPr/>
          <a:lstStyle/>
          <a:p>
            <a:r>
              <a:rPr lang="es-ES" sz="3600" b="1" dirty="0">
                <a:solidFill>
                  <a:srgbClr val="FFC000"/>
                </a:solidFill>
                <a:latin typeface="+mn-lt"/>
              </a:rPr>
              <a:t>Función Turismo</a:t>
            </a:r>
            <a:endParaRPr lang="es-PE" dirty="0">
              <a:solidFill>
                <a:srgbClr val="FFC000"/>
              </a:solidFill>
            </a:endParaRPr>
          </a:p>
        </p:txBody>
      </p:sp>
      <p:sp>
        <p:nvSpPr>
          <p:cNvPr id="3" name="Marcador de contenido 2">
            <a:extLst>
              <a:ext uri="{FF2B5EF4-FFF2-40B4-BE49-F238E27FC236}">
                <a16:creationId xmlns:a16="http://schemas.microsoft.com/office/drawing/2014/main" id="{C16990E7-A1D8-497C-8C5A-3BCEDCED7D5D}"/>
              </a:ext>
            </a:extLst>
          </p:cNvPr>
          <p:cNvSpPr>
            <a:spLocks noGrp="1"/>
          </p:cNvSpPr>
          <p:nvPr>
            <p:ph idx="1"/>
          </p:nvPr>
        </p:nvSpPr>
        <p:spPr/>
        <p:txBody>
          <a:bodyPr/>
          <a:lstStyle/>
          <a:p>
            <a:endParaRPr lang="es-PE"/>
          </a:p>
        </p:txBody>
      </p:sp>
      <p:sp>
        <p:nvSpPr>
          <p:cNvPr id="4" name="Marcador de texto 3">
            <a:extLst>
              <a:ext uri="{FF2B5EF4-FFF2-40B4-BE49-F238E27FC236}">
                <a16:creationId xmlns:a16="http://schemas.microsoft.com/office/drawing/2014/main" id="{C9E7C3E0-321A-409D-A84E-F0A46236DF01}"/>
              </a:ext>
            </a:extLst>
          </p:cNvPr>
          <p:cNvSpPr>
            <a:spLocks noGrp="1"/>
          </p:cNvSpPr>
          <p:nvPr>
            <p:ph type="body" sz="half" idx="2"/>
          </p:nvPr>
        </p:nvSpPr>
        <p:spPr>
          <a:xfrm>
            <a:off x="457200" y="2926080"/>
            <a:ext cx="3200400" cy="646679"/>
          </a:xfrm>
        </p:spPr>
        <p:txBody>
          <a:bodyPr/>
          <a:lstStyle/>
          <a:p>
            <a:r>
              <a:rPr lang="es-ES" dirty="0"/>
              <a:t>02 </a:t>
            </a:r>
            <a:r>
              <a:rPr lang="es-PE" dirty="0"/>
              <a:t>Proyectos de Inversión en Proceso de Formulación </a:t>
            </a:r>
            <a:r>
              <a:rPr lang="es-ES" dirty="0"/>
              <a:t>(Concluidos)</a:t>
            </a:r>
            <a:r>
              <a:rPr lang="es-PE" dirty="0"/>
              <a:t>. </a:t>
            </a:r>
          </a:p>
        </p:txBody>
      </p:sp>
      <p:pic>
        <p:nvPicPr>
          <p:cNvPr id="20482" name="Picture 2" descr="Imagen relacionada">
            <a:extLst>
              <a:ext uri="{FF2B5EF4-FFF2-40B4-BE49-F238E27FC236}">
                <a16:creationId xmlns:a16="http://schemas.microsoft.com/office/drawing/2014/main" id="{8FA0C225-B893-4AC1-A737-6F39CBA492C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9672"/>
          <a:stretch/>
        </p:blipFill>
        <p:spPr bwMode="auto">
          <a:xfrm>
            <a:off x="4083834" y="0"/>
            <a:ext cx="8108165" cy="68580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Iconos de computadora inicio botón firmar, inicio, firmar, en ...">
            <a:hlinkClick r:id="rId3" action="ppaction://hlinksldjump"/>
            <a:extLst>
              <a:ext uri="{FF2B5EF4-FFF2-40B4-BE49-F238E27FC236}">
                <a16:creationId xmlns:a16="http://schemas.microsoft.com/office/drawing/2014/main" id="{801C1F75-79E0-45A8-ADBC-6E77BC892B4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23731" y="284534"/>
            <a:ext cx="446986" cy="4469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5516830"/>
      </p:ext>
    </p:extLst>
  </p:cSld>
  <p:clrMapOvr>
    <a:masterClrMapping/>
  </p:clrMapOvr>
  <p:transition spd="slow">
    <p:wip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95;p13">
            <a:extLst>
              <a:ext uri="{FF2B5EF4-FFF2-40B4-BE49-F238E27FC236}">
                <a16:creationId xmlns:a16="http://schemas.microsoft.com/office/drawing/2014/main" id="{DC31C518-627B-49DA-978B-33ADE33B497B}"/>
              </a:ext>
            </a:extLst>
          </p:cNvPr>
          <p:cNvSpPr txBox="1">
            <a:spLocks/>
          </p:cNvSpPr>
          <p:nvPr/>
        </p:nvSpPr>
        <p:spPr>
          <a:xfrm>
            <a:off x="326333" y="311277"/>
            <a:ext cx="11351006" cy="602007"/>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1pPr>
            <a:lvl2pPr marR="0" lvl="1"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2pPr>
            <a:lvl3pPr marR="0" lvl="2"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3pPr>
            <a:lvl4pPr marR="0" lvl="3"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4pPr>
            <a:lvl5pPr marR="0" lvl="4"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5pPr>
            <a:lvl6pPr marR="0" lvl="5"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6pPr>
            <a:lvl7pPr marR="0" lvl="6"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7pPr>
            <a:lvl8pPr marR="0" lvl="7"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8pPr>
            <a:lvl9pPr marR="0" lvl="8"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9pPr>
          </a:lstStyle>
          <a:p>
            <a:pPr algn="ctr"/>
            <a:r>
              <a:rPr lang="es-MX" sz="2800" b="1" dirty="0">
                <a:ln w="0"/>
                <a:solidFill>
                  <a:schemeClr val="accent6">
                    <a:lumMod val="75000"/>
                  </a:schemeClr>
                </a:solidFill>
                <a:latin typeface="+mn-lt"/>
              </a:rPr>
              <a:t>Proyectos de Inversión en Proceso de Formulación – </a:t>
            </a:r>
            <a:r>
              <a:rPr lang="es-MX" sz="2800" b="1" dirty="0">
                <a:ln w="0"/>
                <a:solidFill>
                  <a:schemeClr val="accent6">
                    <a:lumMod val="75000"/>
                  </a:schemeClr>
                </a:solidFill>
                <a:latin typeface="+mn-lt"/>
                <a:ea typeface="+mj-ea"/>
                <a:cs typeface="+mj-cs"/>
              </a:rPr>
              <a:t>2020</a:t>
            </a:r>
          </a:p>
        </p:txBody>
      </p:sp>
      <p:sp>
        <p:nvSpPr>
          <p:cNvPr id="2" name="Google Shape;95;p13">
            <a:extLst>
              <a:ext uri="{FF2B5EF4-FFF2-40B4-BE49-F238E27FC236}">
                <a16:creationId xmlns:a16="http://schemas.microsoft.com/office/drawing/2014/main" id="{FE238AB2-6E8E-465D-8FC4-44CF13696221}"/>
              </a:ext>
            </a:extLst>
          </p:cNvPr>
          <p:cNvSpPr txBox="1">
            <a:spLocks/>
          </p:cNvSpPr>
          <p:nvPr/>
        </p:nvSpPr>
        <p:spPr>
          <a:xfrm>
            <a:off x="4175151" y="837218"/>
            <a:ext cx="3841697" cy="602007"/>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1pPr>
            <a:lvl2pPr marR="0" lvl="1"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2pPr>
            <a:lvl3pPr marR="0" lvl="2"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3pPr>
            <a:lvl4pPr marR="0" lvl="3"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4pPr>
            <a:lvl5pPr marR="0" lvl="4"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5pPr>
            <a:lvl6pPr marR="0" lvl="5"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6pPr>
            <a:lvl7pPr marR="0" lvl="6"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7pPr>
            <a:lvl8pPr marR="0" lvl="7"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8pPr>
            <a:lvl9pPr marR="0" lvl="8"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9pPr>
          </a:lstStyle>
          <a:p>
            <a:pPr algn="ctr"/>
            <a:r>
              <a:rPr lang="es-MX" sz="3200" b="1" dirty="0">
                <a:ln w="0"/>
                <a:solidFill>
                  <a:schemeClr val="accent1"/>
                </a:solidFill>
                <a:effectLst>
                  <a:outerShdw blurRad="38100" dist="25400" dir="5400000" algn="ctr" rotWithShape="0">
                    <a:srgbClr val="6E747A">
                      <a:alpha val="43000"/>
                    </a:srgbClr>
                  </a:outerShdw>
                </a:effectLst>
                <a:latin typeface="Arial Black" panose="020B0A04020102020204" pitchFamily="34" charset="0"/>
                <a:ea typeface="+mj-ea"/>
                <a:cs typeface="+mj-cs"/>
              </a:rPr>
              <a:t>Función Turismo</a:t>
            </a:r>
          </a:p>
        </p:txBody>
      </p:sp>
      <p:pic>
        <p:nvPicPr>
          <p:cNvPr id="6" name="Picture 2" descr="Iconos de computadora inicio botón firmar, inicio, firmar, en ...">
            <a:hlinkClick r:id="rId3" action="ppaction://hlinksldjump"/>
            <a:extLst>
              <a:ext uri="{FF2B5EF4-FFF2-40B4-BE49-F238E27FC236}">
                <a16:creationId xmlns:a16="http://schemas.microsoft.com/office/drawing/2014/main" id="{E960BF2E-0CCD-4AE3-A631-3B954F5050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99527" y="534995"/>
            <a:ext cx="446986" cy="446986"/>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 name="Tabla 2">
            <a:extLst>
              <a:ext uri="{FF2B5EF4-FFF2-40B4-BE49-F238E27FC236}">
                <a16:creationId xmlns:a16="http://schemas.microsoft.com/office/drawing/2014/main" id="{CA1D2958-F8A9-4985-9643-6A00F7B395FD}"/>
              </a:ext>
            </a:extLst>
          </p:cNvPr>
          <p:cNvGraphicFramePr>
            <a:graphicFrameLocks noGrp="1"/>
          </p:cNvGraphicFramePr>
          <p:nvPr>
            <p:extLst>
              <p:ext uri="{D42A27DB-BD31-4B8C-83A1-F6EECF244321}">
                <p14:modId xmlns:p14="http://schemas.microsoft.com/office/powerpoint/2010/main" val="2132502184"/>
              </p:ext>
            </p:extLst>
          </p:nvPr>
        </p:nvGraphicFramePr>
        <p:xfrm>
          <a:off x="635870" y="1689216"/>
          <a:ext cx="11087150" cy="3239401"/>
        </p:xfrm>
        <a:graphic>
          <a:graphicData uri="http://schemas.openxmlformats.org/drawingml/2006/table">
            <a:tbl>
              <a:tblPr>
                <a:tableStyleId>{BDBED569-4797-4DF1-A0F4-6AAB3CD982D8}</a:tableStyleId>
              </a:tblPr>
              <a:tblGrid>
                <a:gridCol w="821770">
                  <a:extLst>
                    <a:ext uri="{9D8B030D-6E8A-4147-A177-3AD203B41FA5}">
                      <a16:colId xmlns:a16="http://schemas.microsoft.com/office/drawing/2014/main" val="2295425636"/>
                    </a:ext>
                  </a:extLst>
                </a:gridCol>
                <a:gridCol w="821770">
                  <a:extLst>
                    <a:ext uri="{9D8B030D-6E8A-4147-A177-3AD203B41FA5}">
                      <a16:colId xmlns:a16="http://schemas.microsoft.com/office/drawing/2014/main" val="1373555936"/>
                    </a:ext>
                  </a:extLst>
                </a:gridCol>
                <a:gridCol w="1805199">
                  <a:extLst>
                    <a:ext uri="{9D8B030D-6E8A-4147-A177-3AD203B41FA5}">
                      <a16:colId xmlns:a16="http://schemas.microsoft.com/office/drawing/2014/main" val="3912978355"/>
                    </a:ext>
                  </a:extLst>
                </a:gridCol>
                <a:gridCol w="1050786">
                  <a:extLst>
                    <a:ext uri="{9D8B030D-6E8A-4147-A177-3AD203B41FA5}">
                      <a16:colId xmlns:a16="http://schemas.microsoft.com/office/drawing/2014/main" val="2243966637"/>
                    </a:ext>
                  </a:extLst>
                </a:gridCol>
                <a:gridCol w="1081098">
                  <a:extLst>
                    <a:ext uri="{9D8B030D-6E8A-4147-A177-3AD203B41FA5}">
                      <a16:colId xmlns:a16="http://schemas.microsoft.com/office/drawing/2014/main" val="3268264877"/>
                    </a:ext>
                  </a:extLst>
                </a:gridCol>
                <a:gridCol w="808298">
                  <a:extLst>
                    <a:ext uri="{9D8B030D-6E8A-4147-A177-3AD203B41FA5}">
                      <a16:colId xmlns:a16="http://schemas.microsoft.com/office/drawing/2014/main" val="3361902195"/>
                    </a:ext>
                  </a:extLst>
                </a:gridCol>
                <a:gridCol w="1081098">
                  <a:extLst>
                    <a:ext uri="{9D8B030D-6E8A-4147-A177-3AD203B41FA5}">
                      <a16:colId xmlns:a16="http://schemas.microsoft.com/office/drawing/2014/main" val="3059890218"/>
                    </a:ext>
                  </a:extLst>
                </a:gridCol>
                <a:gridCol w="1242757">
                  <a:extLst>
                    <a:ext uri="{9D8B030D-6E8A-4147-A177-3AD203B41FA5}">
                      <a16:colId xmlns:a16="http://schemas.microsoft.com/office/drawing/2014/main" val="3431367910"/>
                    </a:ext>
                  </a:extLst>
                </a:gridCol>
                <a:gridCol w="1050786">
                  <a:extLst>
                    <a:ext uri="{9D8B030D-6E8A-4147-A177-3AD203B41FA5}">
                      <a16:colId xmlns:a16="http://schemas.microsoft.com/office/drawing/2014/main" val="1914422735"/>
                    </a:ext>
                  </a:extLst>
                </a:gridCol>
                <a:gridCol w="1323588">
                  <a:extLst>
                    <a:ext uri="{9D8B030D-6E8A-4147-A177-3AD203B41FA5}">
                      <a16:colId xmlns:a16="http://schemas.microsoft.com/office/drawing/2014/main" val="2201503780"/>
                    </a:ext>
                  </a:extLst>
                </a:gridCol>
              </a:tblGrid>
              <a:tr h="139584">
                <a:tc>
                  <a:txBody>
                    <a:bodyPr/>
                    <a:lstStyle/>
                    <a:p>
                      <a:pPr algn="ctr" rtl="0" fontAlgn="ctr"/>
                      <a:r>
                        <a:rPr lang="es-PE" sz="1000" b="1" u="none" strike="noStrike" dirty="0" err="1">
                          <a:effectLst/>
                        </a:rPr>
                        <a:t>N°</a:t>
                      </a:r>
                      <a:endParaRPr lang="es-PE" sz="1000" b="1" i="0" u="none" strike="noStrike" dirty="0">
                        <a:solidFill>
                          <a:srgbClr val="000000"/>
                        </a:solidFill>
                        <a:effectLst/>
                        <a:latin typeface="Arial Narrow" panose="020B0606020202030204" pitchFamily="34" charset="0"/>
                      </a:endParaRPr>
                    </a:p>
                  </a:txBody>
                  <a:tcPr marL="9177" marR="9177" marT="9177" marB="0" anchor="ctr">
                    <a:solidFill>
                      <a:schemeClr val="accent5">
                        <a:lumMod val="40000"/>
                        <a:lumOff val="60000"/>
                      </a:schemeClr>
                    </a:solidFill>
                  </a:tcPr>
                </a:tc>
                <a:tc>
                  <a:txBody>
                    <a:bodyPr/>
                    <a:lstStyle/>
                    <a:p>
                      <a:pPr algn="ctr" rtl="0" fontAlgn="ctr"/>
                      <a:r>
                        <a:rPr lang="es-PE" sz="1000" b="1" u="none" strike="noStrike" dirty="0">
                          <a:effectLst/>
                        </a:rPr>
                        <a:t>CUI / IDEA</a:t>
                      </a:r>
                      <a:endParaRPr lang="es-PE" sz="1000" b="1" i="0" u="none" strike="noStrike" dirty="0">
                        <a:solidFill>
                          <a:srgbClr val="000000"/>
                        </a:solidFill>
                        <a:effectLst/>
                        <a:latin typeface="Arial Narrow" panose="020B0606020202030204" pitchFamily="34" charset="0"/>
                      </a:endParaRPr>
                    </a:p>
                  </a:txBody>
                  <a:tcPr marL="9177" marR="9177" marT="9177" marB="0" anchor="ctr">
                    <a:solidFill>
                      <a:schemeClr val="accent5">
                        <a:lumMod val="40000"/>
                        <a:lumOff val="60000"/>
                      </a:schemeClr>
                    </a:solidFill>
                  </a:tcPr>
                </a:tc>
                <a:tc>
                  <a:txBody>
                    <a:bodyPr/>
                    <a:lstStyle/>
                    <a:p>
                      <a:pPr algn="ctr" rtl="0" fontAlgn="ctr"/>
                      <a:r>
                        <a:rPr lang="es-PE" sz="1000" b="1" u="none" strike="noStrike" dirty="0">
                          <a:effectLst/>
                        </a:rPr>
                        <a:t>NOMBRE DEL PROYECTO DE INVERSIÓN</a:t>
                      </a:r>
                      <a:endParaRPr lang="es-PE" sz="1000" b="1" i="0" u="none" strike="noStrike" dirty="0">
                        <a:solidFill>
                          <a:srgbClr val="000000"/>
                        </a:solidFill>
                        <a:effectLst/>
                        <a:latin typeface="Arial Narrow" panose="020B0606020202030204" pitchFamily="34" charset="0"/>
                      </a:endParaRPr>
                    </a:p>
                  </a:txBody>
                  <a:tcPr marL="9177" marR="9177" marT="9177" marB="0" anchor="ctr">
                    <a:solidFill>
                      <a:schemeClr val="accent5">
                        <a:lumMod val="40000"/>
                        <a:lumOff val="60000"/>
                      </a:schemeClr>
                    </a:solidFill>
                  </a:tcPr>
                </a:tc>
                <a:tc>
                  <a:txBody>
                    <a:bodyPr/>
                    <a:lstStyle/>
                    <a:p>
                      <a:pPr algn="ctr" rtl="0" fontAlgn="ctr"/>
                      <a:r>
                        <a:rPr lang="es-PE" sz="1000" b="1" u="none" strike="noStrike" dirty="0">
                          <a:effectLst/>
                        </a:rPr>
                        <a:t>FECHA DE INICIO DE FORMULACIÓN</a:t>
                      </a:r>
                      <a:endParaRPr lang="es-PE" sz="1000" b="1" i="0" u="none" strike="noStrike" dirty="0">
                        <a:solidFill>
                          <a:srgbClr val="000000"/>
                        </a:solidFill>
                        <a:effectLst/>
                        <a:latin typeface="Arial Narrow" panose="020B0606020202030204" pitchFamily="34" charset="0"/>
                      </a:endParaRPr>
                    </a:p>
                  </a:txBody>
                  <a:tcPr marL="9177" marR="9177" marT="9177" marB="0" anchor="ctr">
                    <a:solidFill>
                      <a:schemeClr val="accent5">
                        <a:lumMod val="40000"/>
                        <a:lumOff val="60000"/>
                      </a:schemeClr>
                    </a:solidFill>
                  </a:tcPr>
                </a:tc>
                <a:tc>
                  <a:txBody>
                    <a:bodyPr/>
                    <a:lstStyle/>
                    <a:p>
                      <a:pPr algn="ctr" rtl="0" fontAlgn="ctr"/>
                      <a:r>
                        <a:rPr lang="es-PE" sz="1000" b="1" u="none" strike="noStrike" dirty="0">
                          <a:effectLst/>
                        </a:rPr>
                        <a:t>CONCLUSIÓN</a:t>
                      </a:r>
                      <a:endParaRPr lang="es-PE" sz="1000" b="1" i="0" u="none" strike="noStrike" dirty="0">
                        <a:solidFill>
                          <a:srgbClr val="000000"/>
                        </a:solidFill>
                        <a:effectLst/>
                        <a:latin typeface="Arial Narrow" panose="020B0606020202030204" pitchFamily="34" charset="0"/>
                      </a:endParaRPr>
                    </a:p>
                  </a:txBody>
                  <a:tcPr marL="9177" marR="9177" marT="9177" marB="0" anchor="ctr">
                    <a:solidFill>
                      <a:schemeClr val="accent5">
                        <a:lumMod val="40000"/>
                        <a:lumOff val="60000"/>
                      </a:schemeClr>
                    </a:solidFill>
                  </a:tcPr>
                </a:tc>
                <a:tc>
                  <a:txBody>
                    <a:bodyPr/>
                    <a:lstStyle/>
                    <a:p>
                      <a:pPr algn="ctr" rtl="0" fontAlgn="ctr"/>
                      <a:r>
                        <a:rPr lang="es-PE" sz="1000" b="1" u="none" strike="noStrike" dirty="0">
                          <a:effectLst/>
                        </a:rPr>
                        <a:t>Estado Situacional</a:t>
                      </a:r>
                      <a:endParaRPr lang="es-PE" sz="1000" b="1" i="0" u="none" strike="noStrike" dirty="0">
                        <a:solidFill>
                          <a:srgbClr val="000000"/>
                        </a:solidFill>
                        <a:effectLst/>
                        <a:latin typeface="Arial Narrow" panose="020B0606020202030204" pitchFamily="34" charset="0"/>
                      </a:endParaRPr>
                    </a:p>
                  </a:txBody>
                  <a:tcPr marL="9177" marR="9177" marT="9177" marB="0" anchor="ctr">
                    <a:solidFill>
                      <a:schemeClr val="accent5">
                        <a:lumMod val="40000"/>
                        <a:lumOff val="60000"/>
                      </a:schemeClr>
                    </a:solidFill>
                  </a:tcPr>
                </a:tc>
                <a:tc>
                  <a:txBody>
                    <a:bodyPr/>
                    <a:lstStyle/>
                    <a:p>
                      <a:pPr algn="ctr" rtl="0" fontAlgn="ctr"/>
                      <a:r>
                        <a:rPr lang="es-PE" sz="1000" b="1" u="none" strike="noStrike" dirty="0">
                          <a:effectLst/>
                        </a:rPr>
                        <a:t>TIEMPO TRANSCURRIDO</a:t>
                      </a:r>
                      <a:endParaRPr lang="es-PE" sz="1000" b="1" i="0" u="none" strike="noStrike" dirty="0">
                        <a:solidFill>
                          <a:srgbClr val="000000"/>
                        </a:solidFill>
                        <a:effectLst/>
                        <a:latin typeface="Arial Narrow" panose="020B0606020202030204" pitchFamily="34" charset="0"/>
                      </a:endParaRPr>
                    </a:p>
                  </a:txBody>
                  <a:tcPr marL="9177" marR="9177" marT="9177" marB="0" anchor="ctr">
                    <a:solidFill>
                      <a:schemeClr val="accent5">
                        <a:lumMod val="40000"/>
                        <a:lumOff val="60000"/>
                      </a:schemeClr>
                    </a:solidFill>
                  </a:tcPr>
                </a:tc>
                <a:tc>
                  <a:txBody>
                    <a:bodyPr/>
                    <a:lstStyle/>
                    <a:p>
                      <a:pPr algn="ctr" rtl="0" fontAlgn="ctr"/>
                      <a:r>
                        <a:rPr lang="es-PE" sz="1000" b="1" u="none" strike="noStrike" dirty="0">
                          <a:effectLst/>
                        </a:rPr>
                        <a:t>MONTO DE INVERSIÓN S/</a:t>
                      </a:r>
                      <a:endParaRPr lang="es-PE" sz="1000" b="1" i="0" u="none" strike="noStrike" dirty="0">
                        <a:solidFill>
                          <a:srgbClr val="000000"/>
                        </a:solidFill>
                        <a:effectLst/>
                        <a:latin typeface="Arial Narrow" panose="020B0606020202030204" pitchFamily="34" charset="0"/>
                      </a:endParaRPr>
                    </a:p>
                  </a:txBody>
                  <a:tcPr marL="9177" marR="9177" marT="9177" marB="0" anchor="ctr">
                    <a:solidFill>
                      <a:schemeClr val="accent5">
                        <a:lumMod val="40000"/>
                        <a:lumOff val="60000"/>
                      </a:schemeClr>
                    </a:solidFill>
                  </a:tcPr>
                </a:tc>
                <a:tc>
                  <a:txBody>
                    <a:bodyPr/>
                    <a:lstStyle/>
                    <a:p>
                      <a:pPr algn="ctr" rtl="0" fontAlgn="ctr"/>
                      <a:r>
                        <a:rPr lang="es-PE" sz="1000" b="1" u="none" strike="noStrike" dirty="0">
                          <a:effectLst/>
                        </a:rPr>
                        <a:t>ALCANCE</a:t>
                      </a:r>
                      <a:endParaRPr lang="es-PE" sz="1000" b="1" i="0" u="none" strike="noStrike" dirty="0">
                        <a:solidFill>
                          <a:srgbClr val="000000"/>
                        </a:solidFill>
                        <a:effectLst/>
                        <a:latin typeface="Arial Narrow" panose="020B0606020202030204" pitchFamily="34" charset="0"/>
                      </a:endParaRPr>
                    </a:p>
                  </a:txBody>
                  <a:tcPr marL="9177" marR="9177" marT="9177" marB="0" anchor="ctr">
                    <a:solidFill>
                      <a:schemeClr val="accent5">
                        <a:lumMod val="40000"/>
                        <a:lumOff val="60000"/>
                      </a:schemeClr>
                    </a:solidFill>
                  </a:tcPr>
                </a:tc>
                <a:tc>
                  <a:txBody>
                    <a:bodyPr/>
                    <a:lstStyle/>
                    <a:p>
                      <a:pPr algn="ctr" rtl="0" fontAlgn="ctr"/>
                      <a:r>
                        <a:rPr lang="es-PE" sz="1000" b="1" u="none" strike="noStrike" dirty="0">
                          <a:effectLst/>
                        </a:rPr>
                        <a:t>OBSERVACIONES</a:t>
                      </a:r>
                      <a:endParaRPr lang="es-PE" sz="1000" b="1" i="0" u="none" strike="noStrike" dirty="0">
                        <a:solidFill>
                          <a:srgbClr val="000000"/>
                        </a:solidFill>
                        <a:effectLst/>
                        <a:latin typeface="Arial Narrow" panose="020B0606020202030204" pitchFamily="34" charset="0"/>
                      </a:endParaRPr>
                    </a:p>
                  </a:txBody>
                  <a:tcPr marL="9177" marR="9177" marT="9177" marB="0" anchor="ctr">
                    <a:solidFill>
                      <a:schemeClr val="accent5">
                        <a:lumMod val="40000"/>
                        <a:lumOff val="60000"/>
                      </a:schemeClr>
                    </a:solidFill>
                  </a:tcPr>
                </a:tc>
                <a:extLst>
                  <a:ext uri="{0D108BD9-81ED-4DB2-BD59-A6C34878D82A}">
                    <a16:rowId xmlns:a16="http://schemas.microsoft.com/office/drawing/2014/main" val="2172650875"/>
                  </a:ext>
                </a:extLst>
              </a:tr>
              <a:tr h="1059336">
                <a:tc>
                  <a:txBody>
                    <a:bodyPr/>
                    <a:lstStyle/>
                    <a:p>
                      <a:pPr algn="ctr" rtl="0" fontAlgn="ctr"/>
                      <a:r>
                        <a:rPr lang="es-PE" sz="1000" u="none" strike="noStrike" dirty="0">
                          <a:effectLst/>
                        </a:rPr>
                        <a:t>1</a:t>
                      </a:r>
                      <a:endParaRPr lang="es-PE" sz="1000" b="0" i="0" u="none" strike="noStrike" dirty="0">
                        <a:solidFill>
                          <a:srgbClr val="000000"/>
                        </a:solidFill>
                        <a:effectLst/>
                        <a:latin typeface="Arial Narrow" panose="020B0606020202030204" pitchFamily="34" charset="0"/>
                      </a:endParaRPr>
                    </a:p>
                  </a:txBody>
                  <a:tcPr marL="9177" marR="9177" marT="9177" marB="0" anchor="ctr"/>
                </a:tc>
                <a:tc>
                  <a:txBody>
                    <a:bodyPr/>
                    <a:lstStyle/>
                    <a:p>
                      <a:pPr algn="ctr" rtl="0" fontAlgn="ctr"/>
                      <a:r>
                        <a:rPr lang="es-PE" sz="1000" u="none" strike="noStrike" dirty="0">
                          <a:effectLst/>
                        </a:rPr>
                        <a:t>49488</a:t>
                      </a:r>
                      <a:endParaRPr lang="es-PE" sz="1000" b="0" i="0" u="none" strike="noStrike" dirty="0">
                        <a:solidFill>
                          <a:srgbClr val="000000"/>
                        </a:solidFill>
                        <a:effectLst/>
                        <a:latin typeface="Arial Narrow" panose="020B0606020202030204" pitchFamily="34" charset="0"/>
                      </a:endParaRPr>
                    </a:p>
                  </a:txBody>
                  <a:tcPr marL="9177" marR="9177" marT="9177" marB="0" anchor="ctr"/>
                </a:tc>
                <a:tc>
                  <a:txBody>
                    <a:bodyPr/>
                    <a:lstStyle/>
                    <a:p>
                      <a:pPr algn="just" rtl="0" fontAlgn="ctr"/>
                      <a:r>
                        <a:rPr lang="es-PE" sz="1000" u="none" strike="noStrike" dirty="0">
                          <a:effectLst/>
                        </a:rPr>
                        <a:t>"Mejoramiento y creación de servicios turísticos públicos en el cañón del Apurímac, distritos de Curahuasi, san pedro de Cachora, Huanipaca, Tamburco y Abancay - región Apurímac” </a:t>
                      </a:r>
                      <a:endParaRPr lang="es-PE" sz="1000" b="0" i="0" u="none" strike="noStrike" dirty="0">
                        <a:solidFill>
                          <a:srgbClr val="000000"/>
                        </a:solidFill>
                        <a:effectLst/>
                        <a:latin typeface="Arial Narrow" panose="020B0606020202030204" pitchFamily="34" charset="0"/>
                      </a:endParaRPr>
                    </a:p>
                  </a:txBody>
                  <a:tcPr marL="9177" marR="9177" marT="9177" marB="0" anchor="ctr"/>
                </a:tc>
                <a:tc>
                  <a:txBody>
                    <a:bodyPr/>
                    <a:lstStyle/>
                    <a:p>
                      <a:pPr algn="ctr" rtl="0" fontAlgn="ctr"/>
                      <a:r>
                        <a:rPr lang="es-PE" sz="1000" u="none" strike="noStrike" dirty="0">
                          <a:effectLst/>
                        </a:rPr>
                        <a:t>01/10/2019</a:t>
                      </a:r>
                      <a:endParaRPr lang="es-PE" sz="1000" b="0" i="0" u="none" strike="noStrike" dirty="0">
                        <a:solidFill>
                          <a:srgbClr val="000000"/>
                        </a:solidFill>
                        <a:effectLst/>
                        <a:latin typeface="Arial Narrow" panose="020B0606020202030204" pitchFamily="34" charset="0"/>
                      </a:endParaRPr>
                    </a:p>
                  </a:txBody>
                  <a:tcPr marL="9177" marR="9177" marT="9177" marB="0" anchor="ctr"/>
                </a:tc>
                <a:tc>
                  <a:txBody>
                    <a:bodyPr/>
                    <a:lstStyle/>
                    <a:p>
                      <a:pPr algn="ctr" rtl="0" fontAlgn="ctr"/>
                      <a:r>
                        <a:rPr lang="es-PE" sz="1000" u="none" strike="noStrike" dirty="0">
                          <a:effectLst/>
                        </a:rPr>
                        <a:t>31/04/2020</a:t>
                      </a:r>
                      <a:endParaRPr lang="es-PE" sz="1000" b="0" i="0" u="none" strike="noStrike" dirty="0">
                        <a:solidFill>
                          <a:srgbClr val="000000"/>
                        </a:solidFill>
                        <a:effectLst/>
                        <a:latin typeface="Arial Narrow" panose="020B0606020202030204" pitchFamily="34" charset="0"/>
                      </a:endParaRPr>
                    </a:p>
                  </a:txBody>
                  <a:tcPr marL="9177" marR="9177" marT="9177" marB="0" anchor="ctr"/>
                </a:tc>
                <a:tc>
                  <a:txBody>
                    <a:bodyPr/>
                    <a:lstStyle/>
                    <a:p>
                      <a:pPr algn="ctr" rtl="0" fontAlgn="ctr"/>
                      <a:r>
                        <a:rPr lang="es-PE" sz="1000" u="none" strike="noStrike">
                          <a:effectLst/>
                        </a:rPr>
                        <a:t>Concluido</a:t>
                      </a:r>
                      <a:endParaRPr lang="es-PE" sz="1000" b="0" i="0" u="none" strike="noStrike">
                        <a:solidFill>
                          <a:srgbClr val="000000"/>
                        </a:solidFill>
                        <a:effectLst/>
                        <a:latin typeface="Arial Narrow" panose="020B0606020202030204" pitchFamily="34" charset="0"/>
                      </a:endParaRPr>
                    </a:p>
                  </a:txBody>
                  <a:tcPr marL="9177" marR="9177" marT="9177" marB="0" anchor="ctr"/>
                </a:tc>
                <a:tc>
                  <a:txBody>
                    <a:bodyPr/>
                    <a:lstStyle/>
                    <a:p>
                      <a:pPr algn="ctr" rtl="0" fontAlgn="ctr"/>
                      <a:r>
                        <a:rPr lang="es-PE" sz="1000" u="none" strike="noStrike">
                          <a:effectLst/>
                        </a:rPr>
                        <a:t>10 Meses.</a:t>
                      </a:r>
                      <a:endParaRPr lang="es-PE" sz="1000" b="0" i="0" u="none" strike="noStrike">
                        <a:solidFill>
                          <a:srgbClr val="000000"/>
                        </a:solidFill>
                        <a:effectLst/>
                        <a:latin typeface="Arial Narrow" panose="020B0606020202030204" pitchFamily="34" charset="0"/>
                      </a:endParaRPr>
                    </a:p>
                  </a:txBody>
                  <a:tcPr marL="9177" marR="9177" marT="9177" marB="0" anchor="ctr"/>
                </a:tc>
                <a:tc>
                  <a:txBody>
                    <a:bodyPr/>
                    <a:lstStyle/>
                    <a:p>
                      <a:pPr algn="r" rtl="0" fontAlgn="ctr"/>
                      <a:r>
                        <a:rPr lang="es-PE" sz="1000" u="none" strike="noStrike" dirty="0">
                          <a:effectLst/>
                        </a:rPr>
                        <a:t>50,000,000.00</a:t>
                      </a:r>
                      <a:endParaRPr lang="es-PE" sz="1000" b="0" i="0" u="none" strike="noStrike" dirty="0">
                        <a:solidFill>
                          <a:srgbClr val="000000"/>
                        </a:solidFill>
                        <a:effectLst/>
                        <a:latin typeface="Arial Narrow" panose="020B0606020202030204" pitchFamily="34" charset="0"/>
                      </a:endParaRPr>
                    </a:p>
                  </a:txBody>
                  <a:tcPr marL="9177" marR="9177" marT="9177" marB="0" anchor="ctr"/>
                </a:tc>
                <a:tc>
                  <a:txBody>
                    <a:bodyPr/>
                    <a:lstStyle/>
                    <a:p>
                      <a:pPr algn="l" rtl="0" fontAlgn="ctr">
                        <a:buClr>
                          <a:srgbClr val="000000"/>
                        </a:buClr>
                        <a:buSzPts val="1000"/>
                        <a:buFont typeface="Arial Narrow" panose="020B0606020202030204" pitchFamily="34" charset="0"/>
                        <a:buNone/>
                      </a:pPr>
                      <a:r>
                        <a:rPr lang="es-PE" sz="1000" b="0" u="none" strike="noStrike" dirty="0">
                          <a:solidFill>
                            <a:schemeClr val="tx1"/>
                          </a:solidFill>
                          <a:effectLst/>
                        </a:rPr>
                        <a:t>05 distritos</a:t>
                      </a:r>
                      <a:endParaRPr lang="es-PE" sz="1000" b="0" i="0" u="none" strike="noStrike" dirty="0">
                        <a:solidFill>
                          <a:schemeClr val="tx1"/>
                        </a:solidFill>
                        <a:effectLst/>
                        <a:latin typeface="Arial Narrow" panose="020B0606020202030204" pitchFamily="34" charset="0"/>
                      </a:endParaRPr>
                    </a:p>
                  </a:txBody>
                  <a:tcPr marL="165193" marR="9177" marT="9177" marB="0" anchor="ctr"/>
                </a:tc>
                <a:tc>
                  <a:txBody>
                    <a:bodyPr/>
                    <a:lstStyle/>
                    <a:p>
                      <a:pPr algn="just" rtl="0" fontAlgn="ctr">
                        <a:buClr>
                          <a:srgbClr val="000000"/>
                        </a:buClr>
                        <a:buSzPts val="1000"/>
                        <a:buFont typeface="Arial Narrow" panose="020B0606020202030204" pitchFamily="34" charset="0"/>
                        <a:buNone/>
                      </a:pPr>
                      <a:r>
                        <a:rPr lang="es-PE" sz="1000" b="0" u="none" strike="noStrike" dirty="0">
                          <a:solidFill>
                            <a:srgbClr val="000000"/>
                          </a:solidFill>
                          <a:effectLst/>
                        </a:rPr>
                        <a:t>• A la fecha en proceso de registro, aprobación y viabilidad.         </a:t>
                      </a:r>
                    </a:p>
                    <a:p>
                      <a:pPr algn="just" rtl="0" fontAlgn="ctr">
                        <a:buClr>
                          <a:srgbClr val="000000"/>
                        </a:buClr>
                        <a:buSzPts val="1000"/>
                        <a:buFont typeface="Arial Narrow" panose="020B0606020202030204" pitchFamily="34" charset="0"/>
                        <a:buNone/>
                      </a:pPr>
                      <a:r>
                        <a:rPr lang="es-PE" sz="1000" b="0" u="none" strike="noStrike" dirty="0">
                          <a:solidFill>
                            <a:srgbClr val="000000"/>
                          </a:solidFill>
                          <a:effectLst/>
                        </a:rPr>
                        <a:t>•  El tiempo transcurrido fue por el  levantamiento de observaciones y trámites de donaciones de terrenos de las comunidades beneficiarias. </a:t>
                      </a:r>
                      <a:endParaRPr lang="es-PE" sz="1000" b="0" i="0" u="none" strike="noStrike" dirty="0">
                        <a:solidFill>
                          <a:srgbClr val="000000"/>
                        </a:solidFill>
                        <a:effectLst/>
                        <a:latin typeface="Arial Narrow" panose="020B0606020202030204" pitchFamily="34" charset="0"/>
                      </a:endParaRPr>
                    </a:p>
                  </a:txBody>
                  <a:tcPr marL="9177" marR="9177" marT="9177" marB="0" anchor="ctr"/>
                </a:tc>
                <a:extLst>
                  <a:ext uri="{0D108BD9-81ED-4DB2-BD59-A6C34878D82A}">
                    <a16:rowId xmlns:a16="http://schemas.microsoft.com/office/drawing/2014/main" val="3232264256"/>
                  </a:ext>
                </a:extLst>
              </a:tr>
              <a:tr h="1392247">
                <a:tc>
                  <a:txBody>
                    <a:bodyPr/>
                    <a:lstStyle/>
                    <a:p>
                      <a:pPr algn="ctr" rtl="0" fontAlgn="ctr"/>
                      <a:r>
                        <a:rPr lang="es-PE" sz="1000" u="none" strike="noStrike">
                          <a:effectLst/>
                        </a:rPr>
                        <a:t>2</a:t>
                      </a:r>
                      <a:endParaRPr lang="es-PE" sz="1000" b="0" i="0" u="none" strike="noStrike">
                        <a:solidFill>
                          <a:srgbClr val="000000"/>
                        </a:solidFill>
                        <a:effectLst/>
                        <a:latin typeface="Arial Narrow" panose="020B0606020202030204" pitchFamily="34" charset="0"/>
                      </a:endParaRPr>
                    </a:p>
                  </a:txBody>
                  <a:tcPr marL="9177" marR="9177" marT="9177" marB="0" anchor="ctr"/>
                </a:tc>
                <a:tc>
                  <a:txBody>
                    <a:bodyPr/>
                    <a:lstStyle/>
                    <a:p>
                      <a:pPr algn="ctr" rtl="0" fontAlgn="ctr"/>
                      <a:r>
                        <a:rPr lang="es-PE" sz="1000" u="none" strike="noStrike">
                          <a:effectLst/>
                        </a:rPr>
                        <a:t>75659</a:t>
                      </a:r>
                      <a:endParaRPr lang="es-PE" sz="1000" b="0" i="0" u="none" strike="noStrike">
                        <a:solidFill>
                          <a:srgbClr val="000000"/>
                        </a:solidFill>
                        <a:effectLst/>
                        <a:latin typeface="Arial Narrow" panose="020B0606020202030204" pitchFamily="34" charset="0"/>
                      </a:endParaRPr>
                    </a:p>
                  </a:txBody>
                  <a:tcPr marL="9177" marR="9177" marT="9177" marB="0" anchor="ctr"/>
                </a:tc>
                <a:tc>
                  <a:txBody>
                    <a:bodyPr/>
                    <a:lstStyle/>
                    <a:p>
                      <a:pPr algn="just" rtl="0" fontAlgn="ctr"/>
                      <a:r>
                        <a:rPr lang="es-PE" sz="1000" u="none" strike="noStrike">
                          <a:effectLst/>
                        </a:rPr>
                        <a:t>“Mejoramiento de los servicios turísticos en el conjunto arqueológico de Saywite, distrito de Curahuasi, provincia de Abancay, región Apurímac” </a:t>
                      </a:r>
                      <a:endParaRPr lang="es-PE" sz="1000" b="0" i="0" u="none" strike="noStrike">
                        <a:solidFill>
                          <a:srgbClr val="000000"/>
                        </a:solidFill>
                        <a:effectLst/>
                        <a:latin typeface="Arial Narrow" panose="020B0606020202030204" pitchFamily="34" charset="0"/>
                      </a:endParaRPr>
                    </a:p>
                  </a:txBody>
                  <a:tcPr marL="9177" marR="9177" marT="9177" marB="0" anchor="ctr"/>
                </a:tc>
                <a:tc>
                  <a:txBody>
                    <a:bodyPr/>
                    <a:lstStyle/>
                    <a:p>
                      <a:pPr algn="ctr" rtl="0" fontAlgn="ctr"/>
                      <a:r>
                        <a:rPr lang="es-PE" sz="1000" u="none" strike="noStrike" dirty="0">
                          <a:effectLst/>
                        </a:rPr>
                        <a:t>01/06/2020</a:t>
                      </a:r>
                      <a:endParaRPr lang="es-PE" sz="1000" b="0" i="0" u="none" strike="noStrike" dirty="0">
                        <a:solidFill>
                          <a:srgbClr val="000000"/>
                        </a:solidFill>
                        <a:effectLst/>
                        <a:latin typeface="Arial Narrow" panose="020B0606020202030204" pitchFamily="34" charset="0"/>
                      </a:endParaRPr>
                    </a:p>
                  </a:txBody>
                  <a:tcPr marL="9177" marR="9177" marT="9177" marB="0" anchor="ctr"/>
                </a:tc>
                <a:tc>
                  <a:txBody>
                    <a:bodyPr/>
                    <a:lstStyle/>
                    <a:p>
                      <a:pPr algn="ctr" rtl="0" fontAlgn="ctr"/>
                      <a:r>
                        <a:rPr lang="es-PE" sz="1000" u="none" strike="noStrike" dirty="0">
                          <a:effectLst/>
                        </a:rPr>
                        <a:t>08/07/2020</a:t>
                      </a:r>
                      <a:endParaRPr lang="es-PE" sz="1000" b="0" i="0" u="none" strike="noStrike" dirty="0">
                        <a:solidFill>
                          <a:srgbClr val="000000"/>
                        </a:solidFill>
                        <a:effectLst/>
                        <a:latin typeface="Arial Narrow" panose="020B0606020202030204" pitchFamily="34" charset="0"/>
                      </a:endParaRPr>
                    </a:p>
                  </a:txBody>
                  <a:tcPr marL="9177" marR="9177" marT="9177" marB="0" anchor="ctr"/>
                </a:tc>
                <a:tc>
                  <a:txBody>
                    <a:bodyPr/>
                    <a:lstStyle/>
                    <a:p>
                      <a:pPr algn="ctr" rtl="0" fontAlgn="ctr"/>
                      <a:r>
                        <a:rPr lang="es-PE" sz="1000" u="none" strike="noStrike" dirty="0">
                          <a:effectLst/>
                        </a:rPr>
                        <a:t>Concluido</a:t>
                      </a:r>
                      <a:endParaRPr lang="es-PE" sz="1000" b="0" i="0" u="none" strike="noStrike" dirty="0">
                        <a:solidFill>
                          <a:srgbClr val="000000"/>
                        </a:solidFill>
                        <a:effectLst/>
                        <a:latin typeface="Arial Narrow" panose="020B0606020202030204" pitchFamily="34" charset="0"/>
                      </a:endParaRPr>
                    </a:p>
                  </a:txBody>
                  <a:tcPr marL="9177" marR="9177" marT="9177" marB="0" anchor="ctr"/>
                </a:tc>
                <a:tc>
                  <a:txBody>
                    <a:bodyPr/>
                    <a:lstStyle/>
                    <a:p>
                      <a:pPr algn="ctr" rtl="0" fontAlgn="ctr"/>
                      <a:r>
                        <a:rPr lang="es-PE" sz="1000" u="none" strike="noStrike" dirty="0">
                          <a:effectLst/>
                        </a:rPr>
                        <a:t>1.5 Meses</a:t>
                      </a:r>
                      <a:endParaRPr lang="es-PE" sz="1000" b="0" i="0" u="none" strike="noStrike" dirty="0">
                        <a:solidFill>
                          <a:srgbClr val="000000"/>
                        </a:solidFill>
                        <a:effectLst/>
                        <a:latin typeface="Arial Narrow" panose="020B0606020202030204" pitchFamily="34" charset="0"/>
                      </a:endParaRPr>
                    </a:p>
                  </a:txBody>
                  <a:tcPr marL="9177" marR="9177" marT="9177" marB="0" anchor="ctr"/>
                </a:tc>
                <a:tc>
                  <a:txBody>
                    <a:bodyPr/>
                    <a:lstStyle/>
                    <a:p>
                      <a:pPr algn="r" rtl="0" fontAlgn="ctr"/>
                      <a:r>
                        <a:rPr lang="es-PE" sz="1000" u="none" strike="noStrike" dirty="0">
                          <a:effectLst/>
                        </a:rPr>
                        <a:t>2,875,615.78</a:t>
                      </a:r>
                      <a:endParaRPr lang="es-PE" sz="1000" b="0" i="0" u="none" strike="noStrike" dirty="0">
                        <a:solidFill>
                          <a:srgbClr val="000000"/>
                        </a:solidFill>
                        <a:effectLst/>
                        <a:latin typeface="Arial Narrow" panose="020B0606020202030204" pitchFamily="34" charset="0"/>
                      </a:endParaRPr>
                    </a:p>
                  </a:txBody>
                  <a:tcPr marL="9177" marR="9177" marT="9177" marB="0" anchor="ctr"/>
                </a:tc>
                <a:tc>
                  <a:txBody>
                    <a:bodyPr/>
                    <a:lstStyle/>
                    <a:p>
                      <a:pPr algn="l" rtl="0" fontAlgn="ctr">
                        <a:buClr>
                          <a:srgbClr val="000000"/>
                        </a:buClr>
                        <a:buSzPts val="1000"/>
                        <a:buFont typeface="Arial Narrow" panose="020B0606020202030204" pitchFamily="34" charset="0"/>
                        <a:buNone/>
                      </a:pPr>
                      <a:r>
                        <a:rPr lang="es-PE" sz="1000" b="0" u="none" strike="noStrike" dirty="0">
                          <a:solidFill>
                            <a:srgbClr val="000000"/>
                          </a:solidFill>
                          <a:effectLst/>
                        </a:rPr>
                        <a:t>01 distrito</a:t>
                      </a:r>
                      <a:endParaRPr lang="es-PE" sz="1000" b="0" i="0" u="none" strike="noStrike" dirty="0">
                        <a:solidFill>
                          <a:srgbClr val="000000"/>
                        </a:solidFill>
                        <a:effectLst/>
                        <a:latin typeface="Arial Narrow" panose="020B0606020202030204" pitchFamily="34" charset="0"/>
                      </a:endParaRPr>
                    </a:p>
                  </a:txBody>
                  <a:tcPr marL="165193" marR="9177" marT="9177" marB="0" anchor="ctr"/>
                </a:tc>
                <a:tc>
                  <a:txBody>
                    <a:bodyPr/>
                    <a:lstStyle/>
                    <a:p>
                      <a:pPr algn="just" rtl="0" fontAlgn="ctr">
                        <a:buClr>
                          <a:srgbClr val="000000"/>
                        </a:buClr>
                        <a:buSzPts val="1000"/>
                        <a:buFont typeface="Arial Narrow" panose="020B0606020202030204" pitchFamily="34" charset="0"/>
                        <a:buNone/>
                      </a:pPr>
                      <a:r>
                        <a:rPr lang="es-PE" sz="1000" b="0" u="none" strike="noStrike" dirty="0">
                          <a:solidFill>
                            <a:srgbClr val="000000"/>
                          </a:solidFill>
                          <a:effectLst/>
                        </a:rPr>
                        <a:t>• Proceso de evaluación, registro, aprobación y viabilidad.  </a:t>
                      </a:r>
                    </a:p>
                    <a:p>
                      <a:pPr algn="just" rtl="0" fontAlgn="ctr">
                        <a:buClr>
                          <a:srgbClr val="000000"/>
                        </a:buClr>
                        <a:buSzPts val="1000"/>
                        <a:buFont typeface="Arial Narrow" panose="020B0606020202030204" pitchFamily="34" charset="0"/>
                        <a:buNone/>
                      </a:pPr>
                      <a:r>
                        <a:rPr lang="es-PE" sz="1000" b="0" u="none" strike="noStrike" dirty="0">
                          <a:solidFill>
                            <a:srgbClr val="000000"/>
                          </a:solidFill>
                          <a:effectLst/>
                        </a:rPr>
                        <a:t>• A la fecha esta pendiente la formalización de donación de terreno por parte de la comunidad de </a:t>
                      </a:r>
                      <a:r>
                        <a:rPr lang="es-PE" sz="1000" b="0" u="none" strike="noStrike" dirty="0" err="1">
                          <a:solidFill>
                            <a:srgbClr val="000000"/>
                          </a:solidFill>
                          <a:effectLst/>
                        </a:rPr>
                        <a:t>Saywite</a:t>
                      </a:r>
                      <a:r>
                        <a:rPr lang="es-PE" sz="1000" b="0" u="none" strike="noStrike" dirty="0">
                          <a:solidFill>
                            <a:srgbClr val="000000"/>
                          </a:solidFill>
                          <a:effectLst/>
                        </a:rPr>
                        <a:t>.</a:t>
                      </a:r>
                      <a:endParaRPr lang="es-PE" sz="1000" b="0" i="0" u="none" strike="noStrike" dirty="0">
                        <a:solidFill>
                          <a:srgbClr val="000000"/>
                        </a:solidFill>
                        <a:effectLst/>
                        <a:latin typeface="Arial Narrow" panose="020B0606020202030204" pitchFamily="34" charset="0"/>
                      </a:endParaRPr>
                    </a:p>
                  </a:txBody>
                  <a:tcPr marL="9177" marR="9177" marT="9177" marB="0" anchor="ctr"/>
                </a:tc>
                <a:extLst>
                  <a:ext uri="{0D108BD9-81ED-4DB2-BD59-A6C34878D82A}">
                    <a16:rowId xmlns:a16="http://schemas.microsoft.com/office/drawing/2014/main" val="2529905737"/>
                  </a:ext>
                </a:extLst>
              </a:tr>
            </a:tbl>
          </a:graphicData>
        </a:graphic>
      </p:graphicFrame>
    </p:spTree>
    <p:extLst>
      <p:ext uri="{BB962C8B-B14F-4D97-AF65-F5344CB8AC3E}">
        <p14:creationId xmlns:p14="http://schemas.microsoft.com/office/powerpoint/2010/main" val="2270027262"/>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CF74B00-F710-4A2E-8268-624B575D6234}"/>
              </a:ext>
            </a:extLst>
          </p:cNvPr>
          <p:cNvSpPr>
            <a:spLocks noGrp="1"/>
          </p:cNvSpPr>
          <p:nvPr>
            <p:ph type="title"/>
          </p:nvPr>
        </p:nvSpPr>
        <p:spPr/>
        <p:txBody>
          <a:bodyPr/>
          <a:lstStyle/>
          <a:p>
            <a:r>
              <a:rPr lang="es-ES" sz="3600" b="1" dirty="0">
                <a:solidFill>
                  <a:srgbClr val="FFC000"/>
                </a:solidFill>
                <a:latin typeface="+mn-lt"/>
              </a:rPr>
              <a:t>Función Planeamiento y Gestión</a:t>
            </a:r>
            <a:endParaRPr lang="es-PE" dirty="0">
              <a:solidFill>
                <a:srgbClr val="FFC000"/>
              </a:solidFill>
            </a:endParaRPr>
          </a:p>
        </p:txBody>
      </p:sp>
      <p:pic>
        <p:nvPicPr>
          <p:cNvPr id="24578" name="Picture 2">
            <a:extLst>
              <a:ext uri="{FF2B5EF4-FFF2-40B4-BE49-F238E27FC236}">
                <a16:creationId xmlns:a16="http://schemas.microsoft.com/office/drawing/2014/main" id="{853CEADB-17FA-40B7-804E-7549A7357EEE}"/>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10718" r="10740"/>
          <a:stretch/>
        </p:blipFill>
        <p:spPr bwMode="auto">
          <a:xfrm>
            <a:off x="4110086" y="3524"/>
            <a:ext cx="8081913" cy="6854476"/>
          </a:xfrm>
          <a:prstGeom prst="rect">
            <a:avLst/>
          </a:prstGeom>
          <a:noFill/>
          <a:extLst>
            <a:ext uri="{909E8E84-426E-40DD-AFC4-6F175D3DCCD1}">
              <a14:hiddenFill xmlns:a14="http://schemas.microsoft.com/office/drawing/2010/main">
                <a:solidFill>
                  <a:srgbClr val="FFFFFF"/>
                </a:solidFill>
              </a14:hiddenFill>
            </a:ext>
          </a:extLst>
        </p:spPr>
      </p:pic>
      <p:sp>
        <p:nvSpPr>
          <p:cNvPr id="4" name="Marcador de texto 3">
            <a:extLst>
              <a:ext uri="{FF2B5EF4-FFF2-40B4-BE49-F238E27FC236}">
                <a16:creationId xmlns:a16="http://schemas.microsoft.com/office/drawing/2014/main" id="{ACB71CE6-E422-41AE-9D05-EF51CEE2C35A}"/>
              </a:ext>
            </a:extLst>
          </p:cNvPr>
          <p:cNvSpPr>
            <a:spLocks noGrp="1"/>
          </p:cNvSpPr>
          <p:nvPr>
            <p:ph type="body" sz="half" idx="2"/>
          </p:nvPr>
        </p:nvSpPr>
        <p:spPr>
          <a:xfrm>
            <a:off x="457200" y="2892299"/>
            <a:ext cx="3200400" cy="3379124"/>
          </a:xfrm>
        </p:spPr>
        <p:txBody>
          <a:bodyPr/>
          <a:lstStyle/>
          <a:p>
            <a:r>
              <a:rPr lang="es-PE" dirty="0"/>
              <a:t>04 Proyectos Viables.</a:t>
            </a:r>
          </a:p>
          <a:p>
            <a:r>
              <a:rPr lang="es-PE" dirty="0"/>
              <a:t>05 Proyectos Concluidos.</a:t>
            </a:r>
          </a:p>
          <a:p>
            <a:r>
              <a:rPr lang="es-PE" dirty="0"/>
              <a:t>03 En Idea.</a:t>
            </a:r>
          </a:p>
          <a:p>
            <a:endParaRPr lang="es-PE" dirty="0"/>
          </a:p>
          <a:p>
            <a:endParaRPr lang="es-PE" dirty="0"/>
          </a:p>
        </p:txBody>
      </p:sp>
      <p:pic>
        <p:nvPicPr>
          <p:cNvPr id="6" name="Picture 2" descr="Iconos de computadora inicio botón firmar, inicio, firmar, en ...">
            <a:hlinkClick r:id="rId3" action="ppaction://hlinksldjump"/>
            <a:extLst>
              <a:ext uri="{FF2B5EF4-FFF2-40B4-BE49-F238E27FC236}">
                <a16:creationId xmlns:a16="http://schemas.microsoft.com/office/drawing/2014/main" id="{4FEF1FE5-7D8F-4058-9B8D-85BDA55ABA7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30887" y="358926"/>
            <a:ext cx="446986" cy="4469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910829"/>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95;p13">
            <a:extLst>
              <a:ext uri="{FF2B5EF4-FFF2-40B4-BE49-F238E27FC236}">
                <a16:creationId xmlns:a16="http://schemas.microsoft.com/office/drawing/2014/main" id="{6C0F00E2-765C-4B44-BEE0-055B291C14BB}"/>
              </a:ext>
            </a:extLst>
          </p:cNvPr>
          <p:cNvSpPr txBox="1">
            <a:spLocks/>
          </p:cNvSpPr>
          <p:nvPr/>
        </p:nvSpPr>
        <p:spPr>
          <a:xfrm>
            <a:off x="1148007" y="290346"/>
            <a:ext cx="10670224" cy="775521"/>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1pPr>
            <a:lvl2pPr marR="0" lvl="1"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2pPr>
            <a:lvl3pPr marR="0" lvl="2"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3pPr>
            <a:lvl4pPr marR="0" lvl="3"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4pPr>
            <a:lvl5pPr marR="0" lvl="4"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5pPr>
            <a:lvl6pPr marR="0" lvl="5"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6pPr>
            <a:lvl7pPr marR="0" lvl="6"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7pPr>
            <a:lvl8pPr marR="0" lvl="7"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8pPr>
            <a:lvl9pPr marR="0" lvl="8"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9pPr>
          </a:lstStyle>
          <a:p>
            <a:pPr algn="ctr"/>
            <a:r>
              <a:rPr lang="es-MX" sz="2667" dirty="0">
                <a:effectLst>
                  <a:outerShdw blurRad="38100" dist="38100" dir="2700000" algn="tl">
                    <a:srgbClr val="000000">
                      <a:alpha val="43137"/>
                    </a:srgbClr>
                  </a:outerShdw>
                </a:effectLst>
              </a:rPr>
              <a:t>Proyectos de Inversión Formulados – 2020 </a:t>
            </a:r>
            <a:r>
              <a:rPr lang="es-PE" sz="2667" dirty="0">
                <a:effectLst>
                  <a:outerShdw blurRad="38100" dist="38100" dir="2700000" algn="tl">
                    <a:srgbClr val="000000">
                      <a:alpha val="43137"/>
                    </a:srgbClr>
                  </a:outerShdw>
                </a:effectLst>
              </a:rPr>
              <a:t>- Función Planeamiento gestión y Reserva de la Contingencia</a:t>
            </a:r>
            <a:endParaRPr lang="es-MX" sz="2667" dirty="0">
              <a:effectLst>
                <a:outerShdw blurRad="38100" dist="38100" dir="2700000" algn="tl">
                  <a:srgbClr val="000000">
                    <a:alpha val="43137"/>
                  </a:srgbClr>
                </a:outerShdw>
              </a:effectLst>
            </a:endParaRPr>
          </a:p>
        </p:txBody>
      </p:sp>
      <p:sp>
        <p:nvSpPr>
          <p:cNvPr id="7" name="CuadroTexto 6">
            <a:extLst>
              <a:ext uri="{FF2B5EF4-FFF2-40B4-BE49-F238E27FC236}">
                <a16:creationId xmlns:a16="http://schemas.microsoft.com/office/drawing/2014/main" id="{835E9DF3-52E4-4BCD-BF18-C4825A4915F1}"/>
              </a:ext>
            </a:extLst>
          </p:cNvPr>
          <p:cNvSpPr txBox="1"/>
          <p:nvPr/>
        </p:nvSpPr>
        <p:spPr>
          <a:xfrm>
            <a:off x="11319871" y="5964290"/>
            <a:ext cx="996719" cy="913007"/>
          </a:xfrm>
          <a:prstGeom prst="rect">
            <a:avLst/>
          </a:prstGeom>
          <a:noFill/>
        </p:spPr>
        <p:txBody>
          <a:bodyPr wrap="square" rtlCol="0">
            <a:spAutoFit/>
          </a:bodyPr>
          <a:lstStyle/>
          <a:p>
            <a:r>
              <a:rPr lang="es-PE" sz="5333" dirty="0">
                <a:solidFill>
                  <a:srgbClr val="0000CC"/>
                </a:solidFill>
              </a:rPr>
              <a:t>…</a:t>
            </a:r>
          </a:p>
        </p:txBody>
      </p:sp>
      <p:graphicFrame>
        <p:nvGraphicFramePr>
          <p:cNvPr id="2" name="Tabla 1">
            <a:extLst>
              <a:ext uri="{FF2B5EF4-FFF2-40B4-BE49-F238E27FC236}">
                <a16:creationId xmlns:a16="http://schemas.microsoft.com/office/drawing/2014/main" id="{D981FE68-FFEE-4185-96E8-9429CD6B5FD2}"/>
              </a:ext>
            </a:extLst>
          </p:cNvPr>
          <p:cNvGraphicFramePr>
            <a:graphicFrameLocks noGrp="1"/>
          </p:cNvGraphicFramePr>
          <p:nvPr>
            <p:extLst>
              <p:ext uri="{D42A27DB-BD31-4B8C-83A1-F6EECF244321}">
                <p14:modId xmlns:p14="http://schemas.microsoft.com/office/powerpoint/2010/main" val="416288631"/>
              </p:ext>
            </p:extLst>
          </p:nvPr>
        </p:nvGraphicFramePr>
        <p:xfrm>
          <a:off x="163161" y="1267513"/>
          <a:ext cx="11756696" cy="4673220"/>
        </p:xfrm>
        <a:graphic>
          <a:graphicData uri="http://schemas.openxmlformats.org/drawingml/2006/table">
            <a:tbl>
              <a:tblPr>
                <a:tableStyleId>{BDBED569-4797-4DF1-A0F4-6AAB3CD982D8}</a:tableStyleId>
              </a:tblPr>
              <a:tblGrid>
                <a:gridCol w="386346">
                  <a:extLst>
                    <a:ext uri="{9D8B030D-6E8A-4147-A177-3AD203B41FA5}">
                      <a16:colId xmlns:a16="http://schemas.microsoft.com/office/drawing/2014/main" val="562827258"/>
                    </a:ext>
                  </a:extLst>
                </a:gridCol>
                <a:gridCol w="868973">
                  <a:extLst>
                    <a:ext uri="{9D8B030D-6E8A-4147-A177-3AD203B41FA5}">
                      <a16:colId xmlns:a16="http://schemas.microsoft.com/office/drawing/2014/main" val="2625096202"/>
                    </a:ext>
                  </a:extLst>
                </a:gridCol>
                <a:gridCol w="3210403">
                  <a:extLst>
                    <a:ext uri="{9D8B030D-6E8A-4147-A177-3AD203B41FA5}">
                      <a16:colId xmlns:a16="http://schemas.microsoft.com/office/drawing/2014/main" val="2547481261"/>
                    </a:ext>
                  </a:extLst>
                </a:gridCol>
                <a:gridCol w="914320">
                  <a:extLst>
                    <a:ext uri="{9D8B030D-6E8A-4147-A177-3AD203B41FA5}">
                      <a16:colId xmlns:a16="http://schemas.microsoft.com/office/drawing/2014/main" val="3713959904"/>
                    </a:ext>
                  </a:extLst>
                </a:gridCol>
                <a:gridCol w="867941">
                  <a:extLst>
                    <a:ext uri="{9D8B030D-6E8A-4147-A177-3AD203B41FA5}">
                      <a16:colId xmlns:a16="http://schemas.microsoft.com/office/drawing/2014/main" val="2856061627"/>
                    </a:ext>
                  </a:extLst>
                </a:gridCol>
                <a:gridCol w="967324">
                  <a:extLst>
                    <a:ext uri="{9D8B030D-6E8A-4147-A177-3AD203B41FA5}">
                      <a16:colId xmlns:a16="http://schemas.microsoft.com/office/drawing/2014/main" val="2811025133"/>
                    </a:ext>
                  </a:extLst>
                </a:gridCol>
                <a:gridCol w="1066706">
                  <a:extLst>
                    <a:ext uri="{9D8B030D-6E8A-4147-A177-3AD203B41FA5}">
                      <a16:colId xmlns:a16="http://schemas.microsoft.com/office/drawing/2014/main" val="2148152452"/>
                    </a:ext>
                  </a:extLst>
                </a:gridCol>
                <a:gridCol w="956923">
                  <a:extLst>
                    <a:ext uri="{9D8B030D-6E8A-4147-A177-3AD203B41FA5}">
                      <a16:colId xmlns:a16="http://schemas.microsoft.com/office/drawing/2014/main" val="1315150897"/>
                    </a:ext>
                  </a:extLst>
                </a:gridCol>
                <a:gridCol w="1041657">
                  <a:extLst>
                    <a:ext uri="{9D8B030D-6E8A-4147-A177-3AD203B41FA5}">
                      <a16:colId xmlns:a16="http://schemas.microsoft.com/office/drawing/2014/main" val="1915352711"/>
                    </a:ext>
                  </a:extLst>
                </a:gridCol>
                <a:gridCol w="1476103">
                  <a:extLst>
                    <a:ext uri="{9D8B030D-6E8A-4147-A177-3AD203B41FA5}">
                      <a16:colId xmlns:a16="http://schemas.microsoft.com/office/drawing/2014/main" val="285421813"/>
                    </a:ext>
                  </a:extLst>
                </a:gridCol>
              </a:tblGrid>
              <a:tr h="468731">
                <a:tc>
                  <a:txBody>
                    <a:bodyPr/>
                    <a:lstStyle/>
                    <a:p>
                      <a:pPr algn="ctr" rtl="0" fontAlgn="ctr"/>
                      <a:r>
                        <a:rPr lang="es-PE" sz="1050" b="1" u="none" strike="noStrike" dirty="0">
                          <a:effectLst/>
                        </a:rPr>
                        <a:t>N°</a:t>
                      </a:r>
                      <a:endParaRPr lang="es-PE" sz="1050" b="1" i="0" u="none" strike="noStrike" dirty="0">
                        <a:solidFill>
                          <a:srgbClr val="000000"/>
                        </a:solidFill>
                        <a:effectLst/>
                        <a:latin typeface="Arial Narrow" panose="020B0606020202030204" pitchFamily="34" charset="0"/>
                      </a:endParaRPr>
                    </a:p>
                  </a:txBody>
                  <a:tcPr marL="8160" marR="8160" marT="8160" marB="0" anchor="ctr">
                    <a:solidFill>
                      <a:schemeClr val="accent5">
                        <a:lumMod val="40000"/>
                        <a:lumOff val="60000"/>
                      </a:schemeClr>
                    </a:solidFill>
                  </a:tcPr>
                </a:tc>
                <a:tc>
                  <a:txBody>
                    <a:bodyPr/>
                    <a:lstStyle/>
                    <a:p>
                      <a:pPr algn="ctr" rtl="0" fontAlgn="ctr"/>
                      <a:r>
                        <a:rPr lang="es-PE" sz="1050" b="1" u="none" strike="noStrike" dirty="0">
                          <a:effectLst/>
                        </a:rPr>
                        <a:t>CUI / IDEA</a:t>
                      </a:r>
                      <a:endParaRPr lang="es-PE" sz="1050" b="1" i="0" u="none" strike="noStrike" dirty="0">
                        <a:solidFill>
                          <a:srgbClr val="000000"/>
                        </a:solidFill>
                        <a:effectLst/>
                        <a:latin typeface="Arial Narrow" panose="020B0606020202030204" pitchFamily="34" charset="0"/>
                      </a:endParaRPr>
                    </a:p>
                  </a:txBody>
                  <a:tcPr marL="8160" marR="8160" marT="8160" marB="0" anchor="ctr">
                    <a:solidFill>
                      <a:schemeClr val="accent5">
                        <a:lumMod val="40000"/>
                        <a:lumOff val="60000"/>
                      </a:schemeClr>
                    </a:solidFill>
                  </a:tcPr>
                </a:tc>
                <a:tc>
                  <a:txBody>
                    <a:bodyPr/>
                    <a:lstStyle/>
                    <a:p>
                      <a:pPr algn="ctr" rtl="0" fontAlgn="ctr"/>
                      <a:r>
                        <a:rPr lang="es-PE" sz="1050" b="1" u="none" strike="noStrike" dirty="0">
                          <a:effectLst/>
                        </a:rPr>
                        <a:t>NOMBRE DEL PROYECTO DE INVERSIÓN</a:t>
                      </a:r>
                      <a:endParaRPr lang="es-PE" sz="1050" b="1" i="0" u="none" strike="noStrike" dirty="0">
                        <a:solidFill>
                          <a:srgbClr val="000000"/>
                        </a:solidFill>
                        <a:effectLst/>
                        <a:latin typeface="Arial Narrow" panose="020B0606020202030204" pitchFamily="34" charset="0"/>
                      </a:endParaRPr>
                    </a:p>
                  </a:txBody>
                  <a:tcPr marL="8160" marR="8160" marT="8160" marB="0" anchor="ctr">
                    <a:solidFill>
                      <a:schemeClr val="accent5">
                        <a:lumMod val="40000"/>
                        <a:lumOff val="60000"/>
                      </a:schemeClr>
                    </a:solidFill>
                  </a:tcPr>
                </a:tc>
                <a:tc>
                  <a:txBody>
                    <a:bodyPr/>
                    <a:lstStyle/>
                    <a:p>
                      <a:pPr algn="ctr" rtl="0" fontAlgn="ctr"/>
                      <a:r>
                        <a:rPr lang="es-PE" sz="1050" b="1" u="none" strike="noStrike" dirty="0">
                          <a:effectLst/>
                        </a:rPr>
                        <a:t>FECHA DE INICIO DE FORMULACIÓN</a:t>
                      </a:r>
                      <a:endParaRPr lang="es-PE" sz="1050" b="1" i="0" u="none" strike="noStrike" dirty="0">
                        <a:solidFill>
                          <a:srgbClr val="000000"/>
                        </a:solidFill>
                        <a:effectLst/>
                        <a:latin typeface="Arial Narrow" panose="020B0606020202030204" pitchFamily="34" charset="0"/>
                      </a:endParaRPr>
                    </a:p>
                  </a:txBody>
                  <a:tcPr marL="8160" marR="8160" marT="8160" marB="0" anchor="ctr">
                    <a:solidFill>
                      <a:schemeClr val="accent5">
                        <a:lumMod val="40000"/>
                        <a:lumOff val="60000"/>
                      </a:schemeClr>
                    </a:solidFill>
                  </a:tcPr>
                </a:tc>
                <a:tc>
                  <a:txBody>
                    <a:bodyPr/>
                    <a:lstStyle/>
                    <a:p>
                      <a:pPr algn="ctr" rtl="0" fontAlgn="ctr"/>
                      <a:r>
                        <a:rPr lang="es-PE" sz="1050" b="1" u="none" strike="noStrike" dirty="0">
                          <a:effectLst/>
                        </a:rPr>
                        <a:t>CONCLUSIÓN</a:t>
                      </a:r>
                      <a:endParaRPr lang="es-PE" sz="1050" b="1" i="0" u="none" strike="noStrike" dirty="0">
                        <a:solidFill>
                          <a:srgbClr val="000000"/>
                        </a:solidFill>
                        <a:effectLst/>
                        <a:latin typeface="Arial Narrow" panose="020B0606020202030204" pitchFamily="34" charset="0"/>
                      </a:endParaRPr>
                    </a:p>
                  </a:txBody>
                  <a:tcPr marL="8160" marR="8160" marT="8160" marB="0" anchor="ctr">
                    <a:solidFill>
                      <a:schemeClr val="accent5">
                        <a:lumMod val="40000"/>
                        <a:lumOff val="60000"/>
                      </a:schemeClr>
                    </a:solidFill>
                  </a:tcPr>
                </a:tc>
                <a:tc>
                  <a:txBody>
                    <a:bodyPr/>
                    <a:lstStyle/>
                    <a:p>
                      <a:pPr algn="ctr" rtl="0" fontAlgn="ctr"/>
                      <a:r>
                        <a:rPr lang="es-PE" sz="1050" b="1" u="none" strike="noStrike" dirty="0">
                          <a:effectLst/>
                        </a:rPr>
                        <a:t>Estado Situacional</a:t>
                      </a:r>
                      <a:endParaRPr lang="es-PE" sz="1050" b="1" i="0" u="none" strike="noStrike" dirty="0">
                        <a:solidFill>
                          <a:srgbClr val="000000"/>
                        </a:solidFill>
                        <a:effectLst/>
                        <a:latin typeface="Arial Narrow" panose="020B0606020202030204" pitchFamily="34" charset="0"/>
                      </a:endParaRPr>
                    </a:p>
                  </a:txBody>
                  <a:tcPr marL="8160" marR="8160" marT="8160" marB="0" anchor="ctr">
                    <a:solidFill>
                      <a:schemeClr val="accent5">
                        <a:lumMod val="40000"/>
                        <a:lumOff val="60000"/>
                      </a:schemeClr>
                    </a:solidFill>
                  </a:tcPr>
                </a:tc>
                <a:tc>
                  <a:txBody>
                    <a:bodyPr/>
                    <a:lstStyle/>
                    <a:p>
                      <a:pPr algn="ctr" rtl="0" fontAlgn="ctr"/>
                      <a:r>
                        <a:rPr lang="es-PE" sz="1050" b="1" u="none" strike="noStrike" dirty="0">
                          <a:effectLst/>
                        </a:rPr>
                        <a:t>TIEMPO TRANSCURRIDO</a:t>
                      </a:r>
                      <a:endParaRPr lang="es-PE" sz="1050" b="1" i="0" u="none" strike="noStrike" dirty="0">
                        <a:solidFill>
                          <a:srgbClr val="000000"/>
                        </a:solidFill>
                        <a:effectLst/>
                        <a:latin typeface="Arial Narrow" panose="020B0606020202030204" pitchFamily="34" charset="0"/>
                      </a:endParaRPr>
                    </a:p>
                  </a:txBody>
                  <a:tcPr marL="8160" marR="8160" marT="8160" marB="0" anchor="ctr">
                    <a:solidFill>
                      <a:schemeClr val="accent5">
                        <a:lumMod val="40000"/>
                        <a:lumOff val="60000"/>
                      </a:schemeClr>
                    </a:solidFill>
                  </a:tcPr>
                </a:tc>
                <a:tc>
                  <a:txBody>
                    <a:bodyPr/>
                    <a:lstStyle/>
                    <a:p>
                      <a:pPr algn="ctr" rtl="0" fontAlgn="ctr"/>
                      <a:r>
                        <a:rPr lang="es-PE" sz="1050" b="1" u="none" strike="noStrike" dirty="0">
                          <a:effectLst/>
                        </a:rPr>
                        <a:t>MONTO DE INVERSIÓN S/</a:t>
                      </a:r>
                      <a:endParaRPr lang="es-PE" sz="1050" b="1" i="0" u="none" strike="noStrike" dirty="0">
                        <a:solidFill>
                          <a:srgbClr val="000000"/>
                        </a:solidFill>
                        <a:effectLst/>
                        <a:latin typeface="Arial Narrow" panose="020B0606020202030204" pitchFamily="34" charset="0"/>
                      </a:endParaRPr>
                    </a:p>
                  </a:txBody>
                  <a:tcPr marL="8160" marR="8160" marT="8160" marB="0" anchor="ctr">
                    <a:solidFill>
                      <a:schemeClr val="accent5">
                        <a:lumMod val="40000"/>
                        <a:lumOff val="60000"/>
                      </a:schemeClr>
                    </a:solidFill>
                  </a:tcPr>
                </a:tc>
                <a:tc>
                  <a:txBody>
                    <a:bodyPr/>
                    <a:lstStyle/>
                    <a:p>
                      <a:pPr algn="ctr" rtl="0" fontAlgn="ctr"/>
                      <a:r>
                        <a:rPr lang="es-PE" sz="1050" b="1" u="none" strike="noStrike" dirty="0">
                          <a:effectLst/>
                        </a:rPr>
                        <a:t>ALCANCE</a:t>
                      </a:r>
                      <a:endParaRPr lang="es-PE" sz="1050" b="1" i="0" u="none" strike="noStrike" dirty="0">
                        <a:solidFill>
                          <a:srgbClr val="000000"/>
                        </a:solidFill>
                        <a:effectLst/>
                        <a:latin typeface="Arial Narrow" panose="020B0606020202030204" pitchFamily="34" charset="0"/>
                      </a:endParaRPr>
                    </a:p>
                  </a:txBody>
                  <a:tcPr marL="8160" marR="8160" marT="8160" marB="0" anchor="ctr">
                    <a:solidFill>
                      <a:schemeClr val="accent5">
                        <a:lumMod val="40000"/>
                        <a:lumOff val="60000"/>
                      </a:schemeClr>
                    </a:solidFill>
                  </a:tcPr>
                </a:tc>
                <a:tc>
                  <a:txBody>
                    <a:bodyPr/>
                    <a:lstStyle/>
                    <a:p>
                      <a:pPr algn="ctr" rtl="0" fontAlgn="ctr"/>
                      <a:r>
                        <a:rPr lang="es-PE" sz="1050" b="1" u="none" strike="noStrike" dirty="0">
                          <a:effectLst/>
                        </a:rPr>
                        <a:t>OBSERVACIONES</a:t>
                      </a:r>
                      <a:endParaRPr lang="es-PE" sz="1050" b="1" i="0" u="none" strike="noStrike" dirty="0">
                        <a:solidFill>
                          <a:srgbClr val="000000"/>
                        </a:solidFill>
                        <a:effectLst/>
                        <a:latin typeface="Arial Narrow" panose="020B0606020202030204" pitchFamily="34" charset="0"/>
                      </a:endParaRPr>
                    </a:p>
                  </a:txBody>
                  <a:tcPr marL="8160" marR="8160" marT="8160" marB="0" anchor="ctr">
                    <a:solidFill>
                      <a:schemeClr val="accent5">
                        <a:lumMod val="40000"/>
                        <a:lumOff val="60000"/>
                      </a:schemeClr>
                    </a:solidFill>
                  </a:tcPr>
                </a:tc>
                <a:extLst>
                  <a:ext uri="{0D108BD9-81ED-4DB2-BD59-A6C34878D82A}">
                    <a16:rowId xmlns:a16="http://schemas.microsoft.com/office/drawing/2014/main" val="2803175796"/>
                  </a:ext>
                </a:extLst>
              </a:tr>
              <a:tr h="1236893">
                <a:tc>
                  <a:txBody>
                    <a:bodyPr/>
                    <a:lstStyle/>
                    <a:p>
                      <a:pPr algn="ctr" rtl="0" fontAlgn="ctr"/>
                      <a:r>
                        <a:rPr lang="es-PE" sz="1050" u="none" strike="noStrike" dirty="0">
                          <a:effectLst/>
                        </a:rPr>
                        <a:t>1</a:t>
                      </a:r>
                      <a:endParaRPr lang="es-PE" sz="1050" b="0" i="0" u="none" strike="noStrike" dirty="0">
                        <a:solidFill>
                          <a:srgbClr val="000000"/>
                        </a:solidFill>
                        <a:effectLst/>
                        <a:latin typeface="Arial Narrow" panose="020B0606020202030204" pitchFamily="34" charset="0"/>
                      </a:endParaRPr>
                    </a:p>
                  </a:txBody>
                  <a:tcPr marL="8160" marR="8160" marT="8160" marB="0" anchor="ctr"/>
                </a:tc>
                <a:tc>
                  <a:txBody>
                    <a:bodyPr/>
                    <a:lstStyle/>
                    <a:p>
                      <a:pPr algn="ctr" rtl="0" fontAlgn="ctr"/>
                      <a:r>
                        <a:rPr lang="es-PE" sz="1050" u="none" strike="noStrike" dirty="0">
                          <a:effectLst/>
                        </a:rPr>
                        <a:t>49512</a:t>
                      </a:r>
                      <a:endParaRPr lang="es-PE" sz="1050" b="0" i="0" u="none" strike="noStrike" dirty="0">
                        <a:solidFill>
                          <a:srgbClr val="000000"/>
                        </a:solidFill>
                        <a:effectLst/>
                        <a:latin typeface="Arial Narrow" panose="020B0606020202030204" pitchFamily="34" charset="0"/>
                      </a:endParaRPr>
                    </a:p>
                  </a:txBody>
                  <a:tcPr marL="8160" marR="8160" marT="8160" marB="0" anchor="ctr"/>
                </a:tc>
                <a:tc>
                  <a:txBody>
                    <a:bodyPr/>
                    <a:lstStyle/>
                    <a:p>
                      <a:pPr algn="l" rtl="0" fontAlgn="ctr"/>
                      <a:r>
                        <a:rPr lang="es-PE" sz="1050" u="none" strike="noStrike" dirty="0">
                          <a:effectLst/>
                        </a:rPr>
                        <a:t>“MEJORAMIENTO DE LA PRESTACIÓN DE LOS SERVICIO DE LA DIRECCIÓN REGIONAL DE PESQUERÍA/DIREPRO EN 22 DISTRITOS DE LAS 7 PROVINCIAS DE LA REGIÓN APURÍMAC” </a:t>
                      </a:r>
                      <a:endParaRPr lang="es-PE" sz="1050" b="0" i="0" u="none" strike="noStrike" dirty="0">
                        <a:solidFill>
                          <a:srgbClr val="000000"/>
                        </a:solidFill>
                        <a:effectLst/>
                        <a:latin typeface="Arial Narrow" panose="020B0606020202030204" pitchFamily="34" charset="0"/>
                      </a:endParaRPr>
                    </a:p>
                  </a:txBody>
                  <a:tcPr marL="8160" marR="8160" marT="8160" marB="0" anchor="ctr"/>
                </a:tc>
                <a:tc>
                  <a:txBody>
                    <a:bodyPr/>
                    <a:lstStyle/>
                    <a:p>
                      <a:pPr algn="ctr" rtl="0" fontAlgn="ctr"/>
                      <a:r>
                        <a:rPr lang="es-PE" sz="1050" u="none" strike="noStrike">
                          <a:effectLst/>
                        </a:rPr>
                        <a:t>01/08/2020</a:t>
                      </a:r>
                      <a:endParaRPr lang="es-PE" sz="1050" b="0" i="0" u="none" strike="noStrike">
                        <a:solidFill>
                          <a:srgbClr val="000000"/>
                        </a:solidFill>
                        <a:effectLst/>
                        <a:latin typeface="Arial Narrow" panose="020B0606020202030204" pitchFamily="34" charset="0"/>
                      </a:endParaRPr>
                    </a:p>
                  </a:txBody>
                  <a:tcPr marL="8160" marR="8160" marT="8160" marB="0" anchor="ctr"/>
                </a:tc>
                <a:tc>
                  <a:txBody>
                    <a:bodyPr/>
                    <a:lstStyle/>
                    <a:p>
                      <a:pPr algn="ctr" rtl="0" fontAlgn="ctr"/>
                      <a:r>
                        <a:rPr lang="es-PE" sz="1050" u="none" strike="noStrike">
                          <a:effectLst/>
                        </a:rPr>
                        <a:t>31/12/2020</a:t>
                      </a:r>
                      <a:endParaRPr lang="es-PE" sz="1050" b="0" i="0" u="none" strike="noStrike">
                        <a:solidFill>
                          <a:srgbClr val="000000"/>
                        </a:solidFill>
                        <a:effectLst/>
                        <a:latin typeface="Arial Narrow" panose="020B0606020202030204" pitchFamily="34" charset="0"/>
                      </a:endParaRPr>
                    </a:p>
                  </a:txBody>
                  <a:tcPr marL="8160" marR="8160" marT="8160" marB="0" anchor="ctr"/>
                </a:tc>
                <a:tc>
                  <a:txBody>
                    <a:bodyPr/>
                    <a:lstStyle/>
                    <a:p>
                      <a:pPr algn="ctr" rtl="0" fontAlgn="ctr"/>
                      <a:r>
                        <a:rPr lang="es-PE" sz="1050" u="none" strike="noStrike" dirty="0">
                          <a:solidFill>
                            <a:srgbClr val="FF0000"/>
                          </a:solidFill>
                          <a:effectLst/>
                        </a:rPr>
                        <a:t>VIABLE</a:t>
                      </a:r>
                      <a:endParaRPr lang="es-PE" sz="1050" b="0" i="0" u="none" strike="noStrike" dirty="0">
                        <a:solidFill>
                          <a:srgbClr val="FF0000"/>
                        </a:solidFill>
                        <a:effectLst/>
                        <a:latin typeface="Arial Narrow" panose="020B0606020202030204" pitchFamily="34" charset="0"/>
                      </a:endParaRPr>
                    </a:p>
                  </a:txBody>
                  <a:tcPr marL="8160" marR="8160" marT="8160" marB="0" anchor="ctr"/>
                </a:tc>
                <a:tc>
                  <a:txBody>
                    <a:bodyPr/>
                    <a:lstStyle/>
                    <a:p>
                      <a:pPr algn="ctr" rtl="0" fontAlgn="ctr"/>
                      <a:r>
                        <a:rPr lang="es-PE" sz="1050" u="none" strike="noStrike" dirty="0">
                          <a:effectLst/>
                        </a:rPr>
                        <a:t>10 Meses</a:t>
                      </a:r>
                      <a:endParaRPr lang="es-PE" sz="1050" b="0" i="0" u="none" strike="noStrike" dirty="0">
                        <a:solidFill>
                          <a:srgbClr val="000000"/>
                        </a:solidFill>
                        <a:effectLst/>
                        <a:latin typeface="Arial Narrow" panose="020B0606020202030204" pitchFamily="34" charset="0"/>
                      </a:endParaRPr>
                    </a:p>
                  </a:txBody>
                  <a:tcPr marL="8160" marR="8160" marT="8160" marB="0" anchor="ctr"/>
                </a:tc>
                <a:tc>
                  <a:txBody>
                    <a:bodyPr/>
                    <a:lstStyle/>
                    <a:p>
                      <a:pPr algn="r" rtl="0" fontAlgn="ctr"/>
                      <a:r>
                        <a:rPr lang="es-PE" sz="1050" u="none" strike="noStrike">
                          <a:effectLst/>
                        </a:rPr>
                        <a:t>3,433,062.38</a:t>
                      </a:r>
                      <a:endParaRPr lang="es-PE" sz="1050" b="0" i="0" u="none" strike="noStrike">
                        <a:solidFill>
                          <a:srgbClr val="000000"/>
                        </a:solidFill>
                        <a:effectLst/>
                        <a:latin typeface="Arial Narrow" panose="020B0606020202030204" pitchFamily="34" charset="0"/>
                      </a:endParaRPr>
                    </a:p>
                  </a:txBody>
                  <a:tcPr marL="8160" marR="8160" marT="8160" marB="0" anchor="ctr"/>
                </a:tc>
                <a:tc>
                  <a:txBody>
                    <a:bodyPr/>
                    <a:lstStyle/>
                    <a:p>
                      <a:pPr algn="l" rtl="0" fontAlgn="ctr"/>
                      <a:r>
                        <a:rPr lang="es-PE" sz="1050" u="none" strike="noStrike">
                          <a:effectLst/>
                        </a:rPr>
                        <a:t>7 PROVINCIAS (22 DISTRITOS)</a:t>
                      </a:r>
                      <a:endParaRPr lang="es-PE" sz="1050" b="0" i="0" u="none" strike="noStrike">
                        <a:solidFill>
                          <a:srgbClr val="000000"/>
                        </a:solidFill>
                        <a:effectLst/>
                        <a:latin typeface="Arial Narrow" panose="020B0606020202030204" pitchFamily="34" charset="0"/>
                      </a:endParaRPr>
                    </a:p>
                  </a:txBody>
                  <a:tcPr marL="146874" marR="8160" marT="8160" marB="0" anchor="ctr"/>
                </a:tc>
                <a:tc>
                  <a:txBody>
                    <a:bodyPr/>
                    <a:lstStyle/>
                    <a:p>
                      <a:pPr algn="l" rtl="0" fontAlgn="ctr"/>
                      <a:r>
                        <a:rPr lang="es-PE" sz="1050" u="none" strike="noStrike" dirty="0">
                          <a:effectLst/>
                        </a:rPr>
                        <a:t>• En registro para su viabilidad.                           •  El tiempo transcurrido fue por la culminación del año fiscal.   </a:t>
                      </a:r>
                    </a:p>
                    <a:p>
                      <a:pPr algn="l" rtl="0" fontAlgn="ctr"/>
                      <a:r>
                        <a:rPr lang="es-PE" sz="1050" u="none" strike="noStrike" dirty="0">
                          <a:effectLst/>
                        </a:rPr>
                        <a:t>•  El personal no estuvo presente y no hubo continuidad.</a:t>
                      </a:r>
                      <a:endParaRPr lang="es-PE" sz="1050" b="0" i="0" u="none" strike="noStrike" dirty="0">
                        <a:solidFill>
                          <a:srgbClr val="000000"/>
                        </a:solidFill>
                        <a:effectLst/>
                        <a:latin typeface="Arial Narrow" panose="020B0606020202030204" pitchFamily="34" charset="0"/>
                      </a:endParaRPr>
                    </a:p>
                  </a:txBody>
                  <a:tcPr marL="8160" marR="8160" marT="8160" marB="0" anchor="ctr"/>
                </a:tc>
                <a:extLst>
                  <a:ext uri="{0D108BD9-81ED-4DB2-BD59-A6C34878D82A}">
                    <a16:rowId xmlns:a16="http://schemas.microsoft.com/office/drawing/2014/main" val="171745319"/>
                  </a:ext>
                </a:extLst>
              </a:tr>
              <a:tr h="1390526">
                <a:tc>
                  <a:txBody>
                    <a:bodyPr/>
                    <a:lstStyle/>
                    <a:p>
                      <a:pPr algn="ctr" rtl="0" fontAlgn="ctr"/>
                      <a:r>
                        <a:rPr lang="es-PE" sz="1050" u="none" strike="noStrike">
                          <a:effectLst/>
                        </a:rPr>
                        <a:t>2</a:t>
                      </a:r>
                      <a:endParaRPr lang="es-PE" sz="1050" b="0" i="0" u="none" strike="noStrike">
                        <a:solidFill>
                          <a:srgbClr val="000000"/>
                        </a:solidFill>
                        <a:effectLst/>
                        <a:latin typeface="Arial Narrow" panose="020B0606020202030204" pitchFamily="34" charset="0"/>
                      </a:endParaRPr>
                    </a:p>
                  </a:txBody>
                  <a:tcPr marL="8160" marR="8160" marT="8160" marB="0" anchor="ctr"/>
                </a:tc>
                <a:tc>
                  <a:txBody>
                    <a:bodyPr/>
                    <a:lstStyle/>
                    <a:p>
                      <a:pPr algn="ctr" rtl="0" fontAlgn="ctr"/>
                      <a:r>
                        <a:rPr lang="es-PE" sz="1050" u="none" strike="noStrike" dirty="0">
                          <a:effectLst/>
                        </a:rPr>
                        <a:t>49546</a:t>
                      </a:r>
                      <a:endParaRPr lang="es-PE" sz="1050" b="0" i="0" u="none" strike="noStrike" dirty="0">
                        <a:solidFill>
                          <a:srgbClr val="000000"/>
                        </a:solidFill>
                        <a:effectLst/>
                        <a:latin typeface="Arial Narrow" panose="020B0606020202030204" pitchFamily="34" charset="0"/>
                      </a:endParaRPr>
                    </a:p>
                  </a:txBody>
                  <a:tcPr marL="8160" marR="8160" marT="8160" marB="0" anchor="ctr"/>
                </a:tc>
                <a:tc>
                  <a:txBody>
                    <a:bodyPr/>
                    <a:lstStyle/>
                    <a:p>
                      <a:pPr algn="l" rtl="0" fontAlgn="ctr"/>
                      <a:r>
                        <a:rPr lang="es-PE" sz="1050" u="none" strike="noStrike">
                          <a:effectLst/>
                        </a:rPr>
                        <a:t>"MEJORAMIENTO Y AMPLIACIÓN DE LOS SERVICIOS DE LA DIRECCION REGIONAL DE LA PRODUCCION - DIRECCION DE INDUSTRIA, DE LA PROVINCIA DE ABANCAY DEL DEPARTAMENTO DE APURÍMAC"</a:t>
                      </a:r>
                      <a:endParaRPr lang="es-PE" sz="1050" b="0" i="0" u="none" strike="noStrike">
                        <a:solidFill>
                          <a:srgbClr val="000000"/>
                        </a:solidFill>
                        <a:effectLst/>
                        <a:latin typeface="Arial Narrow" panose="020B0606020202030204" pitchFamily="34" charset="0"/>
                      </a:endParaRPr>
                    </a:p>
                  </a:txBody>
                  <a:tcPr marL="8160" marR="8160" marT="8160" marB="0" anchor="ctr"/>
                </a:tc>
                <a:tc>
                  <a:txBody>
                    <a:bodyPr/>
                    <a:lstStyle/>
                    <a:p>
                      <a:pPr algn="ctr" rtl="0" fontAlgn="ctr"/>
                      <a:r>
                        <a:rPr lang="es-PE" sz="1050" u="none" strike="noStrike" dirty="0">
                          <a:effectLst/>
                        </a:rPr>
                        <a:t>15/08/2019</a:t>
                      </a:r>
                      <a:endParaRPr lang="es-PE" sz="1050" b="0" i="0" u="none" strike="noStrike" dirty="0">
                        <a:solidFill>
                          <a:srgbClr val="000000"/>
                        </a:solidFill>
                        <a:effectLst/>
                        <a:latin typeface="Arial Narrow" panose="020B0606020202030204" pitchFamily="34" charset="0"/>
                      </a:endParaRPr>
                    </a:p>
                  </a:txBody>
                  <a:tcPr marL="8160" marR="8160" marT="8160" marB="0" anchor="ctr"/>
                </a:tc>
                <a:tc>
                  <a:txBody>
                    <a:bodyPr/>
                    <a:lstStyle/>
                    <a:p>
                      <a:pPr algn="ctr" rtl="0" fontAlgn="ctr"/>
                      <a:r>
                        <a:rPr lang="es-PE" sz="1050" u="none" strike="noStrike" dirty="0">
                          <a:effectLst/>
                        </a:rPr>
                        <a:t>31/12/2019</a:t>
                      </a:r>
                      <a:endParaRPr lang="es-PE" sz="1050" b="0" i="0" u="none" strike="noStrike" dirty="0">
                        <a:solidFill>
                          <a:srgbClr val="000000"/>
                        </a:solidFill>
                        <a:effectLst/>
                        <a:latin typeface="Arial Narrow" panose="020B0606020202030204" pitchFamily="34" charset="0"/>
                      </a:endParaRPr>
                    </a:p>
                  </a:txBody>
                  <a:tcPr marL="8160" marR="8160" marT="8160" marB="0" anchor="ctr"/>
                </a:tc>
                <a:tc>
                  <a:txBody>
                    <a:bodyPr/>
                    <a:lstStyle/>
                    <a:p>
                      <a:pPr algn="ctr" rtl="0" fontAlgn="ctr"/>
                      <a:r>
                        <a:rPr lang="es-PE" sz="1050" u="none" strike="noStrike" dirty="0">
                          <a:effectLst/>
                        </a:rPr>
                        <a:t>CONCLUIDO</a:t>
                      </a:r>
                      <a:endParaRPr lang="es-PE" sz="1050" b="0" i="0" u="none" strike="noStrike" dirty="0">
                        <a:solidFill>
                          <a:srgbClr val="000000"/>
                        </a:solidFill>
                        <a:effectLst/>
                        <a:latin typeface="Arial Narrow" panose="020B0606020202030204" pitchFamily="34" charset="0"/>
                      </a:endParaRPr>
                    </a:p>
                  </a:txBody>
                  <a:tcPr marL="8160" marR="8160" marT="8160" marB="0" anchor="ctr"/>
                </a:tc>
                <a:tc>
                  <a:txBody>
                    <a:bodyPr/>
                    <a:lstStyle/>
                    <a:p>
                      <a:pPr algn="ctr" rtl="0" fontAlgn="ctr"/>
                      <a:r>
                        <a:rPr lang="es-PE" sz="1050" u="none" strike="noStrike" dirty="0">
                          <a:effectLst/>
                        </a:rPr>
                        <a:t>10 MESES</a:t>
                      </a:r>
                      <a:endParaRPr lang="es-PE" sz="1050" b="0" i="0" u="none" strike="noStrike" dirty="0">
                        <a:solidFill>
                          <a:srgbClr val="000000"/>
                        </a:solidFill>
                        <a:effectLst/>
                        <a:latin typeface="Arial Narrow" panose="020B0606020202030204" pitchFamily="34" charset="0"/>
                      </a:endParaRPr>
                    </a:p>
                  </a:txBody>
                  <a:tcPr marL="8160" marR="8160" marT="8160" marB="0" anchor="ctr"/>
                </a:tc>
                <a:tc>
                  <a:txBody>
                    <a:bodyPr/>
                    <a:lstStyle/>
                    <a:p>
                      <a:pPr algn="r" rtl="0" fontAlgn="ctr"/>
                      <a:r>
                        <a:rPr lang="es-PE" sz="1050" u="none" strike="noStrike" dirty="0">
                          <a:effectLst/>
                        </a:rPr>
                        <a:t>11,042,405.06</a:t>
                      </a:r>
                      <a:endParaRPr lang="es-PE" sz="1050" b="0" i="0" u="none" strike="noStrike" dirty="0">
                        <a:solidFill>
                          <a:srgbClr val="000000"/>
                        </a:solidFill>
                        <a:effectLst/>
                        <a:latin typeface="Arial Narrow" panose="020B0606020202030204" pitchFamily="34" charset="0"/>
                      </a:endParaRPr>
                    </a:p>
                  </a:txBody>
                  <a:tcPr marL="8160" marR="8160" marT="8160" marB="0" anchor="ctr"/>
                </a:tc>
                <a:tc>
                  <a:txBody>
                    <a:bodyPr/>
                    <a:lstStyle/>
                    <a:p>
                      <a:pPr algn="l" rtl="0" fontAlgn="ctr"/>
                      <a:r>
                        <a:rPr lang="es-PE" sz="1050" u="none" strike="noStrike" dirty="0">
                          <a:effectLst/>
                        </a:rPr>
                        <a:t>PROVINCIA DE ABANCAY</a:t>
                      </a:r>
                      <a:endParaRPr lang="es-PE" sz="1050" b="0" i="0" u="none" strike="noStrike" dirty="0">
                        <a:solidFill>
                          <a:srgbClr val="000000"/>
                        </a:solidFill>
                        <a:effectLst/>
                        <a:latin typeface="Arial Narrow" panose="020B0606020202030204" pitchFamily="34" charset="0"/>
                      </a:endParaRPr>
                    </a:p>
                  </a:txBody>
                  <a:tcPr marL="146874" marR="8160" marT="8160" marB="0" anchor="ctr"/>
                </a:tc>
                <a:tc>
                  <a:txBody>
                    <a:bodyPr/>
                    <a:lstStyle/>
                    <a:p>
                      <a:pPr algn="l" rtl="0" fontAlgn="ctr"/>
                      <a:r>
                        <a:rPr lang="es-PE" sz="1050" u="none" strike="noStrike" dirty="0">
                          <a:effectLst/>
                        </a:rPr>
                        <a:t>• A la fecha en proceso de registro, aprobación y viabilidad.            </a:t>
                      </a:r>
                    </a:p>
                    <a:p>
                      <a:pPr algn="l" rtl="0" fontAlgn="ctr"/>
                      <a:r>
                        <a:rPr lang="es-PE" sz="1050" u="none" strike="noStrike" dirty="0">
                          <a:effectLst/>
                        </a:rPr>
                        <a:t> • El tiempo transcurrido fue por la espera del convenio DREA - GORE para la transferencia del terreno en sesión de uso a favor del GORE.</a:t>
                      </a:r>
                      <a:endParaRPr lang="es-PE" sz="1050" b="0" i="0" u="none" strike="noStrike" dirty="0">
                        <a:solidFill>
                          <a:srgbClr val="000000"/>
                        </a:solidFill>
                        <a:effectLst/>
                        <a:latin typeface="Arial Narrow" panose="020B0606020202030204" pitchFamily="34" charset="0"/>
                      </a:endParaRPr>
                    </a:p>
                  </a:txBody>
                  <a:tcPr marL="8160" marR="8160" marT="8160" marB="0" anchor="ctr"/>
                </a:tc>
                <a:extLst>
                  <a:ext uri="{0D108BD9-81ED-4DB2-BD59-A6C34878D82A}">
                    <a16:rowId xmlns:a16="http://schemas.microsoft.com/office/drawing/2014/main" val="1860191606"/>
                  </a:ext>
                </a:extLst>
              </a:tr>
              <a:tr h="1390526">
                <a:tc>
                  <a:txBody>
                    <a:bodyPr/>
                    <a:lstStyle/>
                    <a:p>
                      <a:pPr algn="ctr" rtl="0" fontAlgn="ctr"/>
                      <a:r>
                        <a:rPr lang="es-PE" sz="1050" u="none" strike="noStrike" dirty="0">
                          <a:effectLst/>
                        </a:rPr>
                        <a:t>3</a:t>
                      </a:r>
                      <a:endParaRPr lang="es-PE" sz="1050" b="0" i="0" u="none" strike="noStrike" dirty="0">
                        <a:solidFill>
                          <a:srgbClr val="000000"/>
                        </a:solidFill>
                        <a:effectLst/>
                        <a:latin typeface="Arial Narrow" panose="020B0606020202030204" pitchFamily="34" charset="0"/>
                      </a:endParaRPr>
                    </a:p>
                  </a:txBody>
                  <a:tcPr marL="8160" marR="8160" marT="8160" marB="0" anchor="ctr"/>
                </a:tc>
                <a:tc>
                  <a:txBody>
                    <a:bodyPr/>
                    <a:lstStyle/>
                    <a:p>
                      <a:pPr algn="ctr" fontAlgn="ctr"/>
                      <a:r>
                        <a:rPr lang="es-PE" sz="1050" u="none" strike="noStrike" dirty="0">
                          <a:effectLst/>
                        </a:rPr>
                        <a:t>49521</a:t>
                      </a:r>
                      <a:endParaRPr lang="es-PE" sz="1050" b="0" i="0" u="none" strike="noStrike" dirty="0">
                        <a:solidFill>
                          <a:srgbClr val="000000"/>
                        </a:solidFill>
                        <a:effectLst/>
                        <a:latin typeface="Arial Narrow" panose="020B0606020202030204" pitchFamily="34" charset="0"/>
                      </a:endParaRPr>
                    </a:p>
                  </a:txBody>
                  <a:tcPr marL="8160" marR="8160" marT="8160" marB="0" anchor="ctr"/>
                </a:tc>
                <a:tc>
                  <a:txBody>
                    <a:bodyPr/>
                    <a:lstStyle/>
                    <a:p>
                      <a:pPr algn="l" rtl="0" fontAlgn="ctr"/>
                      <a:r>
                        <a:rPr lang="es-PE" sz="1050" u="none" strike="noStrike" dirty="0">
                          <a:effectLst/>
                        </a:rPr>
                        <a:t>“MEJORAMIENTO DE LOS SERVICIOS DE ASISTENCIA TÉCNICA Y PROMOCIÓN DE LA CADENA PRODUCTIVA DE LECHE DE CABRA EN 4 PROVINCIAS DEL DEPARTAMENTO DE APURÍMAC”.</a:t>
                      </a:r>
                      <a:endParaRPr lang="es-PE" sz="1050" b="0" i="0" u="none" strike="noStrike" dirty="0">
                        <a:solidFill>
                          <a:srgbClr val="000000"/>
                        </a:solidFill>
                        <a:effectLst/>
                        <a:latin typeface="Arial Narrow" panose="020B0606020202030204" pitchFamily="34" charset="0"/>
                      </a:endParaRPr>
                    </a:p>
                  </a:txBody>
                  <a:tcPr marL="8160" marR="8160" marT="8160" marB="0" anchor="ctr"/>
                </a:tc>
                <a:tc>
                  <a:txBody>
                    <a:bodyPr/>
                    <a:lstStyle/>
                    <a:p>
                      <a:pPr algn="ctr" fontAlgn="ctr"/>
                      <a:r>
                        <a:rPr lang="es-PE" sz="1050" u="none" strike="noStrike">
                          <a:effectLst/>
                        </a:rPr>
                        <a:t>01/10/2019</a:t>
                      </a:r>
                      <a:endParaRPr lang="es-PE" sz="1050" b="0" i="0" u="none" strike="noStrike">
                        <a:solidFill>
                          <a:srgbClr val="000000"/>
                        </a:solidFill>
                        <a:effectLst/>
                        <a:latin typeface="Arial Narrow" panose="020B0606020202030204" pitchFamily="34" charset="0"/>
                      </a:endParaRPr>
                    </a:p>
                  </a:txBody>
                  <a:tcPr marL="8160" marR="8160" marT="8160" marB="0" anchor="ctr"/>
                </a:tc>
                <a:tc>
                  <a:txBody>
                    <a:bodyPr/>
                    <a:lstStyle/>
                    <a:p>
                      <a:pPr algn="ctr" fontAlgn="ctr"/>
                      <a:r>
                        <a:rPr lang="es-PE" sz="1050" u="none" strike="noStrike">
                          <a:effectLst/>
                        </a:rPr>
                        <a:t>31/12/2019</a:t>
                      </a:r>
                      <a:endParaRPr lang="es-PE" sz="1050" b="0" i="0" u="none" strike="noStrike">
                        <a:solidFill>
                          <a:srgbClr val="000000"/>
                        </a:solidFill>
                        <a:effectLst/>
                        <a:latin typeface="Arial Narrow" panose="020B0606020202030204" pitchFamily="34" charset="0"/>
                      </a:endParaRPr>
                    </a:p>
                  </a:txBody>
                  <a:tcPr marL="8160" marR="8160" marT="8160" marB="0" anchor="ctr"/>
                </a:tc>
                <a:tc>
                  <a:txBody>
                    <a:bodyPr/>
                    <a:lstStyle/>
                    <a:p>
                      <a:pPr algn="ctr" rtl="0" fontAlgn="ctr"/>
                      <a:r>
                        <a:rPr lang="es-PE" sz="1050" u="none" strike="noStrike">
                          <a:effectLst/>
                        </a:rPr>
                        <a:t>CONCLUIDO</a:t>
                      </a:r>
                      <a:endParaRPr lang="es-PE" sz="1050" b="0" i="0" u="none" strike="noStrike">
                        <a:solidFill>
                          <a:srgbClr val="000000"/>
                        </a:solidFill>
                        <a:effectLst/>
                        <a:latin typeface="Arial Narrow" panose="020B0606020202030204" pitchFamily="34" charset="0"/>
                      </a:endParaRPr>
                    </a:p>
                  </a:txBody>
                  <a:tcPr marL="8160" marR="8160" marT="8160" marB="0" anchor="ctr"/>
                </a:tc>
                <a:tc>
                  <a:txBody>
                    <a:bodyPr/>
                    <a:lstStyle/>
                    <a:p>
                      <a:pPr algn="ctr" fontAlgn="ctr"/>
                      <a:r>
                        <a:rPr lang="es-PE" sz="1050" u="none" strike="noStrike">
                          <a:effectLst/>
                        </a:rPr>
                        <a:t>09 MESES</a:t>
                      </a:r>
                      <a:endParaRPr lang="es-PE" sz="1050" b="0" i="0" u="none" strike="noStrike">
                        <a:solidFill>
                          <a:srgbClr val="000000"/>
                        </a:solidFill>
                        <a:effectLst/>
                        <a:latin typeface="Arial Narrow" panose="020B0606020202030204" pitchFamily="34" charset="0"/>
                      </a:endParaRPr>
                    </a:p>
                  </a:txBody>
                  <a:tcPr marL="8160" marR="8160" marT="8160" marB="0" anchor="ctr"/>
                </a:tc>
                <a:tc>
                  <a:txBody>
                    <a:bodyPr/>
                    <a:lstStyle/>
                    <a:p>
                      <a:pPr algn="r" fontAlgn="ctr"/>
                      <a:r>
                        <a:rPr lang="es-PE" sz="1050" u="none" strike="noStrike">
                          <a:effectLst/>
                        </a:rPr>
                        <a:t>3,606,589.76</a:t>
                      </a:r>
                      <a:endParaRPr lang="es-PE" sz="1050" b="0" i="0" u="none" strike="noStrike">
                        <a:solidFill>
                          <a:srgbClr val="000000"/>
                        </a:solidFill>
                        <a:effectLst/>
                        <a:latin typeface="Arial Narrow" panose="020B0606020202030204" pitchFamily="34" charset="0"/>
                      </a:endParaRPr>
                    </a:p>
                  </a:txBody>
                  <a:tcPr marL="8160" marR="8160" marT="8160" marB="0" anchor="ctr"/>
                </a:tc>
                <a:tc>
                  <a:txBody>
                    <a:bodyPr/>
                    <a:lstStyle/>
                    <a:p>
                      <a:pPr algn="l" rtl="0" fontAlgn="ctr"/>
                      <a:r>
                        <a:rPr lang="es-PE" sz="1050" u="none" strike="noStrike" dirty="0">
                          <a:effectLst/>
                        </a:rPr>
                        <a:t>LAS PROVINCIAS DE AYMARAES, ABANCAY, ANDAHUAYLAS Y CHICNHEROS.</a:t>
                      </a:r>
                      <a:endParaRPr lang="es-PE" sz="1050" b="0" i="0" u="none" strike="noStrike" dirty="0">
                        <a:solidFill>
                          <a:srgbClr val="000000"/>
                        </a:solidFill>
                        <a:effectLst/>
                        <a:latin typeface="Arial Narrow" panose="020B0606020202030204" pitchFamily="34" charset="0"/>
                      </a:endParaRPr>
                    </a:p>
                  </a:txBody>
                  <a:tcPr marL="146874" marR="8160" marT="8160" marB="0" anchor="ctr"/>
                </a:tc>
                <a:tc>
                  <a:txBody>
                    <a:bodyPr/>
                    <a:lstStyle/>
                    <a:p>
                      <a:pPr algn="l" rtl="0" fontAlgn="ctr"/>
                      <a:r>
                        <a:rPr lang="es-PE" sz="1050" u="none" strike="noStrike" dirty="0">
                          <a:effectLst/>
                        </a:rPr>
                        <a:t>• En espera del convenio INIA - GORE                 para la transferencia del terreno en sesión de uso a favor del GORE.     </a:t>
                      </a:r>
                    </a:p>
                    <a:p>
                      <a:pPr algn="l" rtl="0" fontAlgn="ctr"/>
                      <a:r>
                        <a:rPr lang="es-PE" sz="1050" u="none" strike="noStrike" dirty="0">
                          <a:effectLst/>
                        </a:rPr>
                        <a:t>• Luego se procederá a la revisión, aprobación y viabilidad correspondiente.</a:t>
                      </a:r>
                      <a:endParaRPr lang="es-PE" sz="1050" b="0" i="0" u="none" strike="noStrike" dirty="0">
                        <a:solidFill>
                          <a:srgbClr val="000000"/>
                        </a:solidFill>
                        <a:effectLst/>
                        <a:latin typeface="Arial Narrow" panose="020B0606020202030204" pitchFamily="34" charset="0"/>
                      </a:endParaRPr>
                    </a:p>
                  </a:txBody>
                  <a:tcPr marL="8160" marR="8160" marT="8160" marB="0" anchor="ctr"/>
                </a:tc>
                <a:extLst>
                  <a:ext uri="{0D108BD9-81ED-4DB2-BD59-A6C34878D82A}">
                    <a16:rowId xmlns:a16="http://schemas.microsoft.com/office/drawing/2014/main" val="1924267807"/>
                  </a:ext>
                </a:extLst>
              </a:tr>
            </a:tbl>
          </a:graphicData>
        </a:graphic>
      </p:graphicFrame>
    </p:spTree>
    <p:extLst>
      <p:ext uri="{BB962C8B-B14F-4D97-AF65-F5344CB8AC3E}">
        <p14:creationId xmlns:p14="http://schemas.microsoft.com/office/powerpoint/2010/main" val="4281584830"/>
      </p:ext>
    </p:extLst>
  </p:cSld>
  <p:clrMapOvr>
    <a:masterClrMapping/>
  </p:clrMapOvr>
  <p:transition spd="slow">
    <p:wip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3"/>
          <p:cNvSpPr txBox="1">
            <a:spLocks noGrp="1"/>
          </p:cNvSpPr>
          <p:nvPr>
            <p:ph type="title"/>
          </p:nvPr>
        </p:nvSpPr>
        <p:spPr>
          <a:xfrm>
            <a:off x="792051" y="204683"/>
            <a:ext cx="10562741" cy="1375695"/>
          </a:xfrm>
          <a:prstGeom prst="rect">
            <a:avLst/>
          </a:prstGeom>
        </p:spPr>
        <p:txBody>
          <a:bodyPr spcFirstLastPara="1" vert="horz" wrap="square" lIns="0" tIns="0" rIns="0" bIns="0" rtlCol="0" anchor="b" anchorCtr="0">
            <a:noAutofit/>
          </a:bodyPr>
          <a:lstStyle/>
          <a:p>
            <a:pPr lvl="0" algn="ctr"/>
            <a:r>
              <a:rPr lang="en" sz="3200" dirty="0">
                <a:effectLst>
                  <a:outerShdw blurRad="38100" dist="38100" dir="2700000" algn="tl">
                    <a:srgbClr val="000000">
                      <a:alpha val="43137"/>
                    </a:srgbClr>
                  </a:outerShdw>
                </a:effectLst>
              </a:rPr>
              <a:t>Proyectos de Inversion para su Formulacion -2020 </a:t>
            </a:r>
            <a:br>
              <a:rPr lang="en" sz="3200" dirty="0">
                <a:effectLst>
                  <a:outerShdw blurRad="38100" dist="38100" dir="2700000" algn="tl">
                    <a:srgbClr val="000000">
                      <a:alpha val="43137"/>
                    </a:srgbClr>
                  </a:outerShdw>
                </a:effectLst>
              </a:rPr>
            </a:br>
            <a:r>
              <a:rPr lang="es-PE" sz="3200" dirty="0">
                <a:effectLst>
                  <a:outerShdw blurRad="38100" dist="38100" dir="2700000" algn="tl">
                    <a:srgbClr val="000000">
                      <a:alpha val="43137"/>
                    </a:srgbClr>
                  </a:outerShdw>
                </a:effectLst>
              </a:rPr>
              <a:t>Función: Planeamiento Gestión y Reserva de la Contingencia</a:t>
            </a:r>
            <a:endParaRPr sz="3200" dirty="0">
              <a:effectLst>
                <a:outerShdw blurRad="38100" dist="38100" dir="2700000" algn="tl">
                  <a:srgbClr val="000000">
                    <a:alpha val="43137"/>
                  </a:srgbClr>
                </a:outerShdw>
              </a:effectLst>
            </a:endParaRPr>
          </a:p>
        </p:txBody>
      </p:sp>
      <p:sp>
        <p:nvSpPr>
          <p:cNvPr id="99" name="Google Shape;99;p13"/>
          <p:cNvSpPr txBox="1">
            <a:spLocks noGrp="1"/>
          </p:cNvSpPr>
          <p:nvPr>
            <p:ph type="sldNum" idx="12"/>
          </p:nvPr>
        </p:nvSpPr>
        <p:spPr>
          <a:xfrm>
            <a:off x="11307445" y="6333135"/>
            <a:ext cx="731600" cy="524800"/>
          </a:xfrm>
          <a:prstGeom prst="rect">
            <a:avLst/>
          </a:prstGeom>
        </p:spPr>
        <p:txBody>
          <a:bodyPr spcFirstLastPara="1" vert="horz" wrap="square" lIns="0" tIns="0" rIns="0" bIns="0" rtlCol="0" anchor="ctr" anchorCtr="0">
            <a:noAutofit/>
          </a:bodyPr>
          <a:lstStyle/>
          <a:p>
            <a:fld id="{00000000-1234-1234-1234-123412341234}" type="slidenum">
              <a:rPr lang="en"/>
              <a:pPr/>
              <a:t>27</a:t>
            </a:fld>
            <a:endParaRPr/>
          </a:p>
        </p:txBody>
      </p:sp>
      <p:pic>
        <p:nvPicPr>
          <p:cNvPr id="3" name="Picture 2" descr="Iconos de computadora inicio botón firmar, inicio, firmar, en ...">
            <a:hlinkClick r:id="rId3" action="ppaction://hlinksldjump"/>
            <a:extLst>
              <a:ext uri="{FF2B5EF4-FFF2-40B4-BE49-F238E27FC236}">
                <a16:creationId xmlns:a16="http://schemas.microsoft.com/office/drawing/2014/main" id="{2DBE7494-F343-4B06-A69C-58A66B1F504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99527" y="534995"/>
            <a:ext cx="446986" cy="446986"/>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0" name="Tabla 9">
            <a:extLst>
              <a:ext uri="{FF2B5EF4-FFF2-40B4-BE49-F238E27FC236}">
                <a16:creationId xmlns:a16="http://schemas.microsoft.com/office/drawing/2014/main" id="{0A4E4FCA-B173-40FD-BFB3-ADF3F3E56BAB}"/>
              </a:ext>
            </a:extLst>
          </p:cNvPr>
          <p:cNvGraphicFramePr>
            <a:graphicFrameLocks noGrp="1"/>
          </p:cNvGraphicFramePr>
          <p:nvPr>
            <p:extLst>
              <p:ext uri="{D42A27DB-BD31-4B8C-83A1-F6EECF244321}">
                <p14:modId xmlns:p14="http://schemas.microsoft.com/office/powerpoint/2010/main" val="3276382999"/>
              </p:ext>
            </p:extLst>
          </p:nvPr>
        </p:nvGraphicFramePr>
        <p:xfrm>
          <a:off x="792052" y="2036763"/>
          <a:ext cx="10837490" cy="3459410"/>
        </p:xfrm>
        <a:graphic>
          <a:graphicData uri="http://schemas.openxmlformats.org/drawingml/2006/table">
            <a:tbl>
              <a:tblPr>
                <a:tableStyleId>{BDBED569-4797-4DF1-A0F4-6AAB3CD982D8}</a:tableStyleId>
              </a:tblPr>
              <a:tblGrid>
                <a:gridCol w="803265">
                  <a:extLst>
                    <a:ext uri="{9D8B030D-6E8A-4147-A177-3AD203B41FA5}">
                      <a16:colId xmlns:a16="http://schemas.microsoft.com/office/drawing/2014/main" val="3518964973"/>
                    </a:ext>
                  </a:extLst>
                </a:gridCol>
                <a:gridCol w="803265">
                  <a:extLst>
                    <a:ext uri="{9D8B030D-6E8A-4147-A177-3AD203B41FA5}">
                      <a16:colId xmlns:a16="http://schemas.microsoft.com/office/drawing/2014/main" val="1455885248"/>
                    </a:ext>
                  </a:extLst>
                </a:gridCol>
                <a:gridCol w="1764548">
                  <a:extLst>
                    <a:ext uri="{9D8B030D-6E8A-4147-A177-3AD203B41FA5}">
                      <a16:colId xmlns:a16="http://schemas.microsoft.com/office/drawing/2014/main" val="2824567275"/>
                    </a:ext>
                  </a:extLst>
                </a:gridCol>
                <a:gridCol w="1027125">
                  <a:extLst>
                    <a:ext uri="{9D8B030D-6E8A-4147-A177-3AD203B41FA5}">
                      <a16:colId xmlns:a16="http://schemas.microsoft.com/office/drawing/2014/main" val="3576527073"/>
                    </a:ext>
                  </a:extLst>
                </a:gridCol>
                <a:gridCol w="1056755">
                  <a:extLst>
                    <a:ext uri="{9D8B030D-6E8A-4147-A177-3AD203B41FA5}">
                      <a16:colId xmlns:a16="http://schemas.microsoft.com/office/drawing/2014/main" val="1904287655"/>
                    </a:ext>
                  </a:extLst>
                </a:gridCol>
                <a:gridCol w="790096">
                  <a:extLst>
                    <a:ext uri="{9D8B030D-6E8A-4147-A177-3AD203B41FA5}">
                      <a16:colId xmlns:a16="http://schemas.microsoft.com/office/drawing/2014/main" val="997094531"/>
                    </a:ext>
                  </a:extLst>
                </a:gridCol>
                <a:gridCol w="1056755">
                  <a:extLst>
                    <a:ext uri="{9D8B030D-6E8A-4147-A177-3AD203B41FA5}">
                      <a16:colId xmlns:a16="http://schemas.microsoft.com/office/drawing/2014/main" val="2289542757"/>
                    </a:ext>
                  </a:extLst>
                </a:gridCol>
                <a:gridCol w="1214773">
                  <a:extLst>
                    <a:ext uri="{9D8B030D-6E8A-4147-A177-3AD203B41FA5}">
                      <a16:colId xmlns:a16="http://schemas.microsoft.com/office/drawing/2014/main" val="687267069"/>
                    </a:ext>
                  </a:extLst>
                </a:gridCol>
                <a:gridCol w="1027125">
                  <a:extLst>
                    <a:ext uri="{9D8B030D-6E8A-4147-A177-3AD203B41FA5}">
                      <a16:colId xmlns:a16="http://schemas.microsoft.com/office/drawing/2014/main" val="1595728409"/>
                    </a:ext>
                  </a:extLst>
                </a:gridCol>
                <a:gridCol w="1293783">
                  <a:extLst>
                    <a:ext uri="{9D8B030D-6E8A-4147-A177-3AD203B41FA5}">
                      <a16:colId xmlns:a16="http://schemas.microsoft.com/office/drawing/2014/main" val="1399854634"/>
                    </a:ext>
                  </a:extLst>
                </a:gridCol>
              </a:tblGrid>
              <a:tr h="514976">
                <a:tc>
                  <a:txBody>
                    <a:bodyPr/>
                    <a:lstStyle/>
                    <a:p>
                      <a:pPr algn="ctr" rtl="0" fontAlgn="ctr"/>
                      <a:r>
                        <a:rPr lang="es-PE" sz="1100" b="1" u="none" strike="noStrike" kern="1200" dirty="0">
                          <a:solidFill>
                            <a:schemeClr val="dk1"/>
                          </a:solidFill>
                          <a:effectLst/>
                        </a:rPr>
                        <a:t>N°</a:t>
                      </a:r>
                      <a:endParaRPr lang="es-PE" sz="1100" b="1" u="none" strike="noStrike" kern="1200" dirty="0">
                        <a:solidFill>
                          <a:schemeClr val="dk1"/>
                        </a:solidFill>
                        <a:effectLst/>
                        <a:latin typeface="+mn-lt"/>
                        <a:ea typeface="+mn-ea"/>
                        <a:cs typeface="+mn-cs"/>
                      </a:endParaRPr>
                    </a:p>
                  </a:txBody>
                  <a:tcPr marL="9177" marR="9177" marT="9177" marB="0" anchor="ctr">
                    <a:solidFill>
                      <a:schemeClr val="accent5">
                        <a:lumMod val="40000"/>
                        <a:lumOff val="60000"/>
                      </a:schemeClr>
                    </a:solidFill>
                  </a:tcPr>
                </a:tc>
                <a:tc>
                  <a:txBody>
                    <a:bodyPr/>
                    <a:lstStyle/>
                    <a:p>
                      <a:pPr algn="ctr" rtl="0" fontAlgn="ctr"/>
                      <a:r>
                        <a:rPr lang="es-PE" sz="1100" b="1" u="none" strike="noStrike" kern="1200" dirty="0">
                          <a:solidFill>
                            <a:schemeClr val="dk1"/>
                          </a:solidFill>
                          <a:effectLst/>
                        </a:rPr>
                        <a:t>CÓDIGO DE IDEA</a:t>
                      </a:r>
                      <a:endParaRPr lang="es-PE" sz="1100" b="1" u="none" strike="noStrike" kern="1200" dirty="0">
                        <a:solidFill>
                          <a:schemeClr val="dk1"/>
                        </a:solidFill>
                        <a:effectLst/>
                        <a:latin typeface="+mn-lt"/>
                        <a:ea typeface="+mn-ea"/>
                        <a:cs typeface="+mn-cs"/>
                      </a:endParaRPr>
                    </a:p>
                  </a:txBody>
                  <a:tcPr marL="9177" marR="9177" marT="9177" marB="0" anchor="ctr">
                    <a:solidFill>
                      <a:schemeClr val="accent5">
                        <a:lumMod val="40000"/>
                        <a:lumOff val="60000"/>
                      </a:schemeClr>
                    </a:solidFill>
                  </a:tcPr>
                </a:tc>
                <a:tc>
                  <a:txBody>
                    <a:bodyPr/>
                    <a:lstStyle/>
                    <a:p>
                      <a:pPr algn="ctr" rtl="0" fontAlgn="ctr"/>
                      <a:r>
                        <a:rPr lang="es-PE" sz="1100" b="1" u="none" strike="noStrike" kern="1200" dirty="0">
                          <a:solidFill>
                            <a:schemeClr val="dk1"/>
                          </a:solidFill>
                          <a:effectLst/>
                        </a:rPr>
                        <a:t>NOMBRE DEL PROYECTO DE INVERSIÓN</a:t>
                      </a:r>
                      <a:endParaRPr lang="es-PE" sz="1100" b="1" u="none" strike="noStrike" kern="1200" dirty="0">
                        <a:solidFill>
                          <a:schemeClr val="dk1"/>
                        </a:solidFill>
                        <a:effectLst/>
                        <a:latin typeface="+mn-lt"/>
                        <a:ea typeface="+mn-ea"/>
                        <a:cs typeface="+mn-cs"/>
                      </a:endParaRPr>
                    </a:p>
                  </a:txBody>
                  <a:tcPr marL="9177" marR="9177" marT="9177" marB="0" anchor="ctr">
                    <a:solidFill>
                      <a:schemeClr val="accent5">
                        <a:lumMod val="40000"/>
                        <a:lumOff val="60000"/>
                      </a:schemeClr>
                    </a:solidFill>
                  </a:tcPr>
                </a:tc>
                <a:tc>
                  <a:txBody>
                    <a:bodyPr/>
                    <a:lstStyle/>
                    <a:p>
                      <a:pPr algn="ctr" rtl="0" fontAlgn="ctr"/>
                      <a:r>
                        <a:rPr lang="es-PE" sz="1100" b="1" u="none" strike="noStrike" kern="1200" dirty="0">
                          <a:solidFill>
                            <a:schemeClr val="dk1"/>
                          </a:solidFill>
                          <a:effectLst/>
                        </a:rPr>
                        <a:t>FECHA DE INICIO DE FORMULACIÓN</a:t>
                      </a:r>
                      <a:endParaRPr lang="es-PE" sz="1100" b="1" u="none" strike="noStrike" kern="1200" dirty="0">
                        <a:solidFill>
                          <a:schemeClr val="dk1"/>
                        </a:solidFill>
                        <a:effectLst/>
                        <a:latin typeface="+mn-lt"/>
                        <a:ea typeface="+mn-ea"/>
                        <a:cs typeface="+mn-cs"/>
                      </a:endParaRPr>
                    </a:p>
                  </a:txBody>
                  <a:tcPr marL="9177" marR="9177" marT="9177" marB="0" anchor="ctr">
                    <a:solidFill>
                      <a:schemeClr val="accent5">
                        <a:lumMod val="40000"/>
                        <a:lumOff val="60000"/>
                      </a:schemeClr>
                    </a:solidFill>
                  </a:tcPr>
                </a:tc>
                <a:tc>
                  <a:txBody>
                    <a:bodyPr/>
                    <a:lstStyle/>
                    <a:p>
                      <a:pPr algn="ctr" rtl="0" fontAlgn="ctr"/>
                      <a:r>
                        <a:rPr lang="es-PE" sz="1100" b="1" u="none" strike="noStrike" kern="1200" dirty="0">
                          <a:solidFill>
                            <a:schemeClr val="dk1"/>
                          </a:solidFill>
                          <a:effectLst/>
                        </a:rPr>
                        <a:t>CONCLUSIÓN</a:t>
                      </a:r>
                      <a:endParaRPr lang="es-PE" sz="1100" b="1" u="none" strike="noStrike" kern="1200" dirty="0">
                        <a:solidFill>
                          <a:schemeClr val="dk1"/>
                        </a:solidFill>
                        <a:effectLst/>
                        <a:latin typeface="+mn-lt"/>
                        <a:ea typeface="+mn-ea"/>
                        <a:cs typeface="+mn-cs"/>
                      </a:endParaRPr>
                    </a:p>
                  </a:txBody>
                  <a:tcPr marL="9177" marR="9177" marT="9177" marB="0" anchor="ctr">
                    <a:solidFill>
                      <a:schemeClr val="accent5">
                        <a:lumMod val="40000"/>
                        <a:lumOff val="60000"/>
                      </a:schemeClr>
                    </a:solidFill>
                  </a:tcPr>
                </a:tc>
                <a:tc>
                  <a:txBody>
                    <a:bodyPr/>
                    <a:lstStyle/>
                    <a:p>
                      <a:pPr algn="ctr" rtl="0" fontAlgn="ctr"/>
                      <a:r>
                        <a:rPr lang="es-PE" sz="1100" b="1" u="none" strike="noStrike" kern="1200" dirty="0">
                          <a:solidFill>
                            <a:schemeClr val="dk1"/>
                          </a:solidFill>
                          <a:effectLst/>
                        </a:rPr>
                        <a:t>ESTADO SITUACIONAL</a:t>
                      </a:r>
                      <a:endParaRPr lang="es-PE" sz="1100" b="1" u="none" strike="noStrike" kern="1200" dirty="0">
                        <a:solidFill>
                          <a:schemeClr val="dk1"/>
                        </a:solidFill>
                        <a:effectLst/>
                        <a:latin typeface="+mn-lt"/>
                        <a:ea typeface="+mn-ea"/>
                        <a:cs typeface="+mn-cs"/>
                      </a:endParaRPr>
                    </a:p>
                  </a:txBody>
                  <a:tcPr marL="9177" marR="9177" marT="9177" marB="0" anchor="ctr">
                    <a:solidFill>
                      <a:schemeClr val="accent5">
                        <a:lumMod val="40000"/>
                        <a:lumOff val="60000"/>
                      </a:schemeClr>
                    </a:solidFill>
                  </a:tcPr>
                </a:tc>
                <a:tc>
                  <a:txBody>
                    <a:bodyPr/>
                    <a:lstStyle/>
                    <a:p>
                      <a:pPr algn="ctr" rtl="0" fontAlgn="ctr"/>
                      <a:r>
                        <a:rPr lang="es-PE" sz="1100" b="1" u="none" strike="noStrike" kern="1200" dirty="0">
                          <a:solidFill>
                            <a:schemeClr val="dk1"/>
                          </a:solidFill>
                          <a:effectLst/>
                        </a:rPr>
                        <a:t>TIEMPO TRANSCURRIDO</a:t>
                      </a:r>
                      <a:endParaRPr lang="es-PE" sz="1100" b="1" u="none" strike="noStrike" kern="1200" dirty="0">
                        <a:solidFill>
                          <a:schemeClr val="dk1"/>
                        </a:solidFill>
                        <a:effectLst/>
                        <a:latin typeface="+mn-lt"/>
                        <a:ea typeface="+mn-ea"/>
                        <a:cs typeface="+mn-cs"/>
                      </a:endParaRPr>
                    </a:p>
                  </a:txBody>
                  <a:tcPr marL="9177" marR="9177" marT="9177" marB="0" anchor="ctr">
                    <a:solidFill>
                      <a:schemeClr val="accent5">
                        <a:lumMod val="40000"/>
                        <a:lumOff val="60000"/>
                      </a:schemeClr>
                    </a:solidFill>
                  </a:tcPr>
                </a:tc>
                <a:tc>
                  <a:txBody>
                    <a:bodyPr/>
                    <a:lstStyle/>
                    <a:p>
                      <a:pPr algn="ctr" rtl="0" fontAlgn="ctr"/>
                      <a:r>
                        <a:rPr lang="es-PE" sz="1100" b="1" u="none" strike="noStrike" kern="1200" dirty="0">
                          <a:solidFill>
                            <a:schemeClr val="dk1"/>
                          </a:solidFill>
                          <a:effectLst/>
                        </a:rPr>
                        <a:t>INVERSIÓN ESTIMADO (s/.)</a:t>
                      </a:r>
                      <a:endParaRPr lang="es-PE" sz="1100" b="1" u="none" strike="noStrike" kern="1200" dirty="0">
                        <a:solidFill>
                          <a:schemeClr val="dk1"/>
                        </a:solidFill>
                        <a:effectLst/>
                        <a:latin typeface="+mn-lt"/>
                        <a:ea typeface="+mn-ea"/>
                        <a:cs typeface="+mn-cs"/>
                      </a:endParaRPr>
                    </a:p>
                  </a:txBody>
                  <a:tcPr marL="9177" marR="9177" marT="9177" marB="0" anchor="ctr">
                    <a:solidFill>
                      <a:schemeClr val="accent5">
                        <a:lumMod val="40000"/>
                        <a:lumOff val="60000"/>
                      </a:schemeClr>
                    </a:solidFill>
                  </a:tcPr>
                </a:tc>
                <a:tc>
                  <a:txBody>
                    <a:bodyPr/>
                    <a:lstStyle/>
                    <a:p>
                      <a:pPr algn="ctr" rtl="0" fontAlgn="ctr"/>
                      <a:r>
                        <a:rPr lang="es-PE" sz="1100" b="1" u="none" strike="noStrike" kern="1200" dirty="0">
                          <a:solidFill>
                            <a:schemeClr val="dk1"/>
                          </a:solidFill>
                          <a:effectLst/>
                        </a:rPr>
                        <a:t>ALCANCE</a:t>
                      </a:r>
                      <a:endParaRPr lang="es-PE" sz="1100" b="1" u="none" strike="noStrike" kern="1200" dirty="0">
                        <a:solidFill>
                          <a:schemeClr val="dk1"/>
                        </a:solidFill>
                        <a:effectLst/>
                        <a:latin typeface="+mn-lt"/>
                        <a:ea typeface="+mn-ea"/>
                        <a:cs typeface="+mn-cs"/>
                      </a:endParaRPr>
                    </a:p>
                  </a:txBody>
                  <a:tcPr marL="9177" marR="9177" marT="9177" marB="0" anchor="ctr">
                    <a:solidFill>
                      <a:schemeClr val="accent5">
                        <a:lumMod val="40000"/>
                        <a:lumOff val="60000"/>
                      </a:schemeClr>
                    </a:solidFill>
                  </a:tcPr>
                </a:tc>
                <a:tc>
                  <a:txBody>
                    <a:bodyPr/>
                    <a:lstStyle/>
                    <a:p>
                      <a:pPr algn="ctr" rtl="0" fontAlgn="ctr"/>
                      <a:r>
                        <a:rPr lang="es-PE" sz="1100" b="1" u="none" strike="noStrike" kern="1200" dirty="0">
                          <a:solidFill>
                            <a:schemeClr val="dk1"/>
                          </a:solidFill>
                          <a:effectLst/>
                        </a:rPr>
                        <a:t>Observaciones</a:t>
                      </a:r>
                      <a:endParaRPr lang="es-PE" sz="1100" b="1" u="none" strike="noStrike" kern="1200" dirty="0">
                        <a:solidFill>
                          <a:schemeClr val="dk1"/>
                        </a:solidFill>
                        <a:effectLst/>
                        <a:latin typeface="+mn-lt"/>
                        <a:ea typeface="+mn-ea"/>
                        <a:cs typeface="+mn-cs"/>
                      </a:endParaRPr>
                    </a:p>
                  </a:txBody>
                  <a:tcPr marL="9177" marR="9177" marT="9177" marB="0" anchor="ctr">
                    <a:solidFill>
                      <a:schemeClr val="accent5">
                        <a:lumMod val="40000"/>
                        <a:lumOff val="60000"/>
                      </a:schemeClr>
                    </a:solidFill>
                  </a:tcPr>
                </a:tc>
                <a:extLst>
                  <a:ext uri="{0D108BD9-81ED-4DB2-BD59-A6C34878D82A}">
                    <a16:rowId xmlns:a16="http://schemas.microsoft.com/office/drawing/2014/main" val="1317378091"/>
                  </a:ext>
                </a:extLst>
              </a:tr>
              <a:tr h="1029953">
                <a:tc>
                  <a:txBody>
                    <a:bodyPr/>
                    <a:lstStyle/>
                    <a:p>
                      <a:pPr algn="ctr" rtl="0" fontAlgn="ctr"/>
                      <a:r>
                        <a:rPr lang="es-PE" sz="1200" u="none" strike="noStrike" dirty="0">
                          <a:effectLst/>
                        </a:rPr>
                        <a:t>1</a:t>
                      </a:r>
                      <a:endParaRPr lang="es-PE" sz="1200" b="0" i="0" u="none" strike="noStrike" dirty="0">
                        <a:solidFill>
                          <a:srgbClr val="000000"/>
                        </a:solidFill>
                        <a:effectLst/>
                        <a:latin typeface="Arial Narrow" panose="020B0606020202030204" pitchFamily="34" charset="0"/>
                      </a:endParaRPr>
                    </a:p>
                  </a:txBody>
                  <a:tcPr marL="9177" marR="9177" marT="9177" marB="0" anchor="ctr"/>
                </a:tc>
                <a:tc>
                  <a:txBody>
                    <a:bodyPr/>
                    <a:lstStyle/>
                    <a:p>
                      <a:pPr algn="ctr" rtl="0" fontAlgn="ctr"/>
                      <a:r>
                        <a:rPr lang="es-PE" sz="1200" u="none" strike="noStrike" dirty="0">
                          <a:effectLst/>
                        </a:rPr>
                        <a:t>49533</a:t>
                      </a:r>
                      <a:endParaRPr lang="es-PE" sz="1200" b="0" i="0" u="none" strike="noStrike" dirty="0">
                        <a:solidFill>
                          <a:srgbClr val="000000"/>
                        </a:solidFill>
                        <a:effectLst/>
                        <a:latin typeface="Arial Narrow" panose="020B0606020202030204" pitchFamily="34" charset="0"/>
                      </a:endParaRPr>
                    </a:p>
                  </a:txBody>
                  <a:tcPr marL="9177" marR="9177" marT="9177" marB="0" anchor="ctr"/>
                </a:tc>
                <a:tc>
                  <a:txBody>
                    <a:bodyPr/>
                    <a:lstStyle/>
                    <a:p>
                      <a:pPr algn="l" rtl="0" fontAlgn="ctr"/>
                      <a:r>
                        <a:rPr lang="es-PE" sz="1200" u="none" strike="noStrike" dirty="0">
                          <a:effectLst/>
                        </a:rPr>
                        <a:t>"MEJORAMIENTO DEL SERVICIO DE APOYO PARA LA PRODUCCION DE HONGOS COMESTIBLES 5 PROVINCIAS DEL DEPARTAMENTO DE APURIMAC</a:t>
                      </a:r>
                      <a:endParaRPr lang="es-PE" sz="1200" b="0" i="0" u="none" strike="noStrike" dirty="0">
                        <a:solidFill>
                          <a:srgbClr val="000000"/>
                        </a:solidFill>
                        <a:effectLst/>
                        <a:latin typeface="Arial Narrow" panose="020B0606020202030204" pitchFamily="34" charset="0"/>
                      </a:endParaRPr>
                    </a:p>
                  </a:txBody>
                  <a:tcPr marL="9177" marR="9177" marT="9177" marB="0" anchor="ctr"/>
                </a:tc>
                <a:tc>
                  <a:txBody>
                    <a:bodyPr/>
                    <a:lstStyle/>
                    <a:p>
                      <a:pPr algn="ctr" fontAlgn="ctr"/>
                      <a:r>
                        <a:rPr lang="es-PE" sz="1200" u="none" strike="noStrike">
                          <a:effectLst/>
                        </a:rPr>
                        <a:t>03/08/2020</a:t>
                      </a:r>
                      <a:endParaRPr lang="es-PE" sz="1200" b="0" i="0" u="none" strike="noStrike">
                        <a:solidFill>
                          <a:srgbClr val="000000"/>
                        </a:solidFill>
                        <a:effectLst/>
                        <a:latin typeface="Arial Narrow" panose="020B0606020202030204" pitchFamily="34" charset="0"/>
                      </a:endParaRPr>
                    </a:p>
                  </a:txBody>
                  <a:tcPr marL="9177" marR="9177" marT="9177" marB="0" anchor="ctr"/>
                </a:tc>
                <a:tc>
                  <a:txBody>
                    <a:bodyPr/>
                    <a:lstStyle/>
                    <a:p>
                      <a:pPr algn="ctr" fontAlgn="ctr"/>
                      <a:r>
                        <a:rPr lang="es-PE" sz="1200" u="none" strike="noStrike" dirty="0">
                          <a:effectLst/>
                        </a:rPr>
                        <a:t>31/12/2020</a:t>
                      </a:r>
                      <a:endParaRPr lang="es-PE" sz="1200" b="0" i="0" u="none" strike="noStrike" dirty="0">
                        <a:solidFill>
                          <a:srgbClr val="000000"/>
                        </a:solidFill>
                        <a:effectLst/>
                        <a:latin typeface="Arial Narrow" panose="020B0606020202030204" pitchFamily="34" charset="0"/>
                      </a:endParaRPr>
                    </a:p>
                  </a:txBody>
                  <a:tcPr marL="9177" marR="9177" marT="9177" marB="0" anchor="ctr"/>
                </a:tc>
                <a:tc>
                  <a:txBody>
                    <a:bodyPr/>
                    <a:lstStyle/>
                    <a:p>
                      <a:pPr algn="ctr" rtl="0" fontAlgn="ctr"/>
                      <a:r>
                        <a:rPr lang="es-PE" sz="1200" u="none" strike="noStrike">
                          <a:effectLst/>
                        </a:rPr>
                        <a:t>IDEA</a:t>
                      </a:r>
                      <a:endParaRPr lang="es-PE" sz="1200" b="0" i="0" u="none" strike="noStrike">
                        <a:solidFill>
                          <a:srgbClr val="000000"/>
                        </a:solidFill>
                        <a:effectLst/>
                        <a:latin typeface="Arial Narrow" panose="020B0606020202030204" pitchFamily="34" charset="0"/>
                      </a:endParaRPr>
                    </a:p>
                  </a:txBody>
                  <a:tcPr marL="9177" marR="9177" marT="9177" marB="0" anchor="ctr"/>
                </a:tc>
                <a:tc>
                  <a:txBody>
                    <a:bodyPr/>
                    <a:lstStyle/>
                    <a:p>
                      <a:pPr algn="ctr" fontAlgn="ctr"/>
                      <a:r>
                        <a:rPr lang="es-PE" sz="1200" u="none" strike="noStrike">
                          <a:effectLst/>
                        </a:rPr>
                        <a:t>05 MESES</a:t>
                      </a:r>
                      <a:endParaRPr lang="es-PE" sz="1200" b="0" i="0" u="none" strike="noStrike">
                        <a:solidFill>
                          <a:srgbClr val="000000"/>
                        </a:solidFill>
                        <a:effectLst/>
                        <a:latin typeface="Arial Narrow" panose="020B0606020202030204" pitchFamily="34" charset="0"/>
                      </a:endParaRPr>
                    </a:p>
                  </a:txBody>
                  <a:tcPr marL="9177" marR="9177" marT="9177" marB="0" anchor="ctr"/>
                </a:tc>
                <a:tc>
                  <a:txBody>
                    <a:bodyPr/>
                    <a:lstStyle/>
                    <a:p>
                      <a:pPr algn="r" rtl="0" fontAlgn="ctr"/>
                      <a:r>
                        <a:rPr lang="es-PE" sz="1200" u="none" strike="noStrike">
                          <a:effectLst/>
                        </a:rPr>
                        <a:t>5,185,155.00</a:t>
                      </a:r>
                      <a:endParaRPr lang="es-PE" sz="1200" b="0" i="0" u="none" strike="noStrike">
                        <a:solidFill>
                          <a:srgbClr val="000000"/>
                        </a:solidFill>
                        <a:effectLst/>
                        <a:latin typeface="Arial Narrow" panose="020B0606020202030204" pitchFamily="34" charset="0"/>
                      </a:endParaRPr>
                    </a:p>
                  </a:txBody>
                  <a:tcPr marL="9177" marR="9177" marT="9177" marB="0" anchor="ctr"/>
                </a:tc>
                <a:tc>
                  <a:txBody>
                    <a:bodyPr/>
                    <a:lstStyle/>
                    <a:p>
                      <a:pPr algn="ctr" rtl="0" fontAlgn="ctr"/>
                      <a:r>
                        <a:rPr lang="es-PE" sz="1200" u="none" strike="noStrike" dirty="0">
                          <a:effectLst/>
                        </a:rPr>
                        <a:t>05 provincias</a:t>
                      </a:r>
                      <a:endParaRPr lang="es-PE" sz="1200" b="0" i="0" u="none" strike="noStrike" dirty="0">
                        <a:solidFill>
                          <a:srgbClr val="000000"/>
                        </a:solidFill>
                        <a:effectLst/>
                        <a:latin typeface="Arial Narrow" panose="020B0606020202030204" pitchFamily="34" charset="0"/>
                      </a:endParaRPr>
                    </a:p>
                  </a:txBody>
                  <a:tcPr marL="9177" marR="9177" marT="9177" marB="0" anchor="ctr"/>
                </a:tc>
                <a:tc>
                  <a:txBody>
                    <a:bodyPr/>
                    <a:lstStyle/>
                    <a:p>
                      <a:pPr algn="just" rtl="0" fontAlgn="ctr"/>
                      <a:r>
                        <a:rPr lang="es-PE" sz="1200" u="none" strike="noStrike">
                          <a:effectLst/>
                        </a:rPr>
                        <a:t>Elaboración del PDT.</a:t>
                      </a:r>
                      <a:endParaRPr lang="es-PE" sz="1200" b="0" i="0" u="none" strike="noStrike">
                        <a:solidFill>
                          <a:srgbClr val="000000"/>
                        </a:solidFill>
                        <a:effectLst/>
                        <a:latin typeface="Arial Narrow" panose="020B0606020202030204" pitchFamily="34" charset="0"/>
                      </a:endParaRPr>
                    </a:p>
                  </a:txBody>
                  <a:tcPr marL="9177" marR="9177" marT="9177" marB="0" anchor="ctr"/>
                </a:tc>
                <a:extLst>
                  <a:ext uri="{0D108BD9-81ED-4DB2-BD59-A6C34878D82A}">
                    <a16:rowId xmlns:a16="http://schemas.microsoft.com/office/drawing/2014/main" val="359020027"/>
                  </a:ext>
                </a:extLst>
              </a:tr>
              <a:tr h="1519226">
                <a:tc>
                  <a:txBody>
                    <a:bodyPr/>
                    <a:lstStyle/>
                    <a:p>
                      <a:pPr algn="ctr" rtl="0" fontAlgn="ctr"/>
                      <a:r>
                        <a:rPr lang="es-PE" sz="1200" u="none" strike="noStrike">
                          <a:effectLst/>
                        </a:rPr>
                        <a:t>2</a:t>
                      </a:r>
                      <a:endParaRPr lang="es-PE" sz="1200" b="0" i="0" u="none" strike="noStrike">
                        <a:solidFill>
                          <a:srgbClr val="000000"/>
                        </a:solidFill>
                        <a:effectLst/>
                        <a:latin typeface="Arial Narrow" panose="020B0606020202030204" pitchFamily="34" charset="0"/>
                      </a:endParaRPr>
                    </a:p>
                  </a:txBody>
                  <a:tcPr marL="9177" marR="9177" marT="9177" marB="0" anchor="ctr"/>
                </a:tc>
                <a:tc>
                  <a:txBody>
                    <a:bodyPr/>
                    <a:lstStyle/>
                    <a:p>
                      <a:pPr algn="ctr" rtl="0" fontAlgn="ctr"/>
                      <a:r>
                        <a:rPr lang="es-PE" sz="1200" u="none" strike="noStrike">
                          <a:effectLst/>
                        </a:rPr>
                        <a:t>49538</a:t>
                      </a:r>
                      <a:endParaRPr lang="es-PE" sz="1200" b="0" i="0" u="none" strike="noStrike">
                        <a:solidFill>
                          <a:srgbClr val="000000"/>
                        </a:solidFill>
                        <a:effectLst/>
                        <a:latin typeface="Arial Narrow" panose="020B0606020202030204" pitchFamily="34" charset="0"/>
                      </a:endParaRPr>
                    </a:p>
                  </a:txBody>
                  <a:tcPr marL="9177" marR="9177" marT="9177" marB="0" anchor="ctr"/>
                </a:tc>
                <a:tc>
                  <a:txBody>
                    <a:bodyPr/>
                    <a:lstStyle/>
                    <a:p>
                      <a:pPr algn="l" rtl="0" fontAlgn="ctr"/>
                      <a:r>
                        <a:rPr lang="es-PE" sz="1200" u="none" strike="noStrike" dirty="0">
                          <a:effectLst/>
                        </a:rPr>
                        <a:t>"CREACIÓN DE SERVICIOS DEL CENTRO DE INNOVACIÓN TECNOLÓGICA - CITE ACUÍCOLA EN LAS 7 PROVINCIAS DEL DEPARTAMENTO </a:t>
                      </a:r>
                      <a:r>
                        <a:rPr lang="es-PE" sz="1200" u="none" strike="noStrike">
                          <a:effectLst/>
                        </a:rPr>
                        <a:t>DE APURÍMAC"</a:t>
                      </a:r>
                      <a:endParaRPr lang="es-PE" sz="1200" b="0" i="0" u="none" strike="noStrike" dirty="0">
                        <a:solidFill>
                          <a:srgbClr val="000000"/>
                        </a:solidFill>
                        <a:effectLst/>
                        <a:latin typeface="Arial Narrow" panose="020B0606020202030204" pitchFamily="34" charset="0"/>
                      </a:endParaRPr>
                    </a:p>
                  </a:txBody>
                  <a:tcPr marL="9177" marR="9177" marT="9177" marB="0" anchor="ctr"/>
                </a:tc>
                <a:tc>
                  <a:txBody>
                    <a:bodyPr/>
                    <a:lstStyle/>
                    <a:p>
                      <a:pPr algn="ctr" fontAlgn="ctr"/>
                      <a:r>
                        <a:rPr lang="es-PE" sz="1200" u="none" strike="noStrike" dirty="0">
                          <a:effectLst/>
                        </a:rPr>
                        <a:t>-</a:t>
                      </a:r>
                      <a:endParaRPr lang="es-PE" sz="1200" b="0" i="0" u="none" strike="noStrike" dirty="0">
                        <a:solidFill>
                          <a:srgbClr val="000000"/>
                        </a:solidFill>
                        <a:effectLst/>
                        <a:latin typeface="Arial Narrow" panose="020B0606020202030204" pitchFamily="34" charset="0"/>
                      </a:endParaRPr>
                    </a:p>
                  </a:txBody>
                  <a:tcPr marL="9177" marR="9177" marT="9177" marB="0" anchor="ctr"/>
                </a:tc>
                <a:tc>
                  <a:txBody>
                    <a:bodyPr/>
                    <a:lstStyle/>
                    <a:p>
                      <a:pPr algn="ctr" fontAlgn="ctr"/>
                      <a:r>
                        <a:rPr lang="es-PE" sz="1200" u="none" strike="noStrike" dirty="0">
                          <a:effectLst/>
                        </a:rPr>
                        <a:t>-</a:t>
                      </a:r>
                      <a:endParaRPr lang="es-PE" sz="1200" b="0" i="0" u="none" strike="noStrike" dirty="0">
                        <a:solidFill>
                          <a:srgbClr val="000000"/>
                        </a:solidFill>
                        <a:effectLst/>
                        <a:latin typeface="Arial Narrow" panose="020B0606020202030204" pitchFamily="34" charset="0"/>
                      </a:endParaRPr>
                    </a:p>
                  </a:txBody>
                  <a:tcPr marL="9177" marR="9177" marT="9177" marB="0" anchor="ctr"/>
                </a:tc>
                <a:tc>
                  <a:txBody>
                    <a:bodyPr/>
                    <a:lstStyle/>
                    <a:p>
                      <a:pPr algn="ctr" rtl="0" fontAlgn="ctr"/>
                      <a:r>
                        <a:rPr lang="es-PE" sz="1200" u="none" strike="noStrike" dirty="0">
                          <a:effectLst/>
                        </a:rPr>
                        <a:t>IDEA</a:t>
                      </a:r>
                      <a:endParaRPr lang="es-PE" sz="1200" b="0" i="0" u="none" strike="noStrike" dirty="0">
                        <a:solidFill>
                          <a:srgbClr val="000000"/>
                        </a:solidFill>
                        <a:effectLst/>
                        <a:latin typeface="Arial Narrow" panose="020B0606020202030204" pitchFamily="34" charset="0"/>
                      </a:endParaRPr>
                    </a:p>
                  </a:txBody>
                  <a:tcPr marL="9177" marR="9177" marT="9177" marB="0" anchor="ctr"/>
                </a:tc>
                <a:tc>
                  <a:txBody>
                    <a:bodyPr/>
                    <a:lstStyle/>
                    <a:p>
                      <a:pPr algn="ctr" fontAlgn="ctr"/>
                      <a:r>
                        <a:rPr lang="es-PE" sz="1200" u="none" strike="noStrike" dirty="0">
                          <a:effectLst/>
                        </a:rPr>
                        <a:t>-</a:t>
                      </a:r>
                      <a:endParaRPr lang="es-PE" sz="1200" b="0" i="0" u="none" strike="noStrike" dirty="0">
                        <a:solidFill>
                          <a:srgbClr val="000000"/>
                        </a:solidFill>
                        <a:effectLst/>
                        <a:latin typeface="Arial Narrow" panose="020B0606020202030204" pitchFamily="34" charset="0"/>
                      </a:endParaRPr>
                    </a:p>
                  </a:txBody>
                  <a:tcPr marL="9177" marR="9177" marT="9177" marB="0" anchor="ctr"/>
                </a:tc>
                <a:tc>
                  <a:txBody>
                    <a:bodyPr/>
                    <a:lstStyle/>
                    <a:p>
                      <a:pPr algn="r" rtl="0" fontAlgn="ctr"/>
                      <a:r>
                        <a:rPr lang="es-PE" sz="1200" u="none" strike="noStrike" dirty="0">
                          <a:effectLst/>
                        </a:rPr>
                        <a:t>15,613,021.57</a:t>
                      </a:r>
                      <a:endParaRPr lang="es-PE" sz="1200" b="0" i="0" u="none" strike="noStrike" dirty="0">
                        <a:solidFill>
                          <a:srgbClr val="000000"/>
                        </a:solidFill>
                        <a:effectLst/>
                        <a:latin typeface="Arial Narrow" panose="020B0606020202030204" pitchFamily="34" charset="0"/>
                      </a:endParaRPr>
                    </a:p>
                  </a:txBody>
                  <a:tcPr marL="9177" marR="9177" marT="9177" marB="0" anchor="ctr"/>
                </a:tc>
                <a:tc>
                  <a:txBody>
                    <a:bodyPr/>
                    <a:lstStyle/>
                    <a:p>
                      <a:pPr algn="ctr" rtl="0" fontAlgn="ctr"/>
                      <a:r>
                        <a:rPr lang="es-PE" sz="1200" u="none" strike="noStrike" dirty="0">
                          <a:effectLst/>
                        </a:rPr>
                        <a:t>07 PROVINCIAS</a:t>
                      </a:r>
                      <a:endParaRPr lang="es-PE" sz="1200" b="0" i="0" u="none" strike="noStrike" dirty="0">
                        <a:solidFill>
                          <a:srgbClr val="000000"/>
                        </a:solidFill>
                        <a:effectLst/>
                        <a:latin typeface="Arial Narrow" panose="020B0606020202030204" pitchFamily="34" charset="0"/>
                      </a:endParaRPr>
                    </a:p>
                  </a:txBody>
                  <a:tcPr marL="9177" marR="9177" marT="9177" marB="0" anchor="ctr"/>
                </a:tc>
                <a:tc>
                  <a:txBody>
                    <a:bodyPr/>
                    <a:lstStyle/>
                    <a:p>
                      <a:pPr algn="just" rtl="0" fontAlgn="ctr"/>
                      <a:r>
                        <a:rPr lang="es-PE" sz="1200" u="none" strike="noStrike" dirty="0">
                          <a:effectLst/>
                        </a:rPr>
                        <a:t>No se iniciara la formulación ya que no cuenta con la Resolución de Creación del CITE de parte del Ministerio de la Producción y no cuenta con terreno propio.</a:t>
                      </a:r>
                      <a:endParaRPr lang="es-PE" sz="1200" b="0" i="0" u="none" strike="noStrike" dirty="0">
                        <a:solidFill>
                          <a:srgbClr val="000000"/>
                        </a:solidFill>
                        <a:effectLst/>
                        <a:latin typeface="Arial Narrow" panose="020B0606020202030204" pitchFamily="34" charset="0"/>
                      </a:endParaRPr>
                    </a:p>
                  </a:txBody>
                  <a:tcPr marL="9177" marR="9177" marT="9177" marB="0" anchor="ctr"/>
                </a:tc>
                <a:extLst>
                  <a:ext uri="{0D108BD9-81ED-4DB2-BD59-A6C34878D82A}">
                    <a16:rowId xmlns:a16="http://schemas.microsoft.com/office/drawing/2014/main" val="2912589700"/>
                  </a:ext>
                </a:extLst>
              </a:tr>
            </a:tbl>
          </a:graphicData>
        </a:graphic>
      </p:graphicFrame>
    </p:spTree>
  </p:cSld>
  <p:clrMapOvr>
    <a:masterClrMapping/>
  </p:clrMapOvr>
  <p:transition spd="slow">
    <p:wip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B7D29D1-BA6F-4C0F-B1F3-9D3EAD21242C}"/>
              </a:ext>
            </a:extLst>
          </p:cNvPr>
          <p:cNvSpPr>
            <a:spLocks noGrp="1"/>
          </p:cNvSpPr>
          <p:nvPr>
            <p:ph type="title"/>
          </p:nvPr>
        </p:nvSpPr>
        <p:spPr/>
        <p:txBody>
          <a:bodyPr>
            <a:normAutofit/>
          </a:bodyPr>
          <a:lstStyle/>
          <a:p>
            <a:r>
              <a:rPr lang="es-MX" sz="4400" b="1" dirty="0">
                <a:solidFill>
                  <a:schemeClr val="accent1"/>
                </a:solidFill>
                <a:latin typeface="+mn-lt"/>
              </a:rPr>
              <a:t> </a:t>
            </a:r>
            <a:endParaRPr lang="es-PE" sz="4400" dirty="0"/>
          </a:p>
        </p:txBody>
      </p:sp>
      <p:pic>
        <p:nvPicPr>
          <p:cNvPr id="6" name="Picture 2" descr="Iconos de computadora inicio botón firmar, inicio, firmar, en ...">
            <a:hlinkClick r:id="rId2" action="ppaction://hlinksldjump"/>
            <a:extLst>
              <a:ext uri="{FF2B5EF4-FFF2-40B4-BE49-F238E27FC236}">
                <a16:creationId xmlns:a16="http://schemas.microsoft.com/office/drawing/2014/main" id="{DF8FAFC4-65D4-4246-A0FC-61CAE7D038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34107" y="147373"/>
            <a:ext cx="446986" cy="446986"/>
          </a:xfrm>
          <a:prstGeom prst="rect">
            <a:avLst/>
          </a:prstGeom>
          <a:noFill/>
          <a:extLst>
            <a:ext uri="{909E8E84-426E-40DD-AFC4-6F175D3DCCD1}">
              <a14:hiddenFill xmlns:a14="http://schemas.microsoft.com/office/drawing/2010/main">
                <a:solidFill>
                  <a:srgbClr val="FFFFFF"/>
                </a:solidFill>
              </a14:hiddenFill>
            </a:ext>
          </a:extLst>
        </p:spPr>
      </p:pic>
      <p:pic>
        <p:nvPicPr>
          <p:cNvPr id="8" name="Marcador de contenido 7">
            <a:extLst>
              <a:ext uri="{FF2B5EF4-FFF2-40B4-BE49-F238E27FC236}">
                <a16:creationId xmlns:a16="http://schemas.microsoft.com/office/drawing/2014/main" id="{757EFB87-FF3D-4B0B-A015-7006D31F0EBD}"/>
              </a:ext>
            </a:extLst>
          </p:cNvPr>
          <p:cNvPicPr>
            <a:picLocks noGrp="1" noChangeAspect="1"/>
          </p:cNvPicPr>
          <p:nvPr>
            <p:ph idx="1"/>
          </p:nvPr>
        </p:nvPicPr>
        <p:blipFill rotWithShape="1">
          <a:blip r:embed="rId4"/>
          <a:srcRect l="17714" r="18494"/>
          <a:stretch/>
        </p:blipFill>
        <p:spPr>
          <a:xfrm>
            <a:off x="4053015" y="0"/>
            <a:ext cx="8138985" cy="6858000"/>
          </a:xfrm>
          <a:prstGeom prst="rect">
            <a:avLst/>
          </a:prstGeom>
        </p:spPr>
      </p:pic>
      <p:sp>
        <p:nvSpPr>
          <p:cNvPr id="9" name="Título 1">
            <a:extLst>
              <a:ext uri="{FF2B5EF4-FFF2-40B4-BE49-F238E27FC236}">
                <a16:creationId xmlns:a16="http://schemas.microsoft.com/office/drawing/2014/main" id="{FE0A8FE5-98CE-4B09-B13E-ECCFD9A953E1}"/>
              </a:ext>
            </a:extLst>
          </p:cNvPr>
          <p:cNvSpPr txBox="1">
            <a:spLocks/>
          </p:cNvSpPr>
          <p:nvPr/>
        </p:nvSpPr>
        <p:spPr>
          <a:xfrm>
            <a:off x="286721" y="594358"/>
            <a:ext cx="3595816" cy="2834642"/>
          </a:xfrm>
          <a:prstGeom prst="rect">
            <a:avLst/>
          </a:prstGeom>
        </p:spPr>
        <p:txBody>
          <a:bodyPr vert="horz" lIns="91440" tIns="45720" rIns="91440" bIns="45720" rtlCol="0" anchor="b">
            <a:normAutofit fontScale="92500"/>
          </a:bodyPr>
          <a:lstStyle>
            <a:lvl1pPr algn="l" defTabSz="914400" rtl="0" eaLnBrk="1" latinLnBrk="0" hangingPunct="1">
              <a:lnSpc>
                <a:spcPct val="85000"/>
              </a:lnSpc>
              <a:spcBef>
                <a:spcPct val="0"/>
              </a:spcBef>
              <a:buNone/>
              <a:defRPr sz="3600" b="0" kern="1200" spc="-50" baseline="0">
                <a:solidFill>
                  <a:srgbClr val="FFFFFF"/>
                </a:solidFill>
                <a:latin typeface="+mj-lt"/>
                <a:ea typeface="+mj-ea"/>
                <a:cs typeface="+mj-cs"/>
              </a:defRPr>
            </a:lvl1pPr>
          </a:lstStyle>
          <a:p>
            <a:r>
              <a:rPr lang="es-MX" sz="3200" b="1" dirty="0">
                <a:solidFill>
                  <a:schemeClr val="accent5">
                    <a:lumMod val="60000"/>
                    <a:lumOff val="40000"/>
                  </a:schemeClr>
                </a:solidFill>
                <a:latin typeface="+mn-lt"/>
              </a:rPr>
              <a:t>I</a:t>
            </a:r>
            <a:r>
              <a:rPr lang="es-MX" sz="3200" b="1" dirty="0">
                <a:solidFill>
                  <a:srgbClr val="FFC000"/>
                </a:solidFill>
                <a:latin typeface="+mn-lt"/>
              </a:rPr>
              <a:t>nversiones de </a:t>
            </a:r>
            <a:r>
              <a:rPr lang="es-MX" sz="3200" b="1" dirty="0">
                <a:solidFill>
                  <a:schemeClr val="accent5">
                    <a:lumMod val="60000"/>
                    <a:lumOff val="40000"/>
                  </a:schemeClr>
                </a:solidFill>
                <a:latin typeface="+mn-lt"/>
              </a:rPr>
              <a:t>O</a:t>
            </a:r>
            <a:r>
              <a:rPr lang="es-MX" sz="3200" b="1" dirty="0">
                <a:solidFill>
                  <a:srgbClr val="FFC000"/>
                </a:solidFill>
                <a:latin typeface="+mn-lt"/>
              </a:rPr>
              <a:t>ptimización, </a:t>
            </a:r>
            <a:r>
              <a:rPr lang="es-MX" sz="3200" b="1" dirty="0">
                <a:solidFill>
                  <a:schemeClr val="accent5">
                    <a:lumMod val="60000"/>
                    <a:lumOff val="40000"/>
                  </a:schemeClr>
                </a:solidFill>
                <a:latin typeface="+mn-lt"/>
              </a:rPr>
              <a:t>A</a:t>
            </a:r>
            <a:r>
              <a:rPr lang="es-MX" sz="3200" b="1" dirty="0">
                <a:solidFill>
                  <a:srgbClr val="FFC000"/>
                </a:solidFill>
                <a:latin typeface="+mn-lt"/>
              </a:rPr>
              <a:t>mpliación Marginal, </a:t>
            </a:r>
          </a:p>
          <a:p>
            <a:r>
              <a:rPr lang="es-MX" sz="3200" b="1" dirty="0">
                <a:solidFill>
                  <a:schemeClr val="accent5">
                    <a:lumMod val="60000"/>
                    <a:lumOff val="40000"/>
                  </a:schemeClr>
                </a:solidFill>
                <a:latin typeface="+mn-lt"/>
              </a:rPr>
              <a:t>R</a:t>
            </a:r>
            <a:r>
              <a:rPr lang="es-MX" sz="3200" b="1" dirty="0">
                <a:solidFill>
                  <a:srgbClr val="FFC000"/>
                </a:solidFill>
                <a:latin typeface="+mn-lt"/>
              </a:rPr>
              <a:t>eposición y </a:t>
            </a:r>
            <a:r>
              <a:rPr lang="es-MX" sz="3200" b="1" dirty="0">
                <a:solidFill>
                  <a:schemeClr val="accent5">
                    <a:lumMod val="60000"/>
                    <a:lumOff val="40000"/>
                  </a:schemeClr>
                </a:solidFill>
                <a:latin typeface="+mn-lt"/>
              </a:rPr>
              <a:t>R</a:t>
            </a:r>
            <a:r>
              <a:rPr lang="es-MX" sz="3200" b="1" dirty="0">
                <a:solidFill>
                  <a:srgbClr val="FFC000"/>
                </a:solidFill>
                <a:latin typeface="+mn-lt"/>
              </a:rPr>
              <a:t>ehabilitación</a:t>
            </a:r>
          </a:p>
          <a:p>
            <a:endParaRPr lang="es-MX" sz="3200" b="1" dirty="0">
              <a:solidFill>
                <a:srgbClr val="FFC000"/>
              </a:solidFill>
              <a:latin typeface="+mn-lt"/>
            </a:endParaRPr>
          </a:p>
          <a:p>
            <a:r>
              <a:rPr lang="es-MX" sz="3200" b="1" dirty="0">
                <a:solidFill>
                  <a:schemeClr val="accent5">
                    <a:lumMod val="60000"/>
                    <a:lumOff val="40000"/>
                  </a:schemeClr>
                </a:solidFill>
                <a:latin typeface="+mn-lt"/>
              </a:rPr>
              <a:t>IOARR</a:t>
            </a:r>
          </a:p>
        </p:txBody>
      </p:sp>
      <p:sp>
        <p:nvSpPr>
          <p:cNvPr id="10" name="Marcador de texto 3">
            <a:extLst>
              <a:ext uri="{FF2B5EF4-FFF2-40B4-BE49-F238E27FC236}">
                <a16:creationId xmlns:a16="http://schemas.microsoft.com/office/drawing/2014/main" id="{ED39FAA0-3ABC-48A6-A592-3BFB9783D664}"/>
              </a:ext>
            </a:extLst>
          </p:cNvPr>
          <p:cNvSpPr txBox="1">
            <a:spLocks/>
          </p:cNvSpPr>
          <p:nvPr/>
        </p:nvSpPr>
        <p:spPr>
          <a:xfrm>
            <a:off x="285276" y="3806698"/>
            <a:ext cx="3423893" cy="217500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None/>
              <a:defRPr sz="1500" kern="1200">
                <a:solidFill>
                  <a:srgbClr val="FFFFFF"/>
                </a:solidFill>
                <a:latin typeface="+mn-lt"/>
                <a:ea typeface="+mn-ea"/>
                <a:cs typeface="+mn-cs"/>
              </a:defRPr>
            </a:lvl1pPr>
            <a:lvl2pPr marL="457200" indent="0" algn="l" defTabSz="914400" rtl="0" eaLnBrk="1" latinLnBrk="0" hangingPunct="1">
              <a:lnSpc>
                <a:spcPct val="90000"/>
              </a:lnSpc>
              <a:spcBef>
                <a:spcPts val="200"/>
              </a:spcBef>
              <a:spcAft>
                <a:spcPts val="400"/>
              </a:spcAft>
              <a:buClr>
                <a:schemeClr val="accent1"/>
              </a:buClr>
              <a:buFont typeface="Calibri" pitchFamily="34" charset="0"/>
              <a:buNone/>
              <a:defRPr sz="1200" kern="1200">
                <a:solidFill>
                  <a:schemeClr val="tx1">
                    <a:lumMod val="75000"/>
                    <a:lumOff val="25000"/>
                  </a:schemeClr>
                </a:solidFill>
                <a:latin typeface="+mn-lt"/>
                <a:ea typeface="+mn-ea"/>
                <a:cs typeface="+mn-cs"/>
              </a:defRPr>
            </a:lvl2pPr>
            <a:lvl3pPr marL="914400" indent="0" algn="l" defTabSz="914400" rtl="0" eaLnBrk="1" latinLnBrk="0" hangingPunct="1">
              <a:lnSpc>
                <a:spcPct val="90000"/>
              </a:lnSpc>
              <a:spcBef>
                <a:spcPts val="200"/>
              </a:spcBef>
              <a:spcAft>
                <a:spcPts val="400"/>
              </a:spcAft>
              <a:buClr>
                <a:schemeClr val="accent1"/>
              </a:buClr>
              <a:buFont typeface="Calibri" pitchFamily="34" charset="0"/>
              <a:buNone/>
              <a:defRPr sz="1000" kern="1200">
                <a:solidFill>
                  <a:schemeClr val="tx1">
                    <a:lumMod val="75000"/>
                    <a:lumOff val="25000"/>
                  </a:schemeClr>
                </a:solidFill>
                <a:latin typeface="+mn-lt"/>
                <a:ea typeface="+mn-ea"/>
                <a:cs typeface="+mn-cs"/>
              </a:defRPr>
            </a:lvl3pPr>
            <a:lvl4pPr marL="13716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4pPr>
            <a:lvl5pPr marL="18288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5pPr>
            <a:lvl6pPr marL="22860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6pPr>
            <a:lvl7pPr marL="27432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7pPr>
            <a:lvl8pPr marL="32004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8pPr>
            <a:lvl9pPr marL="36576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9pPr>
          </a:lstStyle>
          <a:p>
            <a:r>
              <a:rPr lang="es-PE" sz="1600" dirty="0"/>
              <a:t>27 Programados y aprobados 2019</a:t>
            </a:r>
          </a:p>
          <a:p>
            <a:r>
              <a:rPr lang="es-PE" sz="1600" dirty="0"/>
              <a:t>10 Programados 2020.</a:t>
            </a:r>
          </a:p>
          <a:p>
            <a:pPr lvl="1"/>
            <a:r>
              <a:rPr lang="es-PE" sz="1400" dirty="0">
                <a:solidFill>
                  <a:schemeClr val="bg1">
                    <a:lumMod val="95000"/>
                  </a:schemeClr>
                </a:solidFill>
              </a:rPr>
              <a:t>02 en registro</a:t>
            </a:r>
          </a:p>
          <a:p>
            <a:pPr lvl="1"/>
            <a:r>
              <a:rPr lang="es-PE" sz="1400" dirty="0">
                <a:solidFill>
                  <a:schemeClr val="bg1">
                    <a:lumMod val="95000"/>
                  </a:schemeClr>
                </a:solidFill>
              </a:rPr>
              <a:t>08 aprobados</a:t>
            </a:r>
          </a:p>
          <a:p>
            <a:r>
              <a:rPr lang="es-PE" sz="1600" dirty="0"/>
              <a:t>11 en formulación 2020.</a:t>
            </a:r>
          </a:p>
          <a:p>
            <a:pPr lvl="1"/>
            <a:r>
              <a:rPr lang="es-PE" sz="1400" dirty="0">
                <a:solidFill>
                  <a:schemeClr val="bg1">
                    <a:lumMod val="85000"/>
                  </a:schemeClr>
                </a:solidFill>
              </a:rPr>
              <a:t>05 idea.</a:t>
            </a:r>
          </a:p>
          <a:p>
            <a:endParaRPr lang="es-PE" sz="1600" dirty="0"/>
          </a:p>
          <a:p>
            <a:endParaRPr lang="es-PE" sz="1600" dirty="0"/>
          </a:p>
        </p:txBody>
      </p:sp>
    </p:spTree>
    <p:extLst>
      <p:ext uri="{BB962C8B-B14F-4D97-AF65-F5344CB8AC3E}">
        <p14:creationId xmlns:p14="http://schemas.microsoft.com/office/powerpoint/2010/main" val="3390407333"/>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3"/>
          <p:cNvSpPr txBox="1">
            <a:spLocks noGrp="1"/>
          </p:cNvSpPr>
          <p:nvPr>
            <p:ph type="title"/>
          </p:nvPr>
        </p:nvSpPr>
        <p:spPr>
          <a:xfrm>
            <a:off x="1002016" y="524379"/>
            <a:ext cx="10562741" cy="524800"/>
          </a:xfrm>
          <a:prstGeom prst="rect">
            <a:avLst/>
          </a:prstGeom>
        </p:spPr>
        <p:txBody>
          <a:bodyPr spcFirstLastPara="1" vert="horz" wrap="square" lIns="0" tIns="0" rIns="0" bIns="0" rtlCol="0" anchor="b" anchorCtr="0">
            <a:noAutofit/>
          </a:bodyPr>
          <a:lstStyle/>
          <a:p>
            <a:pPr algn="ctr" defTabSz="457200">
              <a:lnSpc>
                <a:spcPct val="100000"/>
              </a:lnSpc>
              <a:buClr>
                <a:schemeClr val="dk1"/>
              </a:buClr>
              <a:buSzPts val="5400"/>
            </a:pPr>
            <a:r>
              <a:rPr lang="en" sz="2800" b="1" dirty="0">
                <a:ln w="0"/>
                <a:solidFill>
                  <a:schemeClr val="accent1"/>
                </a:solidFill>
                <a:latin typeface="+mn-lt"/>
                <a:sym typeface="Lato Black"/>
              </a:rPr>
              <a:t>IOARR PROGRAMADOS  Y APROBADOS - 2019</a:t>
            </a:r>
            <a:endParaRPr sz="2800" b="1" dirty="0">
              <a:ln w="0"/>
              <a:solidFill>
                <a:schemeClr val="accent1"/>
              </a:solidFill>
              <a:latin typeface="+mn-lt"/>
              <a:sym typeface="Lato Black"/>
            </a:endParaRPr>
          </a:p>
        </p:txBody>
      </p:sp>
      <p:sp>
        <p:nvSpPr>
          <p:cNvPr id="99" name="Google Shape;99;p13"/>
          <p:cNvSpPr txBox="1">
            <a:spLocks noGrp="1"/>
          </p:cNvSpPr>
          <p:nvPr>
            <p:ph type="sldNum" idx="12"/>
          </p:nvPr>
        </p:nvSpPr>
        <p:spPr>
          <a:prstGeom prst="rect">
            <a:avLst/>
          </a:prstGeom>
        </p:spPr>
        <p:txBody>
          <a:bodyPr spcFirstLastPara="1" vert="horz" wrap="square" lIns="0" tIns="0" rIns="0" bIns="0" rtlCol="0" anchor="ctr" anchorCtr="0">
            <a:noAutofit/>
          </a:bodyPr>
          <a:lstStyle/>
          <a:p>
            <a:fld id="{00000000-1234-1234-1234-123412341234}" type="slidenum">
              <a:rPr lang="en"/>
              <a:pPr/>
              <a:t>29</a:t>
            </a:fld>
            <a:endParaRPr/>
          </a:p>
        </p:txBody>
      </p:sp>
      <p:graphicFrame>
        <p:nvGraphicFramePr>
          <p:cNvPr id="3" name="Tabla 2">
            <a:extLst>
              <a:ext uri="{FF2B5EF4-FFF2-40B4-BE49-F238E27FC236}">
                <a16:creationId xmlns:a16="http://schemas.microsoft.com/office/drawing/2014/main" id="{05BB60CE-C8CE-4114-BF03-965B06857574}"/>
              </a:ext>
            </a:extLst>
          </p:cNvPr>
          <p:cNvGraphicFramePr>
            <a:graphicFrameLocks noGrp="1"/>
          </p:cNvGraphicFramePr>
          <p:nvPr>
            <p:extLst>
              <p:ext uri="{D42A27DB-BD31-4B8C-83A1-F6EECF244321}">
                <p14:modId xmlns:p14="http://schemas.microsoft.com/office/powerpoint/2010/main" val="2736596495"/>
              </p:ext>
            </p:extLst>
          </p:nvPr>
        </p:nvGraphicFramePr>
        <p:xfrm>
          <a:off x="188916" y="1928626"/>
          <a:ext cx="11850129" cy="3880195"/>
        </p:xfrm>
        <a:graphic>
          <a:graphicData uri="http://schemas.openxmlformats.org/drawingml/2006/table">
            <a:tbl>
              <a:tblPr>
                <a:tableStyleId>{BDBED569-4797-4DF1-A0F4-6AAB3CD982D8}</a:tableStyleId>
              </a:tblPr>
              <a:tblGrid>
                <a:gridCol w="1115931">
                  <a:extLst>
                    <a:ext uri="{9D8B030D-6E8A-4147-A177-3AD203B41FA5}">
                      <a16:colId xmlns:a16="http://schemas.microsoft.com/office/drawing/2014/main" val="1889881851"/>
                    </a:ext>
                  </a:extLst>
                </a:gridCol>
                <a:gridCol w="1115931">
                  <a:extLst>
                    <a:ext uri="{9D8B030D-6E8A-4147-A177-3AD203B41FA5}">
                      <a16:colId xmlns:a16="http://schemas.microsoft.com/office/drawing/2014/main" val="1449894156"/>
                    </a:ext>
                  </a:extLst>
                </a:gridCol>
                <a:gridCol w="4640859">
                  <a:extLst>
                    <a:ext uri="{9D8B030D-6E8A-4147-A177-3AD203B41FA5}">
                      <a16:colId xmlns:a16="http://schemas.microsoft.com/office/drawing/2014/main" val="17678936"/>
                    </a:ext>
                  </a:extLst>
                </a:gridCol>
                <a:gridCol w="1328489">
                  <a:extLst>
                    <a:ext uri="{9D8B030D-6E8A-4147-A177-3AD203B41FA5}">
                      <a16:colId xmlns:a16="http://schemas.microsoft.com/office/drawing/2014/main" val="2301817934"/>
                    </a:ext>
                  </a:extLst>
                </a:gridCol>
                <a:gridCol w="1452483">
                  <a:extLst>
                    <a:ext uri="{9D8B030D-6E8A-4147-A177-3AD203B41FA5}">
                      <a16:colId xmlns:a16="http://schemas.microsoft.com/office/drawing/2014/main" val="1267473359"/>
                    </a:ext>
                  </a:extLst>
                </a:gridCol>
                <a:gridCol w="1098218">
                  <a:extLst>
                    <a:ext uri="{9D8B030D-6E8A-4147-A177-3AD203B41FA5}">
                      <a16:colId xmlns:a16="http://schemas.microsoft.com/office/drawing/2014/main" val="1107562910"/>
                    </a:ext>
                  </a:extLst>
                </a:gridCol>
                <a:gridCol w="1098218">
                  <a:extLst>
                    <a:ext uri="{9D8B030D-6E8A-4147-A177-3AD203B41FA5}">
                      <a16:colId xmlns:a16="http://schemas.microsoft.com/office/drawing/2014/main" val="4292897901"/>
                    </a:ext>
                  </a:extLst>
                </a:gridCol>
              </a:tblGrid>
              <a:tr h="601582">
                <a:tc>
                  <a:txBody>
                    <a:bodyPr/>
                    <a:lstStyle/>
                    <a:p>
                      <a:pPr algn="ctr" fontAlgn="b"/>
                      <a:r>
                        <a:rPr lang="es-PE" sz="1200" u="none" strike="noStrike" dirty="0" err="1">
                          <a:effectLst/>
                        </a:rPr>
                        <a:t>N°</a:t>
                      </a:r>
                      <a:endParaRPr lang="es-PE" sz="1200" b="1" i="0" u="none" strike="noStrike" dirty="0">
                        <a:solidFill>
                          <a:srgbClr val="000000"/>
                        </a:solidFill>
                        <a:effectLst/>
                        <a:latin typeface="Open Sans"/>
                      </a:endParaRPr>
                    </a:p>
                  </a:txBody>
                  <a:tcPr marL="7620" marR="7620" marT="7620" marB="0" anchor="ctr">
                    <a:solidFill>
                      <a:schemeClr val="accent5"/>
                    </a:solidFill>
                  </a:tcPr>
                </a:tc>
                <a:tc>
                  <a:txBody>
                    <a:bodyPr/>
                    <a:lstStyle/>
                    <a:p>
                      <a:pPr algn="ctr" fontAlgn="b"/>
                      <a:r>
                        <a:rPr lang="es-PE" sz="1200" u="none" strike="noStrike" dirty="0">
                          <a:effectLst/>
                        </a:rPr>
                        <a:t>Código único de inversiones</a:t>
                      </a:r>
                      <a:endParaRPr lang="es-PE" sz="1200" b="1" i="0" u="none" strike="noStrike" dirty="0">
                        <a:solidFill>
                          <a:srgbClr val="000000"/>
                        </a:solidFill>
                        <a:effectLst/>
                        <a:latin typeface="Open Sans"/>
                      </a:endParaRPr>
                    </a:p>
                  </a:txBody>
                  <a:tcPr marL="7620" marR="7620" marT="7620" marB="0" anchor="ctr">
                    <a:solidFill>
                      <a:schemeClr val="accent5"/>
                    </a:solidFill>
                  </a:tcPr>
                </a:tc>
                <a:tc>
                  <a:txBody>
                    <a:bodyPr/>
                    <a:lstStyle/>
                    <a:p>
                      <a:pPr algn="ctr" fontAlgn="b"/>
                      <a:r>
                        <a:rPr lang="es-PE" sz="1200" u="none" strike="noStrike" dirty="0">
                          <a:effectLst/>
                        </a:rPr>
                        <a:t>Nombre de la inversión</a:t>
                      </a:r>
                      <a:endParaRPr lang="es-PE" sz="1200" b="1" i="0" u="none" strike="noStrike" dirty="0">
                        <a:solidFill>
                          <a:srgbClr val="000000"/>
                        </a:solidFill>
                        <a:effectLst/>
                        <a:latin typeface="Open Sans"/>
                      </a:endParaRPr>
                    </a:p>
                  </a:txBody>
                  <a:tcPr marL="7620" marR="7620" marT="7620" marB="0" anchor="ctr">
                    <a:solidFill>
                      <a:schemeClr val="accent5"/>
                    </a:solidFill>
                  </a:tcPr>
                </a:tc>
                <a:tc>
                  <a:txBody>
                    <a:bodyPr/>
                    <a:lstStyle/>
                    <a:p>
                      <a:pPr algn="ctr" fontAlgn="b"/>
                      <a:r>
                        <a:rPr lang="es-PE" sz="1200" u="none" strike="noStrike">
                          <a:effectLst/>
                        </a:rPr>
                        <a:t>Fecha de registro</a:t>
                      </a:r>
                      <a:endParaRPr lang="es-PE" sz="1200" b="1" i="0" u="none" strike="noStrike">
                        <a:solidFill>
                          <a:srgbClr val="000000"/>
                        </a:solidFill>
                        <a:effectLst/>
                        <a:latin typeface="Open Sans"/>
                      </a:endParaRPr>
                    </a:p>
                  </a:txBody>
                  <a:tcPr marL="7620" marR="7620" marT="7620" marB="0" anchor="ctr">
                    <a:solidFill>
                      <a:schemeClr val="accent5"/>
                    </a:solidFill>
                  </a:tcPr>
                </a:tc>
                <a:tc>
                  <a:txBody>
                    <a:bodyPr/>
                    <a:lstStyle/>
                    <a:p>
                      <a:pPr algn="ctr" fontAlgn="b"/>
                      <a:r>
                        <a:rPr lang="es-MX" sz="1200" u="none" strike="noStrike">
                          <a:effectLst/>
                        </a:rPr>
                        <a:t>Monto total de la inversión S/</a:t>
                      </a:r>
                      <a:endParaRPr lang="es-MX" sz="1200" b="1" i="0" u="none" strike="noStrike">
                        <a:solidFill>
                          <a:srgbClr val="000000"/>
                        </a:solidFill>
                        <a:effectLst/>
                        <a:latin typeface="Open Sans"/>
                      </a:endParaRPr>
                    </a:p>
                  </a:txBody>
                  <a:tcPr marL="7620" marR="7620" marT="7620" marB="0" anchor="ctr">
                    <a:solidFill>
                      <a:schemeClr val="accent5"/>
                    </a:solidFill>
                  </a:tcPr>
                </a:tc>
                <a:tc>
                  <a:txBody>
                    <a:bodyPr/>
                    <a:lstStyle/>
                    <a:p>
                      <a:pPr algn="ctr" fontAlgn="b"/>
                      <a:r>
                        <a:rPr lang="es-PE" sz="1200" u="none" strike="noStrike">
                          <a:effectLst/>
                        </a:rPr>
                        <a:t>Situación</a:t>
                      </a:r>
                      <a:endParaRPr lang="es-PE" sz="1200" b="1" i="0" u="none" strike="noStrike">
                        <a:solidFill>
                          <a:srgbClr val="000000"/>
                        </a:solidFill>
                        <a:effectLst/>
                        <a:latin typeface="Open Sans"/>
                      </a:endParaRPr>
                    </a:p>
                  </a:txBody>
                  <a:tcPr marL="7620" marR="7620" marT="7620" marB="0" anchor="ctr">
                    <a:solidFill>
                      <a:schemeClr val="accent5"/>
                    </a:solidFill>
                  </a:tcPr>
                </a:tc>
                <a:tc>
                  <a:txBody>
                    <a:bodyPr/>
                    <a:lstStyle/>
                    <a:p>
                      <a:pPr algn="ctr" fontAlgn="b"/>
                      <a:r>
                        <a:rPr lang="es-PE" sz="1200" u="none" strike="noStrike" dirty="0">
                          <a:effectLst/>
                        </a:rPr>
                        <a:t>Estado</a:t>
                      </a:r>
                      <a:endParaRPr lang="es-PE" sz="1200" b="1" i="0" u="none" strike="noStrike" dirty="0">
                        <a:solidFill>
                          <a:srgbClr val="000000"/>
                        </a:solidFill>
                        <a:effectLst/>
                        <a:latin typeface="Open Sans"/>
                      </a:endParaRPr>
                    </a:p>
                  </a:txBody>
                  <a:tcPr marL="7620" marR="7620" marT="7620" marB="0" anchor="ctr">
                    <a:solidFill>
                      <a:schemeClr val="accent5"/>
                    </a:solidFill>
                  </a:tcPr>
                </a:tc>
                <a:extLst>
                  <a:ext uri="{0D108BD9-81ED-4DB2-BD59-A6C34878D82A}">
                    <a16:rowId xmlns:a16="http://schemas.microsoft.com/office/drawing/2014/main" val="3856570758"/>
                  </a:ext>
                </a:extLst>
              </a:tr>
              <a:tr h="772028">
                <a:tc>
                  <a:txBody>
                    <a:bodyPr/>
                    <a:lstStyle/>
                    <a:p>
                      <a:pPr algn="ctr" fontAlgn="b"/>
                      <a:r>
                        <a:rPr lang="es-PE" sz="1200" u="none" strike="noStrike" dirty="0">
                          <a:effectLst/>
                        </a:rPr>
                        <a:t>1</a:t>
                      </a:r>
                      <a:endParaRPr lang="es-PE" sz="1200" b="0" i="0" u="none" strike="noStrike" dirty="0">
                        <a:solidFill>
                          <a:srgbClr val="393939"/>
                        </a:solidFill>
                        <a:effectLst/>
                        <a:latin typeface="Arial" panose="020B0604020202020204" pitchFamily="34" charset="0"/>
                      </a:endParaRPr>
                    </a:p>
                  </a:txBody>
                  <a:tcPr marL="7620" marR="7620" marT="7620" marB="0" anchor="ctr"/>
                </a:tc>
                <a:tc>
                  <a:txBody>
                    <a:bodyPr/>
                    <a:lstStyle/>
                    <a:p>
                      <a:pPr algn="ctr" fontAlgn="b"/>
                      <a:r>
                        <a:rPr lang="es-PE" sz="1200" u="none" strike="noStrike" dirty="0">
                          <a:effectLst/>
                        </a:rPr>
                        <a:t>2471902</a:t>
                      </a:r>
                      <a:endParaRPr lang="es-PE" sz="1200" b="0" i="0" u="none" strike="noStrike" dirty="0">
                        <a:solidFill>
                          <a:srgbClr val="393939"/>
                        </a:solidFill>
                        <a:effectLst/>
                        <a:latin typeface="Arial" panose="020B0604020202020204" pitchFamily="34" charset="0"/>
                      </a:endParaRPr>
                    </a:p>
                  </a:txBody>
                  <a:tcPr marL="7620" marR="7620" marT="7620" marB="0" anchor="ctr"/>
                </a:tc>
                <a:tc>
                  <a:txBody>
                    <a:bodyPr/>
                    <a:lstStyle/>
                    <a:p>
                      <a:pPr algn="l" fontAlgn="b"/>
                      <a:r>
                        <a:rPr lang="es-MX" sz="1200" u="none" strike="noStrike" dirty="0">
                          <a:effectLst/>
                        </a:rPr>
                        <a:t>CONSTRUCCION DE COBERTURA; EN EL(LA) IE TUPAC AMARU II - GAMARRA EN LA LOCALIDAD PACCAYPATA, DISTRITO DE GAMARRA, PROVINCIA GRAU, DEPARTAMENTO APURIMAC</a:t>
                      </a:r>
                      <a:endParaRPr lang="es-MX" sz="1200" b="0" i="0" u="none" strike="noStrike" dirty="0">
                        <a:solidFill>
                          <a:srgbClr val="393939"/>
                        </a:solidFill>
                        <a:effectLst/>
                        <a:latin typeface="Arial" panose="020B0604020202020204" pitchFamily="34" charset="0"/>
                      </a:endParaRPr>
                    </a:p>
                  </a:txBody>
                  <a:tcPr marL="7620" marR="7620" marT="7620" marB="0" anchor="ctr"/>
                </a:tc>
                <a:tc>
                  <a:txBody>
                    <a:bodyPr/>
                    <a:lstStyle/>
                    <a:p>
                      <a:pPr algn="r" fontAlgn="b"/>
                      <a:r>
                        <a:rPr lang="es-PE" sz="1200" u="none" strike="noStrike">
                          <a:effectLst/>
                        </a:rPr>
                        <a:t>4/12/2019 22:40</a:t>
                      </a:r>
                      <a:endParaRPr lang="es-PE" sz="1200" b="0" i="0" u="none" strike="noStrike">
                        <a:solidFill>
                          <a:srgbClr val="393939"/>
                        </a:solidFill>
                        <a:effectLst/>
                        <a:latin typeface="Arial" panose="020B0604020202020204" pitchFamily="34" charset="0"/>
                      </a:endParaRPr>
                    </a:p>
                  </a:txBody>
                  <a:tcPr marL="7620" marR="7620" marT="7620" marB="0" anchor="ctr"/>
                </a:tc>
                <a:tc>
                  <a:txBody>
                    <a:bodyPr/>
                    <a:lstStyle/>
                    <a:p>
                      <a:pPr algn="r" fontAlgn="b"/>
                      <a:r>
                        <a:rPr lang="es-PE" sz="1200" u="none" strike="noStrike">
                          <a:effectLst/>
                        </a:rPr>
                        <a:t>294,046.04</a:t>
                      </a:r>
                      <a:endParaRPr lang="es-PE" sz="1200" b="0" i="0" u="none" strike="noStrike">
                        <a:solidFill>
                          <a:srgbClr val="393939"/>
                        </a:solidFill>
                        <a:effectLst/>
                        <a:latin typeface="Arial" panose="020B0604020202020204" pitchFamily="34" charset="0"/>
                      </a:endParaRPr>
                    </a:p>
                  </a:txBody>
                  <a:tcPr marL="7620" marR="7620" marT="7620" marB="0" anchor="ctr"/>
                </a:tc>
                <a:tc>
                  <a:txBody>
                    <a:bodyPr/>
                    <a:lstStyle/>
                    <a:p>
                      <a:pPr algn="ctr" fontAlgn="b"/>
                      <a:r>
                        <a:rPr lang="es-PE" sz="1200" u="none" strike="noStrike">
                          <a:effectLst/>
                        </a:rPr>
                        <a:t>APROBADO</a:t>
                      </a:r>
                      <a:endParaRPr lang="es-PE" sz="1200" b="0" i="0" u="none" strike="noStrike">
                        <a:solidFill>
                          <a:srgbClr val="393939"/>
                        </a:solidFill>
                        <a:effectLst/>
                        <a:latin typeface="Arial" panose="020B0604020202020204" pitchFamily="34" charset="0"/>
                      </a:endParaRPr>
                    </a:p>
                  </a:txBody>
                  <a:tcPr marL="7620" marR="7620" marT="7620" marB="0" anchor="ctr"/>
                </a:tc>
                <a:tc>
                  <a:txBody>
                    <a:bodyPr/>
                    <a:lstStyle/>
                    <a:p>
                      <a:pPr algn="ctr" fontAlgn="b"/>
                      <a:r>
                        <a:rPr lang="es-PE" sz="1200" u="none" strike="noStrike" dirty="0">
                          <a:effectLst/>
                        </a:rPr>
                        <a:t>ACTIVO</a:t>
                      </a:r>
                      <a:endParaRPr lang="es-PE" sz="1200" b="0" i="0" u="none" strike="noStrike" dirty="0">
                        <a:solidFill>
                          <a:srgbClr val="000000"/>
                        </a:solidFill>
                        <a:effectLst/>
                        <a:latin typeface="Arial" panose="020B0604020202020204" pitchFamily="34" charset="0"/>
                      </a:endParaRPr>
                    </a:p>
                  </a:txBody>
                  <a:tcPr marL="7620" marR="7620" marT="7620" marB="0" anchor="ctr"/>
                </a:tc>
                <a:extLst>
                  <a:ext uri="{0D108BD9-81ED-4DB2-BD59-A6C34878D82A}">
                    <a16:rowId xmlns:a16="http://schemas.microsoft.com/office/drawing/2014/main" val="3279521676"/>
                  </a:ext>
                </a:extLst>
              </a:tr>
              <a:tr h="772028">
                <a:tc>
                  <a:txBody>
                    <a:bodyPr/>
                    <a:lstStyle/>
                    <a:p>
                      <a:pPr algn="ctr" fontAlgn="b"/>
                      <a:r>
                        <a:rPr lang="es-PE" sz="1200" u="none" strike="noStrike">
                          <a:effectLst/>
                        </a:rPr>
                        <a:t>2</a:t>
                      </a:r>
                      <a:endParaRPr lang="es-PE" sz="1200" b="0" i="0" u="none" strike="noStrike">
                        <a:solidFill>
                          <a:srgbClr val="393939"/>
                        </a:solidFill>
                        <a:effectLst/>
                        <a:latin typeface="Arial" panose="020B0604020202020204" pitchFamily="34" charset="0"/>
                      </a:endParaRPr>
                    </a:p>
                  </a:txBody>
                  <a:tcPr marL="7620" marR="7620" marT="7620" marB="0" anchor="ctr"/>
                </a:tc>
                <a:tc>
                  <a:txBody>
                    <a:bodyPr/>
                    <a:lstStyle/>
                    <a:p>
                      <a:pPr algn="ctr" fontAlgn="b"/>
                      <a:r>
                        <a:rPr lang="es-PE" sz="1200" u="none" strike="noStrike">
                          <a:effectLst/>
                        </a:rPr>
                        <a:t>2471252</a:t>
                      </a:r>
                      <a:endParaRPr lang="es-PE" sz="1200" b="0" i="0" u="none" strike="noStrike">
                        <a:solidFill>
                          <a:srgbClr val="393939"/>
                        </a:solidFill>
                        <a:effectLst/>
                        <a:latin typeface="Arial" panose="020B0604020202020204" pitchFamily="34" charset="0"/>
                      </a:endParaRPr>
                    </a:p>
                  </a:txBody>
                  <a:tcPr marL="7620" marR="7620" marT="7620" marB="0" anchor="ctr"/>
                </a:tc>
                <a:tc>
                  <a:txBody>
                    <a:bodyPr/>
                    <a:lstStyle/>
                    <a:p>
                      <a:pPr algn="l" fontAlgn="b"/>
                      <a:r>
                        <a:rPr lang="es-PE" sz="1200" u="none" strike="noStrike" dirty="0">
                          <a:effectLst/>
                        </a:rPr>
                        <a:t>CONSTRUCCION DE COBERTURA; EN EL(LA) IE 132 CHUQUIBAMBILLA - CHUQUIBAMBILLA DISTRITO DE CHUQUIBAMBILLA, PROVINCIA GRAU, DEPARTAMENTO APURIMAC</a:t>
                      </a:r>
                      <a:endParaRPr lang="es-PE" sz="1200" b="0" i="0" u="none" strike="noStrike" dirty="0">
                        <a:solidFill>
                          <a:srgbClr val="393939"/>
                        </a:solidFill>
                        <a:effectLst/>
                        <a:latin typeface="Arial" panose="020B0604020202020204" pitchFamily="34" charset="0"/>
                      </a:endParaRPr>
                    </a:p>
                  </a:txBody>
                  <a:tcPr marL="7620" marR="7620" marT="7620" marB="0" anchor="ctr"/>
                </a:tc>
                <a:tc>
                  <a:txBody>
                    <a:bodyPr/>
                    <a:lstStyle/>
                    <a:p>
                      <a:pPr algn="r" fontAlgn="b"/>
                      <a:r>
                        <a:rPr lang="es-PE" sz="1200" u="none" strike="noStrike" dirty="0">
                          <a:effectLst/>
                        </a:rPr>
                        <a:t>29/11/2019 13:26</a:t>
                      </a:r>
                      <a:endParaRPr lang="es-PE" sz="1200" b="0" i="0" u="none" strike="noStrike" dirty="0">
                        <a:solidFill>
                          <a:srgbClr val="393939"/>
                        </a:solidFill>
                        <a:effectLst/>
                        <a:latin typeface="Arial" panose="020B0604020202020204" pitchFamily="34" charset="0"/>
                      </a:endParaRPr>
                    </a:p>
                  </a:txBody>
                  <a:tcPr marL="7620" marR="7620" marT="7620" marB="0" anchor="ctr"/>
                </a:tc>
                <a:tc>
                  <a:txBody>
                    <a:bodyPr/>
                    <a:lstStyle/>
                    <a:p>
                      <a:pPr algn="r" fontAlgn="b"/>
                      <a:r>
                        <a:rPr lang="es-PE" sz="1200" u="none" strike="noStrike" dirty="0">
                          <a:effectLst/>
                        </a:rPr>
                        <a:t>154,443.24</a:t>
                      </a:r>
                      <a:endParaRPr lang="es-PE" sz="1200" b="0" i="0" u="none" strike="noStrike" dirty="0">
                        <a:solidFill>
                          <a:srgbClr val="393939"/>
                        </a:solidFill>
                        <a:effectLst/>
                        <a:latin typeface="Arial" panose="020B0604020202020204" pitchFamily="34" charset="0"/>
                      </a:endParaRPr>
                    </a:p>
                  </a:txBody>
                  <a:tcPr marL="7620" marR="7620" marT="7620" marB="0" anchor="ctr"/>
                </a:tc>
                <a:tc>
                  <a:txBody>
                    <a:bodyPr/>
                    <a:lstStyle/>
                    <a:p>
                      <a:pPr algn="ctr" fontAlgn="b"/>
                      <a:r>
                        <a:rPr lang="es-PE" sz="1200" u="none" strike="noStrike">
                          <a:effectLst/>
                        </a:rPr>
                        <a:t>APROBADO</a:t>
                      </a:r>
                      <a:endParaRPr lang="es-PE" sz="1200" b="0" i="0" u="none" strike="noStrike">
                        <a:solidFill>
                          <a:srgbClr val="393939"/>
                        </a:solidFill>
                        <a:effectLst/>
                        <a:latin typeface="Arial" panose="020B0604020202020204" pitchFamily="34" charset="0"/>
                      </a:endParaRPr>
                    </a:p>
                  </a:txBody>
                  <a:tcPr marL="7620" marR="7620" marT="7620" marB="0" anchor="ctr"/>
                </a:tc>
                <a:tc>
                  <a:txBody>
                    <a:bodyPr/>
                    <a:lstStyle/>
                    <a:p>
                      <a:pPr algn="ctr" fontAlgn="b"/>
                      <a:r>
                        <a:rPr lang="es-PE" sz="1200" u="none" strike="noStrike">
                          <a:effectLst/>
                        </a:rPr>
                        <a:t>ACTIVO</a:t>
                      </a:r>
                      <a:endParaRPr lang="es-PE" sz="1200" b="0" i="0" u="none" strike="noStrike">
                        <a:solidFill>
                          <a:srgbClr val="000000"/>
                        </a:solidFill>
                        <a:effectLst/>
                        <a:latin typeface="Arial" panose="020B0604020202020204" pitchFamily="34" charset="0"/>
                      </a:endParaRPr>
                    </a:p>
                  </a:txBody>
                  <a:tcPr marL="7620" marR="7620" marT="7620" marB="0" anchor="ctr"/>
                </a:tc>
                <a:extLst>
                  <a:ext uri="{0D108BD9-81ED-4DB2-BD59-A6C34878D82A}">
                    <a16:rowId xmlns:a16="http://schemas.microsoft.com/office/drawing/2014/main" val="2835238996"/>
                  </a:ext>
                </a:extLst>
              </a:tr>
              <a:tr h="962529">
                <a:tc>
                  <a:txBody>
                    <a:bodyPr/>
                    <a:lstStyle/>
                    <a:p>
                      <a:pPr algn="ctr" fontAlgn="b"/>
                      <a:r>
                        <a:rPr lang="es-PE" sz="1200" u="none" strike="noStrike">
                          <a:effectLst/>
                        </a:rPr>
                        <a:t>3</a:t>
                      </a:r>
                      <a:endParaRPr lang="es-PE" sz="1200" b="0" i="0" u="none" strike="noStrike">
                        <a:solidFill>
                          <a:srgbClr val="393939"/>
                        </a:solidFill>
                        <a:effectLst/>
                        <a:latin typeface="Arial" panose="020B0604020202020204" pitchFamily="34" charset="0"/>
                      </a:endParaRPr>
                    </a:p>
                  </a:txBody>
                  <a:tcPr marL="7620" marR="7620" marT="7620" marB="0" anchor="ctr"/>
                </a:tc>
                <a:tc>
                  <a:txBody>
                    <a:bodyPr/>
                    <a:lstStyle/>
                    <a:p>
                      <a:pPr algn="ctr" fontAlgn="b"/>
                      <a:r>
                        <a:rPr lang="es-PE" sz="1200" u="none" strike="noStrike">
                          <a:effectLst/>
                        </a:rPr>
                        <a:t>2470601</a:t>
                      </a:r>
                      <a:endParaRPr lang="es-PE" sz="1200" b="0" i="0" u="none" strike="noStrike">
                        <a:solidFill>
                          <a:srgbClr val="393939"/>
                        </a:solidFill>
                        <a:effectLst/>
                        <a:latin typeface="Arial" panose="020B0604020202020204" pitchFamily="34" charset="0"/>
                      </a:endParaRPr>
                    </a:p>
                  </a:txBody>
                  <a:tcPr marL="7620" marR="7620" marT="7620" marB="0" anchor="ctr"/>
                </a:tc>
                <a:tc>
                  <a:txBody>
                    <a:bodyPr/>
                    <a:lstStyle/>
                    <a:p>
                      <a:pPr algn="l" fontAlgn="b"/>
                      <a:r>
                        <a:rPr lang="es-MX" sz="1200" u="none" strike="noStrike">
                          <a:effectLst/>
                        </a:rPr>
                        <a:t>ADQUISICION DE EQUIPO, ASCENSORES Y MOBILIARIO; REMODELACION DE BLOQUE DE INFRAESTRUCTURA; EN EL(LA) SEDE CENTRAL DEL GOBIERNO REGIONAL DE APURÍMAC DISTRITO DE ABANCAY, PROVINCIA ABANCAY, DEPARTAMENTO APURIMAC</a:t>
                      </a:r>
                      <a:endParaRPr lang="es-MX" sz="1200" b="0" i="0" u="none" strike="noStrike">
                        <a:solidFill>
                          <a:srgbClr val="000000"/>
                        </a:solidFill>
                        <a:effectLst/>
                        <a:latin typeface="Arial" panose="020B0604020202020204" pitchFamily="34" charset="0"/>
                      </a:endParaRPr>
                    </a:p>
                  </a:txBody>
                  <a:tcPr marL="7620" marR="7620" marT="7620" marB="0" anchor="ctr"/>
                </a:tc>
                <a:tc>
                  <a:txBody>
                    <a:bodyPr/>
                    <a:lstStyle/>
                    <a:p>
                      <a:pPr algn="r" fontAlgn="b"/>
                      <a:r>
                        <a:rPr lang="es-PE" sz="1200" u="none" strike="noStrike" dirty="0">
                          <a:effectLst/>
                        </a:rPr>
                        <a:t>25/11/2019 12:07</a:t>
                      </a:r>
                      <a:endParaRPr lang="es-PE" sz="1200" b="0" i="0" u="none" strike="noStrike" dirty="0">
                        <a:solidFill>
                          <a:srgbClr val="393939"/>
                        </a:solidFill>
                        <a:effectLst/>
                        <a:latin typeface="Arial" panose="020B0604020202020204" pitchFamily="34" charset="0"/>
                      </a:endParaRPr>
                    </a:p>
                  </a:txBody>
                  <a:tcPr marL="7620" marR="7620" marT="7620" marB="0" anchor="ctr"/>
                </a:tc>
                <a:tc>
                  <a:txBody>
                    <a:bodyPr/>
                    <a:lstStyle/>
                    <a:p>
                      <a:pPr algn="r" fontAlgn="b"/>
                      <a:r>
                        <a:rPr lang="es-PE" sz="1200" u="none" strike="noStrike" dirty="0">
                          <a:effectLst/>
                        </a:rPr>
                        <a:t>5,159,240.57</a:t>
                      </a:r>
                      <a:endParaRPr lang="es-PE" sz="1200" b="0" i="0" u="none" strike="noStrike" dirty="0">
                        <a:solidFill>
                          <a:srgbClr val="393939"/>
                        </a:solidFill>
                        <a:effectLst/>
                        <a:latin typeface="Arial" panose="020B0604020202020204" pitchFamily="34" charset="0"/>
                      </a:endParaRPr>
                    </a:p>
                  </a:txBody>
                  <a:tcPr marL="7620" marR="7620" marT="7620" marB="0" anchor="ctr"/>
                </a:tc>
                <a:tc>
                  <a:txBody>
                    <a:bodyPr/>
                    <a:lstStyle/>
                    <a:p>
                      <a:pPr algn="ctr" fontAlgn="b"/>
                      <a:r>
                        <a:rPr lang="es-PE" sz="1200" u="none" strike="noStrike" dirty="0">
                          <a:effectLst/>
                        </a:rPr>
                        <a:t>APROBADO</a:t>
                      </a:r>
                      <a:endParaRPr lang="es-PE" sz="1200" b="0" i="0" u="none" strike="noStrike" dirty="0">
                        <a:solidFill>
                          <a:srgbClr val="393939"/>
                        </a:solidFill>
                        <a:effectLst/>
                        <a:latin typeface="Arial" panose="020B0604020202020204" pitchFamily="34" charset="0"/>
                      </a:endParaRPr>
                    </a:p>
                  </a:txBody>
                  <a:tcPr marL="7620" marR="7620" marT="7620" marB="0" anchor="ctr"/>
                </a:tc>
                <a:tc>
                  <a:txBody>
                    <a:bodyPr/>
                    <a:lstStyle/>
                    <a:p>
                      <a:pPr algn="ctr" fontAlgn="b"/>
                      <a:r>
                        <a:rPr lang="es-PE" sz="1200" u="none" strike="noStrike">
                          <a:effectLst/>
                        </a:rPr>
                        <a:t>ACTIVO</a:t>
                      </a:r>
                      <a:endParaRPr lang="es-PE" sz="1200" b="0" i="0" u="none" strike="noStrike">
                        <a:solidFill>
                          <a:srgbClr val="000000"/>
                        </a:solidFill>
                        <a:effectLst/>
                        <a:latin typeface="Arial" panose="020B0604020202020204" pitchFamily="34" charset="0"/>
                      </a:endParaRPr>
                    </a:p>
                  </a:txBody>
                  <a:tcPr marL="7620" marR="7620" marT="7620" marB="0" anchor="ctr"/>
                </a:tc>
                <a:extLst>
                  <a:ext uri="{0D108BD9-81ED-4DB2-BD59-A6C34878D82A}">
                    <a16:rowId xmlns:a16="http://schemas.microsoft.com/office/drawing/2014/main" val="3964200548"/>
                  </a:ext>
                </a:extLst>
              </a:tr>
              <a:tr h="772028">
                <a:tc>
                  <a:txBody>
                    <a:bodyPr/>
                    <a:lstStyle/>
                    <a:p>
                      <a:pPr algn="ctr" fontAlgn="b"/>
                      <a:r>
                        <a:rPr lang="es-PE" sz="1200" u="none" strike="noStrike">
                          <a:effectLst/>
                        </a:rPr>
                        <a:t>4</a:t>
                      </a:r>
                      <a:endParaRPr lang="es-PE" sz="1200" b="0" i="0" u="none" strike="noStrike">
                        <a:solidFill>
                          <a:srgbClr val="393939"/>
                        </a:solidFill>
                        <a:effectLst/>
                        <a:latin typeface="Arial" panose="020B0604020202020204" pitchFamily="34" charset="0"/>
                      </a:endParaRPr>
                    </a:p>
                  </a:txBody>
                  <a:tcPr marL="7620" marR="7620" marT="7620" marB="0" anchor="ctr"/>
                </a:tc>
                <a:tc>
                  <a:txBody>
                    <a:bodyPr/>
                    <a:lstStyle/>
                    <a:p>
                      <a:pPr algn="ctr" fontAlgn="b"/>
                      <a:r>
                        <a:rPr lang="es-PE" sz="1200" u="none" strike="noStrike" dirty="0">
                          <a:effectLst/>
                        </a:rPr>
                        <a:t>2462102</a:t>
                      </a:r>
                      <a:endParaRPr lang="es-PE" sz="1200" b="0" i="0" u="none" strike="noStrike" dirty="0">
                        <a:solidFill>
                          <a:srgbClr val="393939"/>
                        </a:solidFill>
                        <a:effectLst/>
                        <a:latin typeface="Arial" panose="020B0604020202020204" pitchFamily="34" charset="0"/>
                      </a:endParaRPr>
                    </a:p>
                  </a:txBody>
                  <a:tcPr marL="7620" marR="7620" marT="7620" marB="0" anchor="ctr"/>
                </a:tc>
                <a:tc>
                  <a:txBody>
                    <a:bodyPr/>
                    <a:lstStyle/>
                    <a:p>
                      <a:pPr algn="l" fontAlgn="b"/>
                      <a:r>
                        <a:rPr lang="es-MX" sz="1200" u="none" strike="noStrike">
                          <a:effectLst/>
                        </a:rPr>
                        <a:t>ADQUISICION DE TERRENO; EN EL(LA) PARA LA DISPOSICIÓN FINAL DE RESIDUOS SÓLIDOS, DISTRITO DE ABANCAY, PROVINCIA ABANCAY, DEPARTAMENTO APURIMAC</a:t>
                      </a:r>
                      <a:endParaRPr lang="es-MX" sz="1200" b="0" i="0" u="none" strike="noStrike">
                        <a:solidFill>
                          <a:srgbClr val="393939"/>
                        </a:solidFill>
                        <a:effectLst/>
                        <a:latin typeface="Arial" panose="020B0604020202020204" pitchFamily="34" charset="0"/>
                      </a:endParaRPr>
                    </a:p>
                  </a:txBody>
                  <a:tcPr marL="7620" marR="7620" marT="7620" marB="0" anchor="ctr"/>
                </a:tc>
                <a:tc>
                  <a:txBody>
                    <a:bodyPr/>
                    <a:lstStyle/>
                    <a:p>
                      <a:pPr algn="r" fontAlgn="b"/>
                      <a:r>
                        <a:rPr lang="es-PE" sz="1200" u="none" strike="noStrike">
                          <a:effectLst/>
                        </a:rPr>
                        <a:t>18/09/2019 20:04</a:t>
                      </a:r>
                      <a:endParaRPr lang="es-PE" sz="1200" b="0" i="0" u="none" strike="noStrike">
                        <a:solidFill>
                          <a:srgbClr val="393939"/>
                        </a:solidFill>
                        <a:effectLst/>
                        <a:latin typeface="Arial" panose="020B0604020202020204" pitchFamily="34" charset="0"/>
                      </a:endParaRPr>
                    </a:p>
                  </a:txBody>
                  <a:tcPr marL="7620" marR="7620" marT="7620" marB="0" anchor="ctr"/>
                </a:tc>
                <a:tc>
                  <a:txBody>
                    <a:bodyPr/>
                    <a:lstStyle/>
                    <a:p>
                      <a:pPr algn="r" fontAlgn="b"/>
                      <a:r>
                        <a:rPr lang="es-PE" sz="1200" u="none" strike="noStrike" dirty="0">
                          <a:effectLst/>
                        </a:rPr>
                        <a:t>2,311,500.00</a:t>
                      </a:r>
                      <a:endParaRPr lang="es-PE" sz="1200" b="0" i="0" u="none" strike="noStrike" dirty="0">
                        <a:solidFill>
                          <a:srgbClr val="393939"/>
                        </a:solidFill>
                        <a:effectLst/>
                        <a:latin typeface="Arial" panose="020B0604020202020204" pitchFamily="34" charset="0"/>
                      </a:endParaRPr>
                    </a:p>
                  </a:txBody>
                  <a:tcPr marL="7620" marR="7620" marT="7620" marB="0" anchor="ctr"/>
                </a:tc>
                <a:tc>
                  <a:txBody>
                    <a:bodyPr/>
                    <a:lstStyle/>
                    <a:p>
                      <a:pPr algn="ctr" fontAlgn="b"/>
                      <a:r>
                        <a:rPr lang="es-PE" sz="1200" u="none" strike="noStrike" dirty="0">
                          <a:effectLst/>
                        </a:rPr>
                        <a:t>APROBADO</a:t>
                      </a:r>
                      <a:endParaRPr lang="es-PE" sz="1200" b="0" i="0" u="none" strike="noStrike" dirty="0">
                        <a:solidFill>
                          <a:srgbClr val="393939"/>
                        </a:solidFill>
                        <a:effectLst/>
                        <a:latin typeface="Arial" panose="020B0604020202020204" pitchFamily="34" charset="0"/>
                      </a:endParaRPr>
                    </a:p>
                  </a:txBody>
                  <a:tcPr marL="7620" marR="7620" marT="7620" marB="0" anchor="ctr"/>
                </a:tc>
                <a:tc>
                  <a:txBody>
                    <a:bodyPr/>
                    <a:lstStyle/>
                    <a:p>
                      <a:pPr algn="ctr" fontAlgn="b"/>
                      <a:r>
                        <a:rPr lang="es-PE" sz="1200" u="none" strike="noStrike" dirty="0">
                          <a:effectLst/>
                        </a:rPr>
                        <a:t>ACTIVO</a:t>
                      </a:r>
                      <a:endParaRPr lang="es-PE" sz="1200" b="0" i="0" u="none" strike="noStrike" dirty="0">
                        <a:solidFill>
                          <a:srgbClr val="000000"/>
                        </a:solidFill>
                        <a:effectLst/>
                        <a:latin typeface="Arial" panose="020B0604020202020204" pitchFamily="34" charset="0"/>
                      </a:endParaRPr>
                    </a:p>
                  </a:txBody>
                  <a:tcPr marL="7620" marR="7620" marT="7620" marB="0" anchor="ctr"/>
                </a:tc>
                <a:extLst>
                  <a:ext uri="{0D108BD9-81ED-4DB2-BD59-A6C34878D82A}">
                    <a16:rowId xmlns:a16="http://schemas.microsoft.com/office/drawing/2014/main" val="2096154726"/>
                  </a:ext>
                </a:extLst>
              </a:tr>
            </a:tbl>
          </a:graphicData>
        </a:graphic>
      </p:graphicFrame>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B7D29D1-BA6F-4C0F-B1F3-9D3EAD21242C}"/>
              </a:ext>
            </a:extLst>
          </p:cNvPr>
          <p:cNvSpPr>
            <a:spLocks noGrp="1"/>
          </p:cNvSpPr>
          <p:nvPr>
            <p:ph type="title"/>
          </p:nvPr>
        </p:nvSpPr>
        <p:spPr/>
        <p:txBody>
          <a:bodyPr>
            <a:normAutofit/>
          </a:bodyPr>
          <a:lstStyle/>
          <a:p>
            <a:r>
              <a:rPr lang="es-ES" sz="4400" b="1" dirty="0">
                <a:solidFill>
                  <a:srgbClr val="FFC000"/>
                </a:solidFill>
                <a:latin typeface="+mn-lt"/>
              </a:rPr>
              <a:t>Función Salud</a:t>
            </a:r>
            <a:endParaRPr lang="es-PE" sz="4400" dirty="0">
              <a:solidFill>
                <a:srgbClr val="FFC000"/>
              </a:solidFill>
            </a:endParaRPr>
          </a:p>
        </p:txBody>
      </p:sp>
      <p:sp>
        <p:nvSpPr>
          <p:cNvPr id="4" name="Marcador de texto 3">
            <a:extLst>
              <a:ext uri="{FF2B5EF4-FFF2-40B4-BE49-F238E27FC236}">
                <a16:creationId xmlns:a16="http://schemas.microsoft.com/office/drawing/2014/main" id="{0B4CA6D0-05C4-4912-B651-9BD6D3666FA7}"/>
              </a:ext>
            </a:extLst>
          </p:cNvPr>
          <p:cNvSpPr>
            <a:spLocks noGrp="1"/>
          </p:cNvSpPr>
          <p:nvPr>
            <p:ph type="body" sz="half" idx="2"/>
          </p:nvPr>
        </p:nvSpPr>
        <p:spPr>
          <a:xfrm>
            <a:off x="457200" y="2926080"/>
            <a:ext cx="3444240" cy="2286000"/>
          </a:xfrm>
        </p:spPr>
        <p:txBody>
          <a:bodyPr>
            <a:normAutofit/>
          </a:bodyPr>
          <a:lstStyle/>
          <a:p>
            <a:pPr marL="285750" indent="-285750">
              <a:buFont typeface="Arial" panose="020B0604020202020204" pitchFamily="34" charset="0"/>
              <a:buChar char="•"/>
            </a:pPr>
            <a:r>
              <a:rPr lang="es-ES" sz="1600" dirty="0">
                <a:solidFill>
                  <a:schemeClr val="bg2">
                    <a:lumMod val="90000"/>
                  </a:schemeClr>
                </a:solidFill>
              </a:rPr>
              <a:t>01 </a:t>
            </a:r>
            <a:r>
              <a:rPr lang="es-PE" sz="1600" dirty="0">
                <a:solidFill>
                  <a:schemeClr val="bg2">
                    <a:lumMod val="90000"/>
                  </a:schemeClr>
                </a:solidFill>
              </a:rPr>
              <a:t>Proyecto Estratégico </a:t>
            </a:r>
            <a:r>
              <a:rPr lang="es-PE" sz="1600" b="1" dirty="0">
                <a:solidFill>
                  <a:schemeClr val="bg2">
                    <a:lumMod val="90000"/>
                  </a:schemeClr>
                </a:solidFill>
              </a:rPr>
              <a:t>(R.M. 632-2012-MINSA)</a:t>
            </a:r>
            <a:r>
              <a:rPr lang="es-PE" sz="1600" dirty="0">
                <a:solidFill>
                  <a:schemeClr val="bg2">
                    <a:lumMod val="90000"/>
                  </a:schemeClr>
                </a:solidFill>
              </a:rPr>
              <a:t> Viable 2019.</a:t>
            </a:r>
          </a:p>
          <a:p>
            <a:pPr marL="285750" indent="-285750">
              <a:buFont typeface="Arial" panose="020B0604020202020204" pitchFamily="34" charset="0"/>
              <a:buChar char="•"/>
            </a:pPr>
            <a:r>
              <a:rPr lang="es-PE" sz="1600" dirty="0"/>
              <a:t>06 Proyectos en Formulación 2020.</a:t>
            </a:r>
            <a:endParaRPr lang="es-PE" sz="1300" dirty="0"/>
          </a:p>
          <a:p>
            <a:pPr marL="742950" lvl="1" indent="-285750">
              <a:buFont typeface="Arial" panose="020B0604020202020204" pitchFamily="34" charset="0"/>
              <a:buChar char="•"/>
            </a:pPr>
            <a:r>
              <a:rPr lang="es-PE" sz="1600" b="1" dirty="0">
                <a:solidFill>
                  <a:schemeClr val="bg2">
                    <a:lumMod val="90000"/>
                  </a:schemeClr>
                </a:solidFill>
              </a:rPr>
              <a:t>04 Estratégicos de Salud (R.M. 632-2012-MINSA).</a:t>
            </a:r>
          </a:p>
          <a:p>
            <a:pPr marL="742950" lvl="1" indent="-285750">
              <a:buFont typeface="Arial" panose="020B0604020202020204" pitchFamily="34" charset="0"/>
              <a:buChar char="•"/>
            </a:pPr>
            <a:r>
              <a:rPr lang="es-PE" sz="1600" dirty="0">
                <a:solidFill>
                  <a:schemeClr val="bg1"/>
                </a:solidFill>
              </a:rPr>
              <a:t>02 Territorial  (10 Puestos de Salud).</a:t>
            </a:r>
            <a:endParaRPr lang="es-PE" sz="1600" dirty="0"/>
          </a:p>
          <a:p>
            <a:endParaRPr lang="es-PE" sz="1600" dirty="0"/>
          </a:p>
        </p:txBody>
      </p:sp>
      <p:pic>
        <p:nvPicPr>
          <p:cNvPr id="6" name="Picture 2" descr="Iconos de computadora inicio botón firmar, inicio, firmar, en ...">
            <a:hlinkClick r:id="rId2" action="ppaction://hlinksldjump"/>
            <a:extLst>
              <a:ext uri="{FF2B5EF4-FFF2-40B4-BE49-F238E27FC236}">
                <a16:creationId xmlns:a16="http://schemas.microsoft.com/office/drawing/2014/main" id="{DF8FAFC4-65D4-4246-A0FC-61CAE7D038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34107" y="147373"/>
            <a:ext cx="446986" cy="446986"/>
          </a:xfrm>
          <a:prstGeom prst="rect">
            <a:avLst/>
          </a:prstGeom>
          <a:noFill/>
          <a:extLst>
            <a:ext uri="{909E8E84-426E-40DD-AFC4-6F175D3DCCD1}">
              <a14:hiddenFill xmlns:a14="http://schemas.microsoft.com/office/drawing/2010/main">
                <a:solidFill>
                  <a:srgbClr val="FFFFFF"/>
                </a:solidFill>
              </a14:hiddenFill>
            </a:ext>
          </a:extLst>
        </p:spPr>
      </p:pic>
      <p:pic>
        <p:nvPicPr>
          <p:cNvPr id="10" name="Marcador de contenido 9">
            <a:extLst>
              <a:ext uri="{FF2B5EF4-FFF2-40B4-BE49-F238E27FC236}">
                <a16:creationId xmlns:a16="http://schemas.microsoft.com/office/drawing/2014/main" id="{020D9787-7EDF-4CD4-A4EF-2C23417CB55D}"/>
              </a:ext>
            </a:extLst>
          </p:cNvPr>
          <p:cNvPicPr>
            <a:picLocks noGrp="1" noChangeAspect="1"/>
          </p:cNvPicPr>
          <p:nvPr>
            <p:ph idx="1"/>
          </p:nvPr>
        </p:nvPicPr>
        <p:blipFill rotWithShape="1">
          <a:blip r:embed="rId4">
            <a:extLst>
              <a:ext uri="{28A0092B-C50C-407E-A947-70E740481C1C}">
                <a14:useLocalDpi xmlns:a14="http://schemas.microsoft.com/office/drawing/2010/main" val="0"/>
              </a:ext>
            </a:extLst>
          </a:blip>
          <a:srcRect l="421" b="3557"/>
          <a:stretch/>
        </p:blipFill>
        <p:spPr>
          <a:xfrm>
            <a:off x="4095345" y="1"/>
            <a:ext cx="8096656" cy="6858000"/>
          </a:xfrm>
        </p:spPr>
      </p:pic>
    </p:spTree>
    <p:extLst>
      <p:ext uri="{BB962C8B-B14F-4D97-AF65-F5344CB8AC3E}">
        <p14:creationId xmlns:p14="http://schemas.microsoft.com/office/powerpoint/2010/main" val="739403438"/>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9" name="Google Shape;99;p13"/>
          <p:cNvSpPr txBox="1">
            <a:spLocks noGrp="1"/>
          </p:cNvSpPr>
          <p:nvPr>
            <p:ph type="sldNum" idx="12"/>
          </p:nvPr>
        </p:nvSpPr>
        <p:spPr>
          <a:prstGeom prst="rect">
            <a:avLst/>
          </a:prstGeom>
        </p:spPr>
        <p:txBody>
          <a:bodyPr spcFirstLastPara="1" vert="horz" wrap="square" lIns="0" tIns="0" rIns="0" bIns="0" rtlCol="0" anchor="ctr" anchorCtr="0">
            <a:noAutofit/>
          </a:bodyPr>
          <a:lstStyle/>
          <a:p>
            <a:fld id="{00000000-1234-1234-1234-123412341234}" type="slidenum">
              <a:rPr lang="en"/>
              <a:pPr/>
              <a:t>30</a:t>
            </a:fld>
            <a:endParaRPr/>
          </a:p>
        </p:txBody>
      </p:sp>
      <p:graphicFrame>
        <p:nvGraphicFramePr>
          <p:cNvPr id="6" name="Tabla 5">
            <a:extLst>
              <a:ext uri="{FF2B5EF4-FFF2-40B4-BE49-F238E27FC236}">
                <a16:creationId xmlns:a16="http://schemas.microsoft.com/office/drawing/2014/main" id="{7BCB5395-C37C-44A5-8D89-A83FAE3AB767}"/>
              </a:ext>
            </a:extLst>
          </p:cNvPr>
          <p:cNvGraphicFramePr>
            <a:graphicFrameLocks noGrp="1"/>
          </p:cNvGraphicFramePr>
          <p:nvPr>
            <p:extLst>
              <p:ext uri="{D42A27DB-BD31-4B8C-83A1-F6EECF244321}">
                <p14:modId xmlns:p14="http://schemas.microsoft.com/office/powerpoint/2010/main" val="3322306123"/>
              </p:ext>
            </p:extLst>
          </p:nvPr>
        </p:nvGraphicFramePr>
        <p:xfrm>
          <a:off x="234778" y="2131876"/>
          <a:ext cx="11714206" cy="4037214"/>
        </p:xfrm>
        <a:graphic>
          <a:graphicData uri="http://schemas.openxmlformats.org/drawingml/2006/table">
            <a:tbl>
              <a:tblPr>
                <a:tableStyleId>{BDBED569-4797-4DF1-A0F4-6AAB3CD982D8}</a:tableStyleId>
              </a:tblPr>
              <a:tblGrid>
                <a:gridCol w="1103132">
                  <a:extLst>
                    <a:ext uri="{9D8B030D-6E8A-4147-A177-3AD203B41FA5}">
                      <a16:colId xmlns:a16="http://schemas.microsoft.com/office/drawing/2014/main" val="4050046555"/>
                    </a:ext>
                  </a:extLst>
                </a:gridCol>
                <a:gridCol w="1103132">
                  <a:extLst>
                    <a:ext uri="{9D8B030D-6E8A-4147-A177-3AD203B41FA5}">
                      <a16:colId xmlns:a16="http://schemas.microsoft.com/office/drawing/2014/main" val="1841821939"/>
                    </a:ext>
                  </a:extLst>
                </a:gridCol>
                <a:gridCol w="4587626">
                  <a:extLst>
                    <a:ext uri="{9D8B030D-6E8A-4147-A177-3AD203B41FA5}">
                      <a16:colId xmlns:a16="http://schemas.microsoft.com/office/drawing/2014/main" val="2840668082"/>
                    </a:ext>
                  </a:extLst>
                </a:gridCol>
                <a:gridCol w="1313252">
                  <a:extLst>
                    <a:ext uri="{9D8B030D-6E8A-4147-A177-3AD203B41FA5}">
                      <a16:colId xmlns:a16="http://schemas.microsoft.com/office/drawing/2014/main" val="1397821502"/>
                    </a:ext>
                  </a:extLst>
                </a:gridCol>
                <a:gridCol w="1435822">
                  <a:extLst>
                    <a:ext uri="{9D8B030D-6E8A-4147-A177-3AD203B41FA5}">
                      <a16:colId xmlns:a16="http://schemas.microsoft.com/office/drawing/2014/main" val="1147384385"/>
                    </a:ext>
                  </a:extLst>
                </a:gridCol>
                <a:gridCol w="1085621">
                  <a:extLst>
                    <a:ext uri="{9D8B030D-6E8A-4147-A177-3AD203B41FA5}">
                      <a16:colId xmlns:a16="http://schemas.microsoft.com/office/drawing/2014/main" val="3258000907"/>
                    </a:ext>
                  </a:extLst>
                </a:gridCol>
                <a:gridCol w="1085621">
                  <a:extLst>
                    <a:ext uri="{9D8B030D-6E8A-4147-A177-3AD203B41FA5}">
                      <a16:colId xmlns:a16="http://schemas.microsoft.com/office/drawing/2014/main" val="1488096760"/>
                    </a:ext>
                  </a:extLst>
                </a:gridCol>
              </a:tblGrid>
              <a:tr h="278130">
                <a:tc>
                  <a:txBody>
                    <a:bodyPr/>
                    <a:lstStyle/>
                    <a:p>
                      <a:pPr algn="ctr" fontAlgn="b"/>
                      <a:r>
                        <a:rPr lang="es-PE" sz="1200" u="none" strike="noStrike" dirty="0" err="1">
                          <a:effectLst/>
                        </a:rPr>
                        <a:t>N°</a:t>
                      </a:r>
                      <a:endParaRPr lang="es-PE" sz="1200" b="1" i="0" u="none" strike="noStrike" dirty="0">
                        <a:solidFill>
                          <a:srgbClr val="000000"/>
                        </a:solidFill>
                        <a:effectLst/>
                        <a:latin typeface="Open Sans"/>
                      </a:endParaRPr>
                    </a:p>
                  </a:txBody>
                  <a:tcPr marL="7620" marR="7620" marT="7620" marB="0" anchor="ctr">
                    <a:solidFill>
                      <a:schemeClr val="accent5"/>
                    </a:solidFill>
                  </a:tcPr>
                </a:tc>
                <a:tc>
                  <a:txBody>
                    <a:bodyPr/>
                    <a:lstStyle/>
                    <a:p>
                      <a:pPr algn="ctr" fontAlgn="b"/>
                      <a:r>
                        <a:rPr lang="es-PE" sz="1200" u="none" strike="noStrike" dirty="0">
                          <a:effectLst/>
                        </a:rPr>
                        <a:t>Código único de inversiones</a:t>
                      </a:r>
                      <a:endParaRPr lang="es-PE" sz="1200" b="1" i="0" u="none" strike="noStrike" dirty="0">
                        <a:solidFill>
                          <a:srgbClr val="000000"/>
                        </a:solidFill>
                        <a:effectLst/>
                        <a:latin typeface="Open Sans"/>
                      </a:endParaRPr>
                    </a:p>
                  </a:txBody>
                  <a:tcPr marL="7620" marR="7620" marT="7620" marB="0" anchor="ctr">
                    <a:solidFill>
                      <a:schemeClr val="accent5"/>
                    </a:solidFill>
                  </a:tcPr>
                </a:tc>
                <a:tc>
                  <a:txBody>
                    <a:bodyPr/>
                    <a:lstStyle/>
                    <a:p>
                      <a:pPr algn="ctr" fontAlgn="b"/>
                      <a:r>
                        <a:rPr lang="es-PE" sz="1200" u="none" strike="noStrike" dirty="0">
                          <a:effectLst/>
                        </a:rPr>
                        <a:t>Nombre de la inversión</a:t>
                      </a:r>
                      <a:endParaRPr lang="es-PE" sz="1200" b="1" i="0" u="none" strike="noStrike" dirty="0">
                        <a:solidFill>
                          <a:srgbClr val="000000"/>
                        </a:solidFill>
                        <a:effectLst/>
                        <a:latin typeface="Open Sans"/>
                      </a:endParaRPr>
                    </a:p>
                  </a:txBody>
                  <a:tcPr marL="7620" marR="7620" marT="7620" marB="0" anchor="ctr">
                    <a:solidFill>
                      <a:schemeClr val="accent5"/>
                    </a:solidFill>
                  </a:tcPr>
                </a:tc>
                <a:tc>
                  <a:txBody>
                    <a:bodyPr/>
                    <a:lstStyle/>
                    <a:p>
                      <a:pPr algn="ctr" fontAlgn="b"/>
                      <a:r>
                        <a:rPr lang="es-PE" sz="1200" u="none" strike="noStrike" dirty="0">
                          <a:effectLst/>
                        </a:rPr>
                        <a:t>Fecha de registro</a:t>
                      </a:r>
                      <a:endParaRPr lang="es-PE" sz="1200" b="1" i="0" u="none" strike="noStrike" dirty="0">
                        <a:solidFill>
                          <a:srgbClr val="000000"/>
                        </a:solidFill>
                        <a:effectLst/>
                        <a:latin typeface="Open Sans"/>
                      </a:endParaRPr>
                    </a:p>
                  </a:txBody>
                  <a:tcPr marL="7620" marR="7620" marT="7620" marB="0" anchor="ctr">
                    <a:solidFill>
                      <a:schemeClr val="accent5"/>
                    </a:solidFill>
                  </a:tcPr>
                </a:tc>
                <a:tc>
                  <a:txBody>
                    <a:bodyPr/>
                    <a:lstStyle/>
                    <a:p>
                      <a:pPr algn="ctr" fontAlgn="b"/>
                      <a:r>
                        <a:rPr lang="es-MX" sz="1200" u="none" strike="noStrike" dirty="0">
                          <a:effectLst/>
                        </a:rPr>
                        <a:t>Monto total de la inversión S/</a:t>
                      </a:r>
                      <a:endParaRPr lang="es-MX" sz="1200" b="1" i="0" u="none" strike="noStrike" dirty="0">
                        <a:solidFill>
                          <a:srgbClr val="000000"/>
                        </a:solidFill>
                        <a:effectLst/>
                        <a:latin typeface="Open Sans"/>
                      </a:endParaRPr>
                    </a:p>
                  </a:txBody>
                  <a:tcPr marL="7620" marR="7620" marT="7620" marB="0" anchor="ctr">
                    <a:solidFill>
                      <a:schemeClr val="accent5"/>
                    </a:solidFill>
                  </a:tcPr>
                </a:tc>
                <a:tc>
                  <a:txBody>
                    <a:bodyPr/>
                    <a:lstStyle/>
                    <a:p>
                      <a:pPr algn="ctr" fontAlgn="b"/>
                      <a:r>
                        <a:rPr lang="es-PE" sz="1200" u="none" strike="noStrike" dirty="0">
                          <a:effectLst/>
                        </a:rPr>
                        <a:t>Situación</a:t>
                      </a:r>
                      <a:endParaRPr lang="es-PE" sz="1200" b="1" i="0" u="none" strike="noStrike" dirty="0">
                        <a:solidFill>
                          <a:srgbClr val="000000"/>
                        </a:solidFill>
                        <a:effectLst/>
                        <a:latin typeface="Open Sans"/>
                      </a:endParaRPr>
                    </a:p>
                  </a:txBody>
                  <a:tcPr marL="7620" marR="7620" marT="7620" marB="0" anchor="ctr">
                    <a:solidFill>
                      <a:schemeClr val="accent5"/>
                    </a:solidFill>
                  </a:tcPr>
                </a:tc>
                <a:tc>
                  <a:txBody>
                    <a:bodyPr/>
                    <a:lstStyle/>
                    <a:p>
                      <a:pPr algn="ctr" fontAlgn="b"/>
                      <a:r>
                        <a:rPr lang="es-PE" sz="1200" u="none" strike="noStrike" dirty="0">
                          <a:effectLst/>
                        </a:rPr>
                        <a:t>Estado</a:t>
                      </a:r>
                      <a:endParaRPr lang="es-PE" sz="1200" b="1" i="0" u="none" strike="noStrike" dirty="0">
                        <a:solidFill>
                          <a:srgbClr val="000000"/>
                        </a:solidFill>
                        <a:effectLst/>
                        <a:latin typeface="Open Sans"/>
                      </a:endParaRPr>
                    </a:p>
                  </a:txBody>
                  <a:tcPr marL="7620" marR="7620" marT="7620" marB="0" anchor="ctr">
                    <a:solidFill>
                      <a:schemeClr val="accent5"/>
                    </a:solidFill>
                  </a:tcPr>
                </a:tc>
                <a:extLst>
                  <a:ext uri="{0D108BD9-81ED-4DB2-BD59-A6C34878D82A}">
                    <a16:rowId xmlns:a16="http://schemas.microsoft.com/office/drawing/2014/main" val="2975950235"/>
                  </a:ext>
                </a:extLst>
              </a:tr>
              <a:tr h="278130">
                <a:tc>
                  <a:txBody>
                    <a:bodyPr/>
                    <a:lstStyle/>
                    <a:p>
                      <a:pPr marL="0" algn="ctr" defTabSz="914400" rtl="0" eaLnBrk="1" fontAlgn="b" latinLnBrk="0" hangingPunct="1"/>
                      <a:r>
                        <a:rPr lang="es-PE" sz="1200" u="none" strike="noStrike" kern="1200" dirty="0">
                          <a:solidFill>
                            <a:schemeClr val="dk1"/>
                          </a:solidFill>
                          <a:effectLst/>
                        </a:rPr>
                        <a:t>5</a:t>
                      </a:r>
                      <a:endParaRPr lang="es-PE" sz="1200" u="none" strike="noStrike" kern="1200" dirty="0">
                        <a:solidFill>
                          <a:schemeClr val="dk1"/>
                        </a:solidFill>
                        <a:effectLst/>
                        <a:latin typeface="+mn-lt"/>
                        <a:ea typeface="+mn-ea"/>
                        <a:cs typeface="+mn-cs"/>
                      </a:endParaRPr>
                    </a:p>
                  </a:txBody>
                  <a:tcPr marL="7620" marR="7620" marT="7620" marB="0" anchor="ctr"/>
                </a:tc>
                <a:tc>
                  <a:txBody>
                    <a:bodyPr/>
                    <a:lstStyle/>
                    <a:p>
                      <a:pPr marL="0" algn="ctr" defTabSz="914400" rtl="0" eaLnBrk="1" fontAlgn="b" latinLnBrk="0" hangingPunct="1"/>
                      <a:r>
                        <a:rPr lang="es-PE" sz="1200" u="none" strike="noStrike" kern="1200" dirty="0">
                          <a:solidFill>
                            <a:schemeClr val="dk1"/>
                          </a:solidFill>
                          <a:effectLst/>
                        </a:rPr>
                        <a:t>2456379</a:t>
                      </a:r>
                      <a:endParaRPr lang="es-PE" sz="1200" u="none" strike="noStrike" kern="1200" dirty="0">
                        <a:solidFill>
                          <a:schemeClr val="dk1"/>
                        </a:solidFill>
                        <a:effectLst/>
                        <a:latin typeface="+mn-lt"/>
                        <a:ea typeface="+mn-ea"/>
                        <a:cs typeface="+mn-cs"/>
                      </a:endParaRPr>
                    </a:p>
                  </a:txBody>
                  <a:tcPr marL="7620" marR="7620" marT="7620" marB="0" anchor="ctr"/>
                </a:tc>
                <a:tc>
                  <a:txBody>
                    <a:bodyPr/>
                    <a:lstStyle/>
                    <a:p>
                      <a:pPr marL="0" algn="l" defTabSz="914400" rtl="0" eaLnBrk="1" fontAlgn="b" latinLnBrk="0" hangingPunct="1"/>
                      <a:r>
                        <a:rPr lang="es-MX" sz="1200" u="none" strike="noStrike" kern="1200" dirty="0">
                          <a:solidFill>
                            <a:schemeClr val="dk1"/>
                          </a:solidFill>
                          <a:effectLst/>
                        </a:rPr>
                        <a:t>CONSTRUCCION DE COBERTURA; EN EL(LA) IE 54266 JOSE MARIA ARGUEDAS - PACHACONAS EN LA LOCALIDAD PACHACONAS, DISTRITO DE PACHACONAS, PROVINCIA ANTABAMBA, DEPARTAMENTO APURIMAC</a:t>
                      </a:r>
                      <a:endParaRPr lang="es-MX" sz="1200" u="none" strike="noStrike" kern="1200" dirty="0">
                        <a:solidFill>
                          <a:schemeClr val="dk1"/>
                        </a:solidFill>
                        <a:effectLst/>
                        <a:latin typeface="+mn-lt"/>
                        <a:ea typeface="+mn-ea"/>
                        <a:cs typeface="+mn-cs"/>
                      </a:endParaRPr>
                    </a:p>
                  </a:txBody>
                  <a:tcPr marL="7620" marR="7620" marT="7620" marB="0" anchor="ctr"/>
                </a:tc>
                <a:tc>
                  <a:txBody>
                    <a:bodyPr/>
                    <a:lstStyle/>
                    <a:p>
                      <a:pPr marL="0" algn="ctr" defTabSz="914400" rtl="0" eaLnBrk="1" fontAlgn="b" latinLnBrk="0" hangingPunct="1"/>
                      <a:r>
                        <a:rPr lang="es-PE" sz="1200" u="none" strike="noStrike" kern="1200" dirty="0">
                          <a:solidFill>
                            <a:schemeClr val="dk1"/>
                          </a:solidFill>
                          <a:effectLst/>
                        </a:rPr>
                        <a:t>31/07/2019 20:26</a:t>
                      </a:r>
                      <a:endParaRPr lang="es-PE" sz="1200" u="none" strike="noStrike" kern="1200" dirty="0">
                        <a:solidFill>
                          <a:schemeClr val="dk1"/>
                        </a:solidFill>
                        <a:effectLst/>
                        <a:latin typeface="+mn-lt"/>
                        <a:ea typeface="+mn-ea"/>
                        <a:cs typeface="+mn-cs"/>
                      </a:endParaRPr>
                    </a:p>
                  </a:txBody>
                  <a:tcPr marL="7620" marR="7620" marT="7620" marB="0" anchor="ctr"/>
                </a:tc>
                <a:tc>
                  <a:txBody>
                    <a:bodyPr/>
                    <a:lstStyle/>
                    <a:p>
                      <a:pPr marL="0" algn="ctr" defTabSz="914400" rtl="0" eaLnBrk="1" fontAlgn="b" latinLnBrk="0" hangingPunct="1"/>
                      <a:r>
                        <a:rPr lang="es-PE" sz="1200" u="none" strike="noStrike" kern="1200" dirty="0">
                          <a:solidFill>
                            <a:schemeClr val="dk1"/>
                          </a:solidFill>
                          <a:effectLst/>
                        </a:rPr>
                        <a:t>233,426.00</a:t>
                      </a:r>
                      <a:endParaRPr lang="es-PE" sz="1200" u="none" strike="noStrike" kern="1200" dirty="0">
                        <a:solidFill>
                          <a:schemeClr val="dk1"/>
                        </a:solidFill>
                        <a:effectLst/>
                        <a:latin typeface="+mn-lt"/>
                        <a:ea typeface="+mn-ea"/>
                        <a:cs typeface="+mn-cs"/>
                      </a:endParaRPr>
                    </a:p>
                  </a:txBody>
                  <a:tcPr marL="7620" marR="7620" marT="7620" marB="0" anchor="ctr"/>
                </a:tc>
                <a:tc>
                  <a:txBody>
                    <a:bodyPr/>
                    <a:lstStyle/>
                    <a:p>
                      <a:pPr marL="0" algn="ctr" defTabSz="914400" rtl="0" eaLnBrk="1" fontAlgn="b" latinLnBrk="0" hangingPunct="1"/>
                      <a:r>
                        <a:rPr lang="es-PE" sz="1200" u="none" strike="noStrike" kern="1200" dirty="0">
                          <a:solidFill>
                            <a:schemeClr val="dk1"/>
                          </a:solidFill>
                          <a:effectLst/>
                        </a:rPr>
                        <a:t>APROBADO</a:t>
                      </a:r>
                      <a:endParaRPr lang="es-PE" sz="1200" u="none" strike="noStrike" kern="1200" dirty="0">
                        <a:solidFill>
                          <a:schemeClr val="dk1"/>
                        </a:solidFill>
                        <a:effectLst/>
                        <a:latin typeface="+mn-lt"/>
                        <a:ea typeface="+mn-ea"/>
                        <a:cs typeface="+mn-cs"/>
                      </a:endParaRPr>
                    </a:p>
                  </a:txBody>
                  <a:tcPr marL="7620" marR="7620" marT="7620" marB="0" anchor="ctr"/>
                </a:tc>
                <a:tc>
                  <a:txBody>
                    <a:bodyPr/>
                    <a:lstStyle/>
                    <a:p>
                      <a:pPr marL="0" algn="ctr" defTabSz="914400" rtl="0" eaLnBrk="1" fontAlgn="b" latinLnBrk="0" hangingPunct="1"/>
                      <a:r>
                        <a:rPr lang="es-PE" sz="1200" u="none" strike="noStrike" kern="1200" dirty="0">
                          <a:solidFill>
                            <a:schemeClr val="dk1"/>
                          </a:solidFill>
                          <a:effectLst/>
                        </a:rPr>
                        <a:t>ACTIVO</a:t>
                      </a:r>
                      <a:endParaRPr lang="es-PE" sz="1200" u="none" strike="noStrike" kern="1200" dirty="0">
                        <a:solidFill>
                          <a:schemeClr val="dk1"/>
                        </a:solidFill>
                        <a:effectLst/>
                        <a:latin typeface="+mn-lt"/>
                        <a:ea typeface="+mn-ea"/>
                        <a:cs typeface="+mn-cs"/>
                      </a:endParaRPr>
                    </a:p>
                  </a:txBody>
                  <a:tcPr marL="7620" marR="7620" marT="7620" marB="0" anchor="ctr"/>
                </a:tc>
                <a:extLst>
                  <a:ext uri="{0D108BD9-81ED-4DB2-BD59-A6C34878D82A}">
                    <a16:rowId xmlns:a16="http://schemas.microsoft.com/office/drawing/2014/main" val="1765553954"/>
                  </a:ext>
                </a:extLst>
              </a:tr>
              <a:tr h="658145">
                <a:tc>
                  <a:txBody>
                    <a:bodyPr/>
                    <a:lstStyle/>
                    <a:p>
                      <a:pPr marL="0" algn="ctr" defTabSz="914400" rtl="0" eaLnBrk="1" fontAlgn="b" latinLnBrk="0" hangingPunct="1"/>
                      <a:r>
                        <a:rPr lang="es-PE" sz="1200" u="none" strike="noStrike" kern="1200" dirty="0">
                          <a:solidFill>
                            <a:schemeClr val="dk1"/>
                          </a:solidFill>
                          <a:effectLst/>
                        </a:rPr>
                        <a:t>6</a:t>
                      </a:r>
                      <a:endParaRPr lang="es-PE" sz="1200" u="none" strike="noStrike" kern="1200" dirty="0">
                        <a:solidFill>
                          <a:schemeClr val="dk1"/>
                        </a:solidFill>
                        <a:effectLst/>
                        <a:latin typeface="+mn-lt"/>
                        <a:ea typeface="+mn-ea"/>
                        <a:cs typeface="+mn-cs"/>
                      </a:endParaRPr>
                    </a:p>
                  </a:txBody>
                  <a:tcPr marL="7620" marR="7620" marT="7620" marB="0" anchor="ctr"/>
                </a:tc>
                <a:tc>
                  <a:txBody>
                    <a:bodyPr/>
                    <a:lstStyle/>
                    <a:p>
                      <a:pPr marL="0" algn="ctr" defTabSz="914400" rtl="0" eaLnBrk="1" fontAlgn="b" latinLnBrk="0" hangingPunct="1"/>
                      <a:r>
                        <a:rPr lang="es-PE" sz="1200" u="none" strike="noStrike" kern="1200" dirty="0">
                          <a:solidFill>
                            <a:schemeClr val="dk1"/>
                          </a:solidFill>
                          <a:effectLst/>
                        </a:rPr>
                        <a:t>2456377</a:t>
                      </a:r>
                      <a:endParaRPr lang="es-PE" sz="1200" u="none" strike="noStrike" kern="1200" dirty="0">
                        <a:solidFill>
                          <a:schemeClr val="dk1"/>
                        </a:solidFill>
                        <a:effectLst/>
                        <a:latin typeface="+mn-lt"/>
                        <a:ea typeface="+mn-ea"/>
                        <a:cs typeface="+mn-cs"/>
                      </a:endParaRPr>
                    </a:p>
                  </a:txBody>
                  <a:tcPr marL="7620" marR="7620" marT="7620" marB="0" anchor="ctr"/>
                </a:tc>
                <a:tc>
                  <a:txBody>
                    <a:bodyPr/>
                    <a:lstStyle/>
                    <a:p>
                      <a:pPr marL="0" algn="l" defTabSz="914400" rtl="0" eaLnBrk="1" fontAlgn="b" latinLnBrk="0" hangingPunct="1"/>
                      <a:r>
                        <a:rPr lang="es-MX" sz="1200" u="none" strike="noStrike" kern="1200" dirty="0">
                          <a:solidFill>
                            <a:schemeClr val="dk1"/>
                          </a:solidFill>
                          <a:effectLst/>
                        </a:rPr>
                        <a:t>CONSTRUCCION DE COBERTURA; EN EL(LA) DE LA LOZA DEPORTIVA MULTIUSO DE LA DIRECCIÓN REGIONAL DE EDUCACIÓN DE APURÍMAC DISTRITO DE ABANCAY, PROVINCIA ABANCAY, DEPARTAMENTO APURIMAC</a:t>
                      </a:r>
                      <a:endParaRPr lang="es-MX" sz="1200" u="none" strike="noStrike" kern="1200" dirty="0">
                        <a:solidFill>
                          <a:schemeClr val="dk1"/>
                        </a:solidFill>
                        <a:effectLst/>
                        <a:latin typeface="+mn-lt"/>
                        <a:ea typeface="+mn-ea"/>
                        <a:cs typeface="+mn-cs"/>
                      </a:endParaRPr>
                    </a:p>
                  </a:txBody>
                  <a:tcPr marL="7620" marR="7620" marT="7620" marB="0" anchor="ctr"/>
                </a:tc>
                <a:tc>
                  <a:txBody>
                    <a:bodyPr/>
                    <a:lstStyle/>
                    <a:p>
                      <a:pPr marL="0" algn="ctr" defTabSz="914400" rtl="0" eaLnBrk="1" fontAlgn="b" latinLnBrk="0" hangingPunct="1"/>
                      <a:r>
                        <a:rPr lang="es-PE" sz="1200" u="none" strike="noStrike" kern="1200" dirty="0">
                          <a:solidFill>
                            <a:schemeClr val="dk1"/>
                          </a:solidFill>
                          <a:effectLst/>
                        </a:rPr>
                        <a:t>31/07/2019 20:01</a:t>
                      </a:r>
                      <a:endParaRPr lang="es-PE" sz="1200" u="none" strike="noStrike" kern="1200" dirty="0">
                        <a:solidFill>
                          <a:schemeClr val="dk1"/>
                        </a:solidFill>
                        <a:effectLst/>
                        <a:latin typeface="+mn-lt"/>
                        <a:ea typeface="+mn-ea"/>
                        <a:cs typeface="+mn-cs"/>
                      </a:endParaRPr>
                    </a:p>
                  </a:txBody>
                  <a:tcPr marL="7620" marR="7620" marT="7620" marB="0" anchor="ctr"/>
                </a:tc>
                <a:tc>
                  <a:txBody>
                    <a:bodyPr/>
                    <a:lstStyle/>
                    <a:p>
                      <a:pPr marL="0" algn="ctr" defTabSz="914400" rtl="0" eaLnBrk="1" fontAlgn="b" latinLnBrk="0" hangingPunct="1"/>
                      <a:r>
                        <a:rPr lang="es-PE" sz="1200" u="none" strike="noStrike" kern="1200">
                          <a:solidFill>
                            <a:schemeClr val="dk1"/>
                          </a:solidFill>
                          <a:effectLst/>
                        </a:rPr>
                        <a:t>301,233.10</a:t>
                      </a:r>
                      <a:endParaRPr lang="es-PE" sz="1200" u="none" strike="noStrike" kern="1200">
                        <a:solidFill>
                          <a:schemeClr val="dk1"/>
                        </a:solidFill>
                        <a:effectLst/>
                        <a:latin typeface="+mn-lt"/>
                        <a:ea typeface="+mn-ea"/>
                        <a:cs typeface="+mn-cs"/>
                      </a:endParaRPr>
                    </a:p>
                  </a:txBody>
                  <a:tcPr marL="7620" marR="7620" marT="7620" marB="0" anchor="ctr"/>
                </a:tc>
                <a:tc>
                  <a:txBody>
                    <a:bodyPr/>
                    <a:lstStyle/>
                    <a:p>
                      <a:pPr marL="0" algn="ctr" defTabSz="914400" rtl="0" eaLnBrk="1" fontAlgn="b" latinLnBrk="0" hangingPunct="1"/>
                      <a:r>
                        <a:rPr lang="es-PE" sz="1200" u="none" strike="noStrike" kern="1200">
                          <a:solidFill>
                            <a:schemeClr val="dk1"/>
                          </a:solidFill>
                          <a:effectLst/>
                        </a:rPr>
                        <a:t>APROBADO</a:t>
                      </a:r>
                      <a:endParaRPr lang="es-PE" sz="1200" u="none" strike="noStrike" kern="1200">
                        <a:solidFill>
                          <a:schemeClr val="dk1"/>
                        </a:solidFill>
                        <a:effectLst/>
                        <a:latin typeface="+mn-lt"/>
                        <a:ea typeface="+mn-ea"/>
                        <a:cs typeface="+mn-cs"/>
                      </a:endParaRPr>
                    </a:p>
                  </a:txBody>
                  <a:tcPr marL="7620" marR="7620" marT="7620" marB="0" anchor="ctr"/>
                </a:tc>
                <a:tc>
                  <a:txBody>
                    <a:bodyPr/>
                    <a:lstStyle/>
                    <a:p>
                      <a:pPr marL="0" algn="ctr" defTabSz="914400" rtl="0" eaLnBrk="1" fontAlgn="b" latinLnBrk="0" hangingPunct="1"/>
                      <a:r>
                        <a:rPr lang="es-PE" sz="1200" u="none" strike="noStrike" kern="1200">
                          <a:solidFill>
                            <a:schemeClr val="dk1"/>
                          </a:solidFill>
                          <a:effectLst/>
                        </a:rPr>
                        <a:t>ACTIVO</a:t>
                      </a:r>
                      <a:endParaRPr lang="es-PE" sz="1200" u="none" strike="noStrike" kern="1200">
                        <a:solidFill>
                          <a:schemeClr val="dk1"/>
                        </a:solidFill>
                        <a:effectLst/>
                        <a:latin typeface="+mn-lt"/>
                        <a:ea typeface="+mn-ea"/>
                        <a:cs typeface="+mn-cs"/>
                      </a:endParaRPr>
                    </a:p>
                  </a:txBody>
                  <a:tcPr marL="7620" marR="7620" marT="7620" marB="0" anchor="ctr"/>
                </a:tc>
                <a:extLst>
                  <a:ext uri="{0D108BD9-81ED-4DB2-BD59-A6C34878D82A}">
                    <a16:rowId xmlns:a16="http://schemas.microsoft.com/office/drawing/2014/main" val="3932968323"/>
                  </a:ext>
                </a:extLst>
              </a:tr>
              <a:tr h="495305">
                <a:tc>
                  <a:txBody>
                    <a:bodyPr/>
                    <a:lstStyle/>
                    <a:p>
                      <a:pPr marL="0" algn="ctr" defTabSz="914400" rtl="0" eaLnBrk="1" fontAlgn="b" latinLnBrk="0" hangingPunct="1"/>
                      <a:r>
                        <a:rPr lang="es-PE" sz="1200" u="none" strike="noStrike" kern="1200">
                          <a:solidFill>
                            <a:schemeClr val="dk1"/>
                          </a:solidFill>
                          <a:effectLst/>
                        </a:rPr>
                        <a:t>7</a:t>
                      </a:r>
                      <a:endParaRPr lang="es-PE" sz="1200" u="none" strike="noStrike" kern="1200">
                        <a:solidFill>
                          <a:schemeClr val="dk1"/>
                        </a:solidFill>
                        <a:effectLst/>
                        <a:latin typeface="+mn-lt"/>
                        <a:ea typeface="+mn-ea"/>
                        <a:cs typeface="+mn-cs"/>
                      </a:endParaRPr>
                    </a:p>
                  </a:txBody>
                  <a:tcPr marL="7620" marR="7620" marT="7620" marB="0" anchor="ctr"/>
                </a:tc>
                <a:tc>
                  <a:txBody>
                    <a:bodyPr/>
                    <a:lstStyle/>
                    <a:p>
                      <a:pPr marL="0" algn="ctr" defTabSz="914400" rtl="0" eaLnBrk="1" fontAlgn="b" latinLnBrk="0" hangingPunct="1"/>
                      <a:r>
                        <a:rPr lang="es-PE" sz="1200" u="none" strike="noStrike" kern="1200">
                          <a:solidFill>
                            <a:schemeClr val="dk1"/>
                          </a:solidFill>
                          <a:effectLst/>
                        </a:rPr>
                        <a:t>2456374</a:t>
                      </a:r>
                      <a:endParaRPr lang="es-PE" sz="1200" u="none" strike="noStrike" kern="1200">
                        <a:solidFill>
                          <a:schemeClr val="dk1"/>
                        </a:solidFill>
                        <a:effectLst/>
                        <a:latin typeface="+mn-lt"/>
                        <a:ea typeface="+mn-ea"/>
                        <a:cs typeface="+mn-cs"/>
                      </a:endParaRPr>
                    </a:p>
                  </a:txBody>
                  <a:tcPr marL="7620" marR="7620" marT="7620" marB="0" anchor="ctr"/>
                </a:tc>
                <a:tc>
                  <a:txBody>
                    <a:bodyPr/>
                    <a:lstStyle/>
                    <a:p>
                      <a:pPr marL="0" algn="l" defTabSz="914400" rtl="0" eaLnBrk="1" fontAlgn="b" latinLnBrk="0" hangingPunct="1"/>
                      <a:r>
                        <a:rPr lang="es-MX" sz="1200" u="none" strike="noStrike" kern="1200" dirty="0">
                          <a:solidFill>
                            <a:schemeClr val="dk1"/>
                          </a:solidFill>
                          <a:effectLst/>
                        </a:rPr>
                        <a:t>CONSTRUCCION DE COBERTURA; EN EL(LA) IE 54269 - SABAINO EN LA LOCALIDAD ANTILLA, DISTRITO DE SABAINO, PROVINCIA ANTABAMBA, DEPARTAMENTO APURIMAC</a:t>
                      </a:r>
                      <a:endParaRPr lang="es-MX" sz="1200" u="none" strike="noStrike" kern="1200" dirty="0">
                        <a:solidFill>
                          <a:schemeClr val="dk1"/>
                        </a:solidFill>
                        <a:effectLst/>
                        <a:latin typeface="+mn-lt"/>
                        <a:ea typeface="+mn-ea"/>
                        <a:cs typeface="+mn-cs"/>
                      </a:endParaRPr>
                    </a:p>
                  </a:txBody>
                  <a:tcPr marL="7620" marR="7620" marT="7620" marB="0" anchor="ctr"/>
                </a:tc>
                <a:tc>
                  <a:txBody>
                    <a:bodyPr/>
                    <a:lstStyle/>
                    <a:p>
                      <a:pPr marL="0" algn="ctr" defTabSz="914400" rtl="0" eaLnBrk="1" fontAlgn="b" latinLnBrk="0" hangingPunct="1"/>
                      <a:r>
                        <a:rPr lang="es-PE" sz="1200" u="none" strike="noStrike" kern="1200">
                          <a:solidFill>
                            <a:schemeClr val="dk1"/>
                          </a:solidFill>
                          <a:effectLst/>
                        </a:rPr>
                        <a:t>31/07/2019 19:06</a:t>
                      </a:r>
                      <a:endParaRPr lang="es-PE" sz="1200" u="none" strike="noStrike" kern="1200">
                        <a:solidFill>
                          <a:schemeClr val="dk1"/>
                        </a:solidFill>
                        <a:effectLst/>
                        <a:latin typeface="+mn-lt"/>
                        <a:ea typeface="+mn-ea"/>
                        <a:cs typeface="+mn-cs"/>
                      </a:endParaRPr>
                    </a:p>
                  </a:txBody>
                  <a:tcPr marL="7620" marR="7620" marT="7620" marB="0" anchor="ctr"/>
                </a:tc>
                <a:tc>
                  <a:txBody>
                    <a:bodyPr/>
                    <a:lstStyle/>
                    <a:p>
                      <a:pPr marL="0" algn="ctr" defTabSz="914400" rtl="0" eaLnBrk="1" fontAlgn="b" latinLnBrk="0" hangingPunct="1"/>
                      <a:r>
                        <a:rPr lang="es-PE" sz="1200" u="none" strike="noStrike" kern="1200">
                          <a:solidFill>
                            <a:schemeClr val="dk1"/>
                          </a:solidFill>
                          <a:effectLst/>
                        </a:rPr>
                        <a:t>204,646.86</a:t>
                      </a:r>
                      <a:endParaRPr lang="es-PE" sz="1200" u="none" strike="noStrike" kern="1200">
                        <a:solidFill>
                          <a:schemeClr val="dk1"/>
                        </a:solidFill>
                        <a:effectLst/>
                        <a:latin typeface="+mn-lt"/>
                        <a:ea typeface="+mn-ea"/>
                        <a:cs typeface="+mn-cs"/>
                      </a:endParaRPr>
                    </a:p>
                  </a:txBody>
                  <a:tcPr marL="7620" marR="7620" marT="7620" marB="0" anchor="ctr"/>
                </a:tc>
                <a:tc>
                  <a:txBody>
                    <a:bodyPr/>
                    <a:lstStyle/>
                    <a:p>
                      <a:pPr marL="0" algn="ctr" defTabSz="914400" rtl="0" eaLnBrk="1" fontAlgn="b" latinLnBrk="0" hangingPunct="1"/>
                      <a:r>
                        <a:rPr lang="es-PE" sz="1200" u="none" strike="noStrike" kern="1200">
                          <a:solidFill>
                            <a:schemeClr val="dk1"/>
                          </a:solidFill>
                          <a:effectLst/>
                        </a:rPr>
                        <a:t>APROBADO</a:t>
                      </a:r>
                      <a:endParaRPr lang="es-PE" sz="1200" u="none" strike="noStrike" kern="1200">
                        <a:solidFill>
                          <a:schemeClr val="dk1"/>
                        </a:solidFill>
                        <a:effectLst/>
                        <a:latin typeface="+mn-lt"/>
                        <a:ea typeface="+mn-ea"/>
                        <a:cs typeface="+mn-cs"/>
                      </a:endParaRPr>
                    </a:p>
                  </a:txBody>
                  <a:tcPr marL="7620" marR="7620" marT="7620" marB="0" anchor="ctr"/>
                </a:tc>
                <a:tc>
                  <a:txBody>
                    <a:bodyPr/>
                    <a:lstStyle/>
                    <a:p>
                      <a:pPr marL="0" algn="ctr" defTabSz="914400" rtl="0" eaLnBrk="1" fontAlgn="b" latinLnBrk="0" hangingPunct="1"/>
                      <a:r>
                        <a:rPr lang="es-PE" sz="1200" u="none" strike="noStrike" kern="1200">
                          <a:solidFill>
                            <a:schemeClr val="dk1"/>
                          </a:solidFill>
                          <a:effectLst/>
                        </a:rPr>
                        <a:t>ACTIVO</a:t>
                      </a:r>
                      <a:endParaRPr lang="es-PE" sz="1200" u="none" strike="noStrike" kern="1200">
                        <a:solidFill>
                          <a:schemeClr val="dk1"/>
                        </a:solidFill>
                        <a:effectLst/>
                        <a:latin typeface="+mn-lt"/>
                        <a:ea typeface="+mn-ea"/>
                        <a:cs typeface="+mn-cs"/>
                      </a:endParaRPr>
                    </a:p>
                  </a:txBody>
                  <a:tcPr marL="7620" marR="7620" marT="7620" marB="0" anchor="ctr"/>
                </a:tc>
                <a:extLst>
                  <a:ext uri="{0D108BD9-81ED-4DB2-BD59-A6C34878D82A}">
                    <a16:rowId xmlns:a16="http://schemas.microsoft.com/office/drawing/2014/main" val="1416769703"/>
                  </a:ext>
                </a:extLst>
              </a:tr>
              <a:tr h="495305">
                <a:tc>
                  <a:txBody>
                    <a:bodyPr/>
                    <a:lstStyle/>
                    <a:p>
                      <a:pPr marL="0" algn="ctr" defTabSz="914400" rtl="0" eaLnBrk="1" fontAlgn="b" latinLnBrk="0" hangingPunct="1"/>
                      <a:r>
                        <a:rPr lang="es-PE" sz="1200" u="none" strike="noStrike" kern="1200">
                          <a:solidFill>
                            <a:schemeClr val="dk1"/>
                          </a:solidFill>
                          <a:effectLst/>
                        </a:rPr>
                        <a:t>8</a:t>
                      </a:r>
                      <a:endParaRPr lang="es-PE" sz="1200" u="none" strike="noStrike" kern="1200">
                        <a:solidFill>
                          <a:schemeClr val="dk1"/>
                        </a:solidFill>
                        <a:effectLst/>
                        <a:latin typeface="+mn-lt"/>
                        <a:ea typeface="+mn-ea"/>
                        <a:cs typeface="+mn-cs"/>
                      </a:endParaRPr>
                    </a:p>
                  </a:txBody>
                  <a:tcPr marL="7620" marR="7620" marT="7620" marB="0" anchor="ctr"/>
                </a:tc>
                <a:tc>
                  <a:txBody>
                    <a:bodyPr/>
                    <a:lstStyle/>
                    <a:p>
                      <a:pPr marL="0" algn="ctr" defTabSz="914400" rtl="0" eaLnBrk="1" fontAlgn="b" latinLnBrk="0" hangingPunct="1"/>
                      <a:r>
                        <a:rPr lang="es-PE" sz="1200" u="none" strike="noStrike" kern="1200" dirty="0">
                          <a:solidFill>
                            <a:schemeClr val="dk1"/>
                          </a:solidFill>
                          <a:effectLst/>
                        </a:rPr>
                        <a:t>2456356</a:t>
                      </a:r>
                      <a:endParaRPr lang="es-PE" sz="1200" u="none" strike="noStrike" kern="1200" dirty="0">
                        <a:solidFill>
                          <a:schemeClr val="dk1"/>
                        </a:solidFill>
                        <a:effectLst/>
                        <a:latin typeface="+mn-lt"/>
                        <a:ea typeface="+mn-ea"/>
                        <a:cs typeface="+mn-cs"/>
                      </a:endParaRPr>
                    </a:p>
                  </a:txBody>
                  <a:tcPr marL="7620" marR="7620" marT="7620" marB="0" anchor="ctr"/>
                </a:tc>
                <a:tc>
                  <a:txBody>
                    <a:bodyPr/>
                    <a:lstStyle/>
                    <a:p>
                      <a:pPr marL="0" algn="l" defTabSz="914400" rtl="0" eaLnBrk="1" fontAlgn="b" latinLnBrk="0" hangingPunct="1"/>
                      <a:r>
                        <a:rPr lang="es-MX" sz="1200" u="none" strike="noStrike" kern="1200" dirty="0">
                          <a:solidFill>
                            <a:schemeClr val="dk1"/>
                          </a:solidFill>
                          <a:effectLst/>
                        </a:rPr>
                        <a:t>CONSTRUCCION DE COBERTURA; EN EL(LA) IE 54262 - JUAN ESPINOZA MEDRANO EN LA LOCALIDAD CALCAUSO, DISTRITO DE JUAN ESPINOZA MEDRANO, PROVINCIA ANTABAMBA, DEPARTAMENTO APURIMAC</a:t>
                      </a:r>
                      <a:endParaRPr lang="es-MX" sz="1200" u="none" strike="noStrike" kern="1200" dirty="0">
                        <a:solidFill>
                          <a:schemeClr val="dk1"/>
                        </a:solidFill>
                        <a:effectLst/>
                        <a:latin typeface="+mn-lt"/>
                        <a:ea typeface="+mn-ea"/>
                        <a:cs typeface="+mn-cs"/>
                      </a:endParaRPr>
                    </a:p>
                  </a:txBody>
                  <a:tcPr marL="7620" marR="7620" marT="7620" marB="0" anchor="ctr"/>
                </a:tc>
                <a:tc>
                  <a:txBody>
                    <a:bodyPr/>
                    <a:lstStyle/>
                    <a:p>
                      <a:pPr marL="0" algn="ctr" defTabSz="914400" rtl="0" eaLnBrk="1" fontAlgn="b" latinLnBrk="0" hangingPunct="1"/>
                      <a:r>
                        <a:rPr lang="es-PE" sz="1200" u="none" strike="noStrike" kern="1200" dirty="0">
                          <a:solidFill>
                            <a:schemeClr val="dk1"/>
                          </a:solidFill>
                          <a:effectLst/>
                        </a:rPr>
                        <a:t>31/07/2019 17:21</a:t>
                      </a:r>
                      <a:endParaRPr lang="es-PE" sz="1200" u="none" strike="noStrike" kern="1200" dirty="0">
                        <a:solidFill>
                          <a:schemeClr val="dk1"/>
                        </a:solidFill>
                        <a:effectLst/>
                        <a:latin typeface="+mn-lt"/>
                        <a:ea typeface="+mn-ea"/>
                        <a:cs typeface="+mn-cs"/>
                      </a:endParaRPr>
                    </a:p>
                  </a:txBody>
                  <a:tcPr marL="7620" marR="7620" marT="7620" marB="0" anchor="ctr"/>
                </a:tc>
                <a:tc>
                  <a:txBody>
                    <a:bodyPr/>
                    <a:lstStyle/>
                    <a:p>
                      <a:pPr marL="0" algn="ctr" defTabSz="914400" rtl="0" eaLnBrk="1" fontAlgn="b" latinLnBrk="0" hangingPunct="1"/>
                      <a:r>
                        <a:rPr lang="es-PE" sz="1200" u="none" strike="noStrike" kern="1200" dirty="0">
                          <a:solidFill>
                            <a:schemeClr val="dk1"/>
                          </a:solidFill>
                          <a:effectLst/>
                        </a:rPr>
                        <a:t>229,394.87</a:t>
                      </a:r>
                      <a:endParaRPr lang="es-PE" sz="1200" u="none" strike="noStrike" kern="1200" dirty="0">
                        <a:solidFill>
                          <a:schemeClr val="dk1"/>
                        </a:solidFill>
                        <a:effectLst/>
                        <a:latin typeface="+mn-lt"/>
                        <a:ea typeface="+mn-ea"/>
                        <a:cs typeface="+mn-cs"/>
                      </a:endParaRPr>
                    </a:p>
                  </a:txBody>
                  <a:tcPr marL="7620" marR="7620" marT="7620" marB="0" anchor="ctr"/>
                </a:tc>
                <a:tc>
                  <a:txBody>
                    <a:bodyPr/>
                    <a:lstStyle/>
                    <a:p>
                      <a:pPr marL="0" algn="ctr" defTabSz="914400" rtl="0" eaLnBrk="1" fontAlgn="b" latinLnBrk="0" hangingPunct="1"/>
                      <a:r>
                        <a:rPr lang="es-PE" sz="1200" u="none" strike="noStrike" kern="1200">
                          <a:solidFill>
                            <a:schemeClr val="dk1"/>
                          </a:solidFill>
                          <a:effectLst/>
                        </a:rPr>
                        <a:t>APROBADO</a:t>
                      </a:r>
                      <a:endParaRPr lang="es-PE" sz="1200" u="none" strike="noStrike" kern="1200">
                        <a:solidFill>
                          <a:schemeClr val="dk1"/>
                        </a:solidFill>
                        <a:effectLst/>
                        <a:latin typeface="+mn-lt"/>
                        <a:ea typeface="+mn-ea"/>
                        <a:cs typeface="+mn-cs"/>
                      </a:endParaRPr>
                    </a:p>
                  </a:txBody>
                  <a:tcPr marL="7620" marR="7620" marT="7620" marB="0" anchor="ctr"/>
                </a:tc>
                <a:tc>
                  <a:txBody>
                    <a:bodyPr/>
                    <a:lstStyle/>
                    <a:p>
                      <a:pPr marL="0" algn="ctr" defTabSz="914400" rtl="0" eaLnBrk="1" fontAlgn="b" latinLnBrk="0" hangingPunct="1"/>
                      <a:r>
                        <a:rPr lang="es-PE" sz="1200" u="none" strike="noStrike" kern="1200">
                          <a:solidFill>
                            <a:schemeClr val="dk1"/>
                          </a:solidFill>
                          <a:effectLst/>
                        </a:rPr>
                        <a:t>ACTIVO</a:t>
                      </a:r>
                      <a:endParaRPr lang="es-PE" sz="1200" u="none" strike="noStrike" kern="1200">
                        <a:solidFill>
                          <a:schemeClr val="dk1"/>
                        </a:solidFill>
                        <a:effectLst/>
                        <a:latin typeface="+mn-lt"/>
                        <a:ea typeface="+mn-ea"/>
                        <a:cs typeface="+mn-cs"/>
                      </a:endParaRPr>
                    </a:p>
                  </a:txBody>
                  <a:tcPr marL="7620" marR="7620" marT="7620" marB="0" anchor="ctr"/>
                </a:tc>
                <a:extLst>
                  <a:ext uri="{0D108BD9-81ED-4DB2-BD59-A6C34878D82A}">
                    <a16:rowId xmlns:a16="http://schemas.microsoft.com/office/drawing/2014/main" val="2581702295"/>
                  </a:ext>
                </a:extLst>
              </a:tr>
              <a:tr h="495305">
                <a:tc>
                  <a:txBody>
                    <a:bodyPr/>
                    <a:lstStyle/>
                    <a:p>
                      <a:pPr marL="0" algn="ctr" defTabSz="914400" rtl="0" eaLnBrk="1" fontAlgn="b" latinLnBrk="0" hangingPunct="1"/>
                      <a:r>
                        <a:rPr lang="es-PE" sz="1200" u="none" strike="noStrike" kern="1200">
                          <a:solidFill>
                            <a:schemeClr val="dk1"/>
                          </a:solidFill>
                          <a:effectLst/>
                        </a:rPr>
                        <a:t>9</a:t>
                      </a:r>
                      <a:endParaRPr lang="es-PE" sz="1200" u="none" strike="noStrike" kern="1200">
                        <a:solidFill>
                          <a:schemeClr val="dk1"/>
                        </a:solidFill>
                        <a:effectLst/>
                        <a:latin typeface="+mn-lt"/>
                        <a:ea typeface="+mn-ea"/>
                        <a:cs typeface="+mn-cs"/>
                      </a:endParaRPr>
                    </a:p>
                  </a:txBody>
                  <a:tcPr marL="7620" marR="7620" marT="7620" marB="0" anchor="ctr"/>
                </a:tc>
                <a:tc>
                  <a:txBody>
                    <a:bodyPr/>
                    <a:lstStyle/>
                    <a:p>
                      <a:pPr marL="0" algn="ctr" defTabSz="914400" rtl="0" eaLnBrk="1" fontAlgn="b" latinLnBrk="0" hangingPunct="1"/>
                      <a:r>
                        <a:rPr lang="es-PE" sz="1200" u="none" strike="noStrike" kern="1200">
                          <a:solidFill>
                            <a:schemeClr val="dk1"/>
                          </a:solidFill>
                          <a:effectLst/>
                        </a:rPr>
                        <a:t>2456286</a:t>
                      </a:r>
                      <a:endParaRPr lang="es-PE" sz="1200" u="none" strike="noStrike" kern="1200">
                        <a:solidFill>
                          <a:schemeClr val="dk1"/>
                        </a:solidFill>
                        <a:effectLst/>
                        <a:latin typeface="+mn-lt"/>
                        <a:ea typeface="+mn-ea"/>
                        <a:cs typeface="+mn-cs"/>
                      </a:endParaRPr>
                    </a:p>
                  </a:txBody>
                  <a:tcPr marL="7620" marR="7620" marT="7620" marB="0" anchor="ctr"/>
                </a:tc>
                <a:tc>
                  <a:txBody>
                    <a:bodyPr/>
                    <a:lstStyle/>
                    <a:p>
                      <a:pPr marL="0" algn="l" defTabSz="914400" rtl="0" eaLnBrk="1" fontAlgn="b" latinLnBrk="0" hangingPunct="1"/>
                      <a:r>
                        <a:rPr lang="es-MX" sz="1200" u="none" strike="noStrike" kern="1200">
                          <a:solidFill>
                            <a:schemeClr val="dk1"/>
                          </a:solidFill>
                          <a:effectLst/>
                        </a:rPr>
                        <a:t>CONSTRUCCION DE COBERTURA; EN EL(LA) IE 54333 - YANACA EN LA LOCALIDAD SARAICA, DISTRITO DE YANACA, PROVINCIA AYMARAES, DEPARTAMENTO APURIMAC</a:t>
                      </a:r>
                      <a:endParaRPr lang="es-MX" sz="1200" u="none" strike="noStrike" kern="1200">
                        <a:solidFill>
                          <a:schemeClr val="dk1"/>
                        </a:solidFill>
                        <a:effectLst/>
                        <a:latin typeface="+mn-lt"/>
                        <a:ea typeface="+mn-ea"/>
                        <a:cs typeface="+mn-cs"/>
                      </a:endParaRPr>
                    </a:p>
                  </a:txBody>
                  <a:tcPr marL="7620" marR="7620" marT="7620" marB="0" anchor="ctr"/>
                </a:tc>
                <a:tc>
                  <a:txBody>
                    <a:bodyPr/>
                    <a:lstStyle/>
                    <a:p>
                      <a:pPr marL="0" algn="ctr" defTabSz="914400" rtl="0" eaLnBrk="1" fontAlgn="b" latinLnBrk="0" hangingPunct="1"/>
                      <a:r>
                        <a:rPr lang="es-PE" sz="1200" u="none" strike="noStrike" kern="1200">
                          <a:solidFill>
                            <a:schemeClr val="dk1"/>
                          </a:solidFill>
                          <a:effectLst/>
                        </a:rPr>
                        <a:t>31/07/2019 11:30</a:t>
                      </a:r>
                      <a:endParaRPr lang="es-PE" sz="1200" u="none" strike="noStrike" kern="1200">
                        <a:solidFill>
                          <a:schemeClr val="dk1"/>
                        </a:solidFill>
                        <a:effectLst/>
                        <a:latin typeface="+mn-lt"/>
                        <a:ea typeface="+mn-ea"/>
                        <a:cs typeface="+mn-cs"/>
                      </a:endParaRPr>
                    </a:p>
                  </a:txBody>
                  <a:tcPr marL="7620" marR="7620" marT="7620" marB="0" anchor="ctr"/>
                </a:tc>
                <a:tc>
                  <a:txBody>
                    <a:bodyPr/>
                    <a:lstStyle/>
                    <a:p>
                      <a:pPr marL="0" algn="ctr" defTabSz="914400" rtl="0" eaLnBrk="1" fontAlgn="b" latinLnBrk="0" hangingPunct="1"/>
                      <a:r>
                        <a:rPr lang="es-PE" sz="1200" u="none" strike="noStrike" kern="1200" dirty="0">
                          <a:solidFill>
                            <a:schemeClr val="dk1"/>
                          </a:solidFill>
                          <a:effectLst/>
                        </a:rPr>
                        <a:t>321,272.74</a:t>
                      </a:r>
                      <a:endParaRPr lang="es-PE" sz="1200" u="none" strike="noStrike" kern="1200" dirty="0">
                        <a:solidFill>
                          <a:schemeClr val="dk1"/>
                        </a:solidFill>
                        <a:effectLst/>
                        <a:latin typeface="+mn-lt"/>
                        <a:ea typeface="+mn-ea"/>
                        <a:cs typeface="+mn-cs"/>
                      </a:endParaRPr>
                    </a:p>
                  </a:txBody>
                  <a:tcPr marL="7620" marR="7620" marT="7620" marB="0" anchor="ctr"/>
                </a:tc>
                <a:tc>
                  <a:txBody>
                    <a:bodyPr/>
                    <a:lstStyle/>
                    <a:p>
                      <a:pPr marL="0" algn="ctr" defTabSz="914400" rtl="0" eaLnBrk="1" fontAlgn="b" latinLnBrk="0" hangingPunct="1"/>
                      <a:r>
                        <a:rPr lang="es-PE" sz="1200" u="none" strike="noStrike" kern="1200" dirty="0">
                          <a:solidFill>
                            <a:schemeClr val="dk1"/>
                          </a:solidFill>
                          <a:effectLst/>
                        </a:rPr>
                        <a:t>APROBADO</a:t>
                      </a:r>
                      <a:endParaRPr lang="es-PE" sz="1200" u="none" strike="noStrike" kern="1200" dirty="0">
                        <a:solidFill>
                          <a:schemeClr val="dk1"/>
                        </a:solidFill>
                        <a:effectLst/>
                        <a:latin typeface="+mn-lt"/>
                        <a:ea typeface="+mn-ea"/>
                        <a:cs typeface="+mn-cs"/>
                      </a:endParaRPr>
                    </a:p>
                  </a:txBody>
                  <a:tcPr marL="7620" marR="7620" marT="7620" marB="0" anchor="ctr"/>
                </a:tc>
                <a:tc>
                  <a:txBody>
                    <a:bodyPr/>
                    <a:lstStyle/>
                    <a:p>
                      <a:pPr marL="0" algn="ctr" defTabSz="914400" rtl="0" eaLnBrk="1" fontAlgn="b" latinLnBrk="0" hangingPunct="1"/>
                      <a:r>
                        <a:rPr lang="es-PE" sz="1200" u="none" strike="noStrike" kern="1200">
                          <a:solidFill>
                            <a:schemeClr val="dk1"/>
                          </a:solidFill>
                          <a:effectLst/>
                        </a:rPr>
                        <a:t>ACTIVO</a:t>
                      </a:r>
                      <a:endParaRPr lang="es-PE" sz="1200" u="none" strike="noStrike" kern="1200">
                        <a:solidFill>
                          <a:schemeClr val="dk1"/>
                        </a:solidFill>
                        <a:effectLst/>
                        <a:latin typeface="+mn-lt"/>
                        <a:ea typeface="+mn-ea"/>
                        <a:cs typeface="+mn-cs"/>
                      </a:endParaRPr>
                    </a:p>
                  </a:txBody>
                  <a:tcPr marL="7620" marR="7620" marT="7620" marB="0" anchor="ctr"/>
                </a:tc>
                <a:extLst>
                  <a:ext uri="{0D108BD9-81ED-4DB2-BD59-A6C34878D82A}">
                    <a16:rowId xmlns:a16="http://schemas.microsoft.com/office/drawing/2014/main" val="3178207839"/>
                  </a:ext>
                </a:extLst>
              </a:tr>
              <a:tr h="699654">
                <a:tc>
                  <a:txBody>
                    <a:bodyPr/>
                    <a:lstStyle/>
                    <a:p>
                      <a:pPr marL="0" algn="ctr" defTabSz="914400" rtl="0" eaLnBrk="1" fontAlgn="b" latinLnBrk="0" hangingPunct="1"/>
                      <a:r>
                        <a:rPr lang="es-PE" sz="1200" u="none" strike="noStrike" kern="1200">
                          <a:solidFill>
                            <a:schemeClr val="dk1"/>
                          </a:solidFill>
                          <a:effectLst/>
                        </a:rPr>
                        <a:t>10</a:t>
                      </a:r>
                      <a:endParaRPr lang="es-PE" sz="1200" u="none" strike="noStrike" kern="1200">
                        <a:solidFill>
                          <a:schemeClr val="dk1"/>
                        </a:solidFill>
                        <a:effectLst/>
                        <a:latin typeface="+mn-lt"/>
                        <a:ea typeface="+mn-ea"/>
                        <a:cs typeface="+mn-cs"/>
                      </a:endParaRPr>
                    </a:p>
                  </a:txBody>
                  <a:tcPr marL="7620" marR="7620" marT="7620" marB="0" anchor="ctr"/>
                </a:tc>
                <a:tc>
                  <a:txBody>
                    <a:bodyPr/>
                    <a:lstStyle/>
                    <a:p>
                      <a:pPr marL="0" algn="ctr" defTabSz="914400" rtl="0" eaLnBrk="1" fontAlgn="b" latinLnBrk="0" hangingPunct="1"/>
                      <a:r>
                        <a:rPr lang="es-PE" sz="1200" u="none" strike="noStrike" kern="1200">
                          <a:solidFill>
                            <a:schemeClr val="dk1"/>
                          </a:solidFill>
                          <a:effectLst/>
                        </a:rPr>
                        <a:t>2456271</a:t>
                      </a:r>
                      <a:endParaRPr lang="es-PE" sz="1200" u="none" strike="noStrike" kern="1200">
                        <a:solidFill>
                          <a:schemeClr val="dk1"/>
                        </a:solidFill>
                        <a:effectLst/>
                        <a:latin typeface="+mn-lt"/>
                        <a:ea typeface="+mn-ea"/>
                        <a:cs typeface="+mn-cs"/>
                      </a:endParaRPr>
                    </a:p>
                  </a:txBody>
                  <a:tcPr marL="7620" marR="7620" marT="7620" marB="0" anchor="ctr"/>
                </a:tc>
                <a:tc>
                  <a:txBody>
                    <a:bodyPr/>
                    <a:lstStyle/>
                    <a:p>
                      <a:pPr marL="0" algn="l" defTabSz="914400" rtl="0" eaLnBrk="1" fontAlgn="b" latinLnBrk="0" hangingPunct="1"/>
                      <a:r>
                        <a:rPr lang="es-MX" sz="1200" u="none" strike="noStrike" kern="1200" dirty="0">
                          <a:solidFill>
                            <a:schemeClr val="dk1"/>
                          </a:solidFill>
                          <a:effectLst/>
                        </a:rPr>
                        <a:t>CONSTRUCCION DE COBERTURA; EN EL(LA) IE 54253 - ANTABAMBA EN LA LOCALIDAD ANTABAMBA, DISTRITO DE ANTABAMBA, PROVINCIA ANTABAMBA, DEPARTAMENTO APURIMAC</a:t>
                      </a:r>
                      <a:endParaRPr lang="es-MX" sz="1200" u="none" strike="noStrike" kern="1200" dirty="0">
                        <a:solidFill>
                          <a:schemeClr val="dk1"/>
                        </a:solidFill>
                        <a:effectLst/>
                        <a:latin typeface="+mn-lt"/>
                        <a:ea typeface="+mn-ea"/>
                        <a:cs typeface="+mn-cs"/>
                      </a:endParaRPr>
                    </a:p>
                  </a:txBody>
                  <a:tcPr marL="7620" marR="7620" marT="7620" marB="0" anchor="ctr"/>
                </a:tc>
                <a:tc>
                  <a:txBody>
                    <a:bodyPr/>
                    <a:lstStyle/>
                    <a:p>
                      <a:pPr marL="0" algn="ctr" defTabSz="914400" rtl="0" eaLnBrk="1" fontAlgn="b" latinLnBrk="0" hangingPunct="1"/>
                      <a:r>
                        <a:rPr lang="es-PE" sz="1200" u="none" strike="noStrike" kern="1200">
                          <a:solidFill>
                            <a:schemeClr val="dk1"/>
                          </a:solidFill>
                          <a:effectLst/>
                        </a:rPr>
                        <a:t>31/07/2019 10:48</a:t>
                      </a:r>
                      <a:endParaRPr lang="es-PE" sz="1200" u="none" strike="noStrike" kern="1200">
                        <a:solidFill>
                          <a:schemeClr val="dk1"/>
                        </a:solidFill>
                        <a:effectLst/>
                        <a:latin typeface="+mn-lt"/>
                        <a:ea typeface="+mn-ea"/>
                        <a:cs typeface="+mn-cs"/>
                      </a:endParaRPr>
                    </a:p>
                  </a:txBody>
                  <a:tcPr marL="7620" marR="7620" marT="7620" marB="0" anchor="ctr"/>
                </a:tc>
                <a:tc>
                  <a:txBody>
                    <a:bodyPr/>
                    <a:lstStyle/>
                    <a:p>
                      <a:pPr marL="0" algn="ctr" defTabSz="914400" rtl="0" eaLnBrk="1" fontAlgn="b" latinLnBrk="0" hangingPunct="1"/>
                      <a:r>
                        <a:rPr lang="es-PE" sz="1200" u="none" strike="noStrike" kern="1200">
                          <a:solidFill>
                            <a:schemeClr val="dk1"/>
                          </a:solidFill>
                          <a:effectLst/>
                        </a:rPr>
                        <a:t>247,863.26</a:t>
                      </a:r>
                      <a:endParaRPr lang="es-PE" sz="1200" u="none" strike="noStrike" kern="1200">
                        <a:solidFill>
                          <a:schemeClr val="dk1"/>
                        </a:solidFill>
                        <a:effectLst/>
                        <a:latin typeface="+mn-lt"/>
                        <a:ea typeface="+mn-ea"/>
                        <a:cs typeface="+mn-cs"/>
                      </a:endParaRPr>
                    </a:p>
                  </a:txBody>
                  <a:tcPr marL="7620" marR="7620" marT="7620" marB="0" anchor="ctr"/>
                </a:tc>
                <a:tc>
                  <a:txBody>
                    <a:bodyPr/>
                    <a:lstStyle/>
                    <a:p>
                      <a:pPr marL="0" algn="ctr" defTabSz="914400" rtl="0" eaLnBrk="1" fontAlgn="b" latinLnBrk="0" hangingPunct="1"/>
                      <a:r>
                        <a:rPr lang="es-PE" sz="1200" u="none" strike="noStrike" kern="1200" dirty="0">
                          <a:solidFill>
                            <a:schemeClr val="dk1"/>
                          </a:solidFill>
                          <a:effectLst/>
                        </a:rPr>
                        <a:t>APROBADO</a:t>
                      </a:r>
                      <a:endParaRPr lang="es-PE" sz="1200" u="none" strike="noStrike" kern="1200" dirty="0">
                        <a:solidFill>
                          <a:schemeClr val="dk1"/>
                        </a:solidFill>
                        <a:effectLst/>
                        <a:latin typeface="+mn-lt"/>
                        <a:ea typeface="+mn-ea"/>
                        <a:cs typeface="+mn-cs"/>
                      </a:endParaRPr>
                    </a:p>
                  </a:txBody>
                  <a:tcPr marL="7620" marR="7620" marT="7620" marB="0" anchor="ctr"/>
                </a:tc>
                <a:tc>
                  <a:txBody>
                    <a:bodyPr/>
                    <a:lstStyle/>
                    <a:p>
                      <a:pPr marL="0" algn="ctr" defTabSz="914400" rtl="0" eaLnBrk="1" fontAlgn="b" latinLnBrk="0" hangingPunct="1"/>
                      <a:r>
                        <a:rPr lang="es-PE" sz="1200" u="none" strike="noStrike" kern="1200" dirty="0">
                          <a:solidFill>
                            <a:schemeClr val="dk1"/>
                          </a:solidFill>
                          <a:effectLst/>
                        </a:rPr>
                        <a:t>ACTIVO</a:t>
                      </a:r>
                      <a:endParaRPr lang="es-PE" sz="1200" u="none" strike="noStrike" kern="1200" dirty="0">
                        <a:solidFill>
                          <a:schemeClr val="dk1"/>
                        </a:solidFill>
                        <a:effectLst/>
                        <a:latin typeface="+mn-lt"/>
                        <a:ea typeface="+mn-ea"/>
                        <a:cs typeface="+mn-cs"/>
                      </a:endParaRPr>
                    </a:p>
                  </a:txBody>
                  <a:tcPr marL="7620" marR="7620" marT="7620" marB="0" anchor="ctr"/>
                </a:tc>
                <a:extLst>
                  <a:ext uri="{0D108BD9-81ED-4DB2-BD59-A6C34878D82A}">
                    <a16:rowId xmlns:a16="http://schemas.microsoft.com/office/drawing/2014/main" val="2652700524"/>
                  </a:ext>
                </a:extLst>
              </a:tr>
            </a:tbl>
          </a:graphicData>
        </a:graphic>
      </p:graphicFrame>
      <p:sp>
        <p:nvSpPr>
          <p:cNvPr id="7" name="Google Shape;95;p13">
            <a:extLst>
              <a:ext uri="{FF2B5EF4-FFF2-40B4-BE49-F238E27FC236}">
                <a16:creationId xmlns:a16="http://schemas.microsoft.com/office/drawing/2014/main" id="{3AA79574-5291-4642-9D3D-32EC47822454}"/>
              </a:ext>
            </a:extLst>
          </p:cNvPr>
          <p:cNvSpPr txBox="1">
            <a:spLocks/>
          </p:cNvSpPr>
          <p:nvPr/>
        </p:nvSpPr>
        <p:spPr>
          <a:xfrm>
            <a:off x="1002016" y="524379"/>
            <a:ext cx="10562741" cy="524800"/>
          </a:xfrm>
          <a:prstGeom prst="rect">
            <a:avLst/>
          </a:prstGeom>
        </p:spPr>
        <p:txBody>
          <a:bodyPr spcFirstLastPara="1" vert="horz" wrap="square" lIns="0" tIns="0" rIns="0" bIns="0" rtlCol="0" anchor="b" anchorCtr="0">
            <a:noAutofit/>
          </a:bodyPr>
          <a:lstStyle>
            <a:lvl1pPr lvl="0" algn="l" defTabSz="914400" rtl="0" eaLnBrk="1" latinLnBrk="0" hangingPunct="1">
              <a:lnSpc>
                <a:spcPct val="85000"/>
              </a:lnSpc>
              <a:spcBef>
                <a:spcPts val="0"/>
              </a:spcBef>
              <a:spcAft>
                <a:spcPts val="0"/>
              </a:spcAft>
              <a:buSzPts val="3000"/>
              <a:buNone/>
              <a:defRPr sz="4800" kern="1200" spc="-50" baseline="0">
                <a:solidFill>
                  <a:schemeClr val="tx1">
                    <a:lumMod val="75000"/>
                    <a:lumOff val="25000"/>
                  </a:schemeClr>
                </a:solidFill>
                <a:latin typeface="+mj-lt"/>
                <a:ea typeface="+mj-ea"/>
                <a:cs typeface="+mj-c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pPr algn="ctr" defTabSz="457200">
              <a:lnSpc>
                <a:spcPct val="100000"/>
              </a:lnSpc>
              <a:buClr>
                <a:schemeClr val="dk1"/>
              </a:buClr>
              <a:buSzPts val="5400"/>
            </a:pPr>
            <a:r>
              <a:rPr lang="es-MX" sz="2800" b="1">
                <a:ln w="0"/>
                <a:solidFill>
                  <a:schemeClr val="accent1"/>
                </a:solidFill>
                <a:latin typeface="+mn-lt"/>
                <a:sym typeface="Lato Black"/>
              </a:rPr>
              <a:t>IOARR PROGRAMADOS  Y APROBADOS - 2019</a:t>
            </a:r>
            <a:endParaRPr lang="es-MX" sz="2800" b="1" dirty="0">
              <a:ln w="0"/>
              <a:solidFill>
                <a:schemeClr val="accent1"/>
              </a:solidFill>
              <a:latin typeface="+mn-lt"/>
              <a:sym typeface="Lato Black"/>
            </a:endParaRPr>
          </a:p>
        </p:txBody>
      </p:sp>
    </p:spTree>
    <p:extLst>
      <p:ext uri="{BB962C8B-B14F-4D97-AF65-F5344CB8AC3E}">
        <p14:creationId xmlns:p14="http://schemas.microsoft.com/office/powerpoint/2010/main" val="24092079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9" name="Google Shape;99;p13"/>
          <p:cNvSpPr txBox="1">
            <a:spLocks noGrp="1"/>
          </p:cNvSpPr>
          <p:nvPr>
            <p:ph type="sldNum" idx="12"/>
          </p:nvPr>
        </p:nvSpPr>
        <p:spPr>
          <a:prstGeom prst="rect">
            <a:avLst/>
          </a:prstGeom>
        </p:spPr>
        <p:txBody>
          <a:bodyPr spcFirstLastPara="1" vert="horz" wrap="square" lIns="0" tIns="0" rIns="0" bIns="0" rtlCol="0" anchor="ctr" anchorCtr="0">
            <a:noAutofit/>
          </a:bodyPr>
          <a:lstStyle/>
          <a:p>
            <a:fld id="{00000000-1234-1234-1234-123412341234}" type="slidenum">
              <a:rPr lang="en"/>
              <a:pPr/>
              <a:t>31</a:t>
            </a:fld>
            <a:endParaRPr/>
          </a:p>
        </p:txBody>
      </p:sp>
      <p:graphicFrame>
        <p:nvGraphicFramePr>
          <p:cNvPr id="3" name="Tabla 2">
            <a:extLst>
              <a:ext uri="{FF2B5EF4-FFF2-40B4-BE49-F238E27FC236}">
                <a16:creationId xmlns:a16="http://schemas.microsoft.com/office/drawing/2014/main" id="{718DF608-DA5D-4389-8DB8-D6C5061EEFD6}"/>
              </a:ext>
            </a:extLst>
          </p:cNvPr>
          <p:cNvGraphicFramePr>
            <a:graphicFrameLocks noGrp="1"/>
          </p:cNvGraphicFramePr>
          <p:nvPr>
            <p:extLst>
              <p:ext uri="{D42A27DB-BD31-4B8C-83A1-F6EECF244321}">
                <p14:modId xmlns:p14="http://schemas.microsoft.com/office/powerpoint/2010/main" val="2741239238"/>
              </p:ext>
            </p:extLst>
          </p:nvPr>
        </p:nvGraphicFramePr>
        <p:xfrm>
          <a:off x="256362" y="1540549"/>
          <a:ext cx="11763633" cy="4716386"/>
        </p:xfrm>
        <a:graphic>
          <a:graphicData uri="http://schemas.openxmlformats.org/drawingml/2006/table">
            <a:tbl>
              <a:tblPr>
                <a:tableStyleId>{BDBED569-4797-4DF1-A0F4-6AAB3CD982D8}</a:tableStyleId>
              </a:tblPr>
              <a:tblGrid>
                <a:gridCol w="602130">
                  <a:extLst>
                    <a:ext uri="{9D8B030D-6E8A-4147-A177-3AD203B41FA5}">
                      <a16:colId xmlns:a16="http://schemas.microsoft.com/office/drawing/2014/main" val="97979583"/>
                    </a:ext>
                  </a:extLst>
                </a:gridCol>
                <a:gridCol w="836909">
                  <a:extLst>
                    <a:ext uri="{9D8B030D-6E8A-4147-A177-3AD203B41FA5}">
                      <a16:colId xmlns:a16="http://schemas.microsoft.com/office/drawing/2014/main" val="2579085968"/>
                    </a:ext>
                  </a:extLst>
                </a:gridCol>
                <a:gridCol w="5383514">
                  <a:extLst>
                    <a:ext uri="{9D8B030D-6E8A-4147-A177-3AD203B41FA5}">
                      <a16:colId xmlns:a16="http://schemas.microsoft.com/office/drawing/2014/main" val="1085803020"/>
                    </a:ext>
                  </a:extLst>
                </a:gridCol>
                <a:gridCol w="1318794">
                  <a:extLst>
                    <a:ext uri="{9D8B030D-6E8A-4147-A177-3AD203B41FA5}">
                      <a16:colId xmlns:a16="http://schemas.microsoft.com/office/drawing/2014/main" val="1412529350"/>
                    </a:ext>
                  </a:extLst>
                </a:gridCol>
                <a:gridCol w="1441880">
                  <a:extLst>
                    <a:ext uri="{9D8B030D-6E8A-4147-A177-3AD203B41FA5}">
                      <a16:colId xmlns:a16="http://schemas.microsoft.com/office/drawing/2014/main" val="2706866946"/>
                    </a:ext>
                  </a:extLst>
                </a:gridCol>
                <a:gridCol w="1090203">
                  <a:extLst>
                    <a:ext uri="{9D8B030D-6E8A-4147-A177-3AD203B41FA5}">
                      <a16:colId xmlns:a16="http://schemas.microsoft.com/office/drawing/2014/main" val="1376575489"/>
                    </a:ext>
                  </a:extLst>
                </a:gridCol>
                <a:gridCol w="1090203">
                  <a:extLst>
                    <a:ext uri="{9D8B030D-6E8A-4147-A177-3AD203B41FA5}">
                      <a16:colId xmlns:a16="http://schemas.microsoft.com/office/drawing/2014/main" val="997179827"/>
                    </a:ext>
                  </a:extLst>
                </a:gridCol>
              </a:tblGrid>
              <a:tr h="318990">
                <a:tc>
                  <a:txBody>
                    <a:bodyPr/>
                    <a:lstStyle/>
                    <a:p>
                      <a:pPr algn="ctr" fontAlgn="b"/>
                      <a:r>
                        <a:rPr lang="es-PE" sz="1200" u="none" strike="noStrike" dirty="0" err="1">
                          <a:effectLst/>
                        </a:rPr>
                        <a:t>N°</a:t>
                      </a:r>
                      <a:endParaRPr lang="es-PE" sz="1200" b="1" i="0" u="none" strike="noStrike" dirty="0">
                        <a:solidFill>
                          <a:srgbClr val="000000"/>
                        </a:solidFill>
                        <a:effectLst/>
                        <a:latin typeface="Open Sans"/>
                      </a:endParaRPr>
                    </a:p>
                  </a:txBody>
                  <a:tcPr marL="7620" marR="7620" marT="7620" marB="0" anchor="ctr">
                    <a:solidFill>
                      <a:schemeClr val="accent5"/>
                    </a:solidFill>
                  </a:tcPr>
                </a:tc>
                <a:tc>
                  <a:txBody>
                    <a:bodyPr/>
                    <a:lstStyle/>
                    <a:p>
                      <a:pPr algn="ctr" fontAlgn="b"/>
                      <a:r>
                        <a:rPr lang="es-PE" sz="1200" u="none" strike="noStrike" dirty="0">
                          <a:effectLst/>
                        </a:rPr>
                        <a:t>Código único de inversiones</a:t>
                      </a:r>
                      <a:endParaRPr lang="es-PE" sz="1200" b="1" i="0" u="none" strike="noStrike" dirty="0">
                        <a:solidFill>
                          <a:srgbClr val="000000"/>
                        </a:solidFill>
                        <a:effectLst/>
                        <a:latin typeface="Open Sans"/>
                      </a:endParaRPr>
                    </a:p>
                  </a:txBody>
                  <a:tcPr marL="7620" marR="7620" marT="7620" marB="0" anchor="ctr">
                    <a:solidFill>
                      <a:schemeClr val="accent5"/>
                    </a:solidFill>
                  </a:tcPr>
                </a:tc>
                <a:tc>
                  <a:txBody>
                    <a:bodyPr/>
                    <a:lstStyle/>
                    <a:p>
                      <a:pPr algn="ctr" fontAlgn="b"/>
                      <a:r>
                        <a:rPr lang="es-PE" sz="1200" u="none" strike="noStrike" dirty="0">
                          <a:effectLst/>
                        </a:rPr>
                        <a:t>Nombre de la inversión</a:t>
                      </a:r>
                      <a:endParaRPr lang="es-PE" sz="1200" b="1" i="0" u="none" strike="noStrike" dirty="0">
                        <a:solidFill>
                          <a:srgbClr val="000000"/>
                        </a:solidFill>
                        <a:effectLst/>
                        <a:latin typeface="Open Sans"/>
                      </a:endParaRPr>
                    </a:p>
                  </a:txBody>
                  <a:tcPr marL="7620" marR="7620" marT="7620" marB="0" anchor="ctr">
                    <a:solidFill>
                      <a:schemeClr val="accent5"/>
                    </a:solidFill>
                  </a:tcPr>
                </a:tc>
                <a:tc>
                  <a:txBody>
                    <a:bodyPr/>
                    <a:lstStyle/>
                    <a:p>
                      <a:pPr algn="ctr" fontAlgn="b"/>
                      <a:r>
                        <a:rPr lang="es-PE" sz="1200" u="none" strike="noStrike" dirty="0">
                          <a:effectLst/>
                        </a:rPr>
                        <a:t>Fecha de registro</a:t>
                      </a:r>
                      <a:endParaRPr lang="es-PE" sz="1200" b="1" i="0" u="none" strike="noStrike" dirty="0">
                        <a:solidFill>
                          <a:srgbClr val="000000"/>
                        </a:solidFill>
                        <a:effectLst/>
                        <a:latin typeface="Open Sans"/>
                      </a:endParaRPr>
                    </a:p>
                  </a:txBody>
                  <a:tcPr marL="7620" marR="7620" marT="7620" marB="0" anchor="ctr">
                    <a:solidFill>
                      <a:schemeClr val="accent5"/>
                    </a:solidFill>
                  </a:tcPr>
                </a:tc>
                <a:tc>
                  <a:txBody>
                    <a:bodyPr/>
                    <a:lstStyle/>
                    <a:p>
                      <a:pPr algn="ctr" fontAlgn="b"/>
                      <a:r>
                        <a:rPr lang="es-MX" sz="1200" u="none" strike="noStrike" dirty="0">
                          <a:effectLst/>
                        </a:rPr>
                        <a:t>Monto total de la inversión S/</a:t>
                      </a:r>
                      <a:endParaRPr lang="es-MX" sz="1200" b="1" i="0" u="none" strike="noStrike" dirty="0">
                        <a:solidFill>
                          <a:srgbClr val="000000"/>
                        </a:solidFill>
                        <a:effectLst/>
                        <a:latin typeface="Open Sans"/>
                      </a:endParaRPr>
                    </a:p>
                  </a:txBody>
                  <a:tcPr marL="7620" marR="7620" marT="7620" marB="0" anchor="ctr">
                    <a:solidFill>
                      <a:schemeClr val="accent5"/>
                    </a:solidFill>
                  </a:tcPr>
                </a:tc>
                <a:tc>
                  <a:txBody>
                    <a:bodyPr/>
                    <a:lstStyle/>
                    <a:p>
                      <a:pPr algn="ctr" fontAlgn="b"/>
                      <a:r>
                        <a:rPr lang="es-PE" sz="1200" u="none" strike="noStrike" dirty="0">
                          <a:effectLst/>
                        </a:rPr>
                        <a:t>Situación</a:t>
                      </a:r>
                      <a:endParaRPr lang="es-PE" sz="1200" b="1" i="0" u="none" strike="noStrike" dirty="0">
                        <a:solidFill>
                          <a:srgbClr val="000000"/>
                        </a:solidFill>
                        <a:effectLst/>
                        <a:latin typeface="Open Sans"/>
                      </a:endParaRPr>
                    </a:p>
                  </a:txBody>
                  <a:tcPr marL="7620" marR="7620" marT="7620" marB="0" anchor="ctr">
                    <a:solidFill>
                      <a:schemeClr val="accent5"/>
                    </a:solidFill>
                  </a:tcPr>
                </a:tc>
                <a:tc>
                  <a:txBody>
                    <a:bodyPr/>
                    <a:lstStyle/>
                    <a:p>
                      <a:pPr algn="ctr" fontAlgn="b"/>
                      <a:r>
                        <a:rPr lang="es-PE" sz="1200" u="none" strike="noStrike" dirty="0">
                          <a:effectLst/>
                        </a:rPr>
                        <a:t>Estado</a:t>
                      </a:r>
                      <a:endParaRPr lang="es-PE" sz="1200" b="1" i="0" u="none" strike="noStrike" dirty="0">
                        <a:solidFill>
                          <a:srgbClr val="000000"/>
                        </a:solidFill>
                        <a:effectLst/>
                        <a:latin typeface="Open Sans"/>
                      </a:endParaRPr>
                    </a:p>
                  </a:txBody>
                  <a:tcPr marL="7620" marR="7620" marT="7620" marB="0" anchor="ctr">
                    <a:solidFill>
                      <a:schemeClr val="accent5"/>
                    </a:solidFill>
                  </a:tcPr>
                </a:tc>
                <a:extLst>
                  <a:ext uri="{0D108BD9-81ED-4DB2-BD59-A6C34878D82A}">
                    <a16:rowId xmlns:a16="http://schemas.microsoft.com/office/drawing/2014/main" val="2381280338"/>
                  </a:ext>
                </a:extLst>
              </a:tr>
              <a:tr h="786799">
                <a:tc>
                  <a:txBody>
                    <a:bodyPr/>
                    <a:lstStyle/>
                    <a:p>
                      <a:pPr algn="ctr" fontAlgn="b"/>
                      <a:r>
                        <a:rPr lang="es-PE" sz="1200" u="none" strike="noStrike" dirty="0">
                          <a:effectLst/>
                        </a:rPr>
                        <a:t>11</a:t>
                      </a:r>
                      <a:endParaRPr lang="es-PE" sz="1200" b="0" i="0" u="none" strike="noStrike" dirty="0">
                        <a:solidFill>
                          <a:srgbClr val="393939"/>
                        </a:solidFill>
                        <a:effectLst/>
                        <a:latin typeface="Arial" panose="020B0604020202020204" pitchFamily="34" charset="0"/>
                      </a:endParaRPr>
                    </a:p>
                  </a:txBody>
                  <a:tcPr marL="6552" marR="6552" marT="6552" marB="0" anchor="ctr"/>
                </a:tc>
                <a:tc>
                  <a:txBody>
                    <a:bodyPr/>
                    <a:lstStyle/>
                    <a:p>
                      <a:pPr algn="ctr" fontAlgn="b"/>
                      <a:r>
                        <a:rPr lang="es-PE" sz="1200" u="none" strike="noStrike" dirty="0">
                          <a:effectLst/>
                        </a:rPr>
                        <a:t>2456125</a:t>
                      </a:r>
                      <a:endParaRPr lang="es-PE" sz="1200" b="0" i="0" u="none" strike="noStrike" dirty="0">
                        <a:solidFill>
                          <a:srgbClr val="393939"/>
                        </a:solidFill>
                        <a:effectLst/>
                        <a:latin typeface="Arial" panose="020B0604020202020204" pitchFamily="34" charset="0"/>
                      </a:endParaRPr>
                    </a:p>
                  </a:txBody>
                  <a:tcPr marL="6552" marR="6552" marT="6552" marB="0" anchor="ctr"/>
                </a:tc>
                <a:tc>
                  <a:txBody>
                    <a:bodyPr/>
                    <a:lstStyle/>
                    <a:p>
                      <a:pPr algn="l" fontAlgn="b"/>
                      <a:r>
                        <a:rPr lang="es-MX" sz="1200" u="none" strike="noStrike" dirty="0">
                          <a:effectLst/>
                        </a:rPr>
                        <a:t>ADQUISICION DE INSTRUMENTOS MUSICALES ANTIGUOS, MOBILIARIO DE AMBIENTES DE BIENESTAR UNIVERSITARIO Y HERRAMIENTAS DE EVALUACIÓN PARA EDUCACIÓN FÍSICA; EN EL(LA) PARA LA UNIVERSIDAD NACIONAL MICAELA BASTIDAS DE APURÍMAC, DISTRITO DE TAMBURCO, PROVINCIA ABANCAY, DEPARTAMENTO APURIMAC</a:t>
                      </a:r>
                      <a:endParaRPr lang="es-MX" sz="1200" b="0" i="0" u="none" strike="noStrike" dirty="0">
                        <a:solidFill>
                          <a:srgbClr val="393939"/>
                        </a:solidFill>
                        <a:effectLst/>
                        <a:latin typeface="Arial" panose="020B0604020202020204" pitchFamily="34" charset="0"/>
                      </a:endParaRPr>
                    </a:p>
                  </a:txBody>
                  <a:tcPr marL="6552" marR="6552" marT="6552" marB="0" anchor="ctr"/>
                </a:tc>
                <a:tc>
                  <a:txBody>
                    <a:bodyPr/>
                    <a:lstStyle/>
                    <a:p>
                      <a:pPr algn="r" fontAlgn="b"/>
                      <a:r>
                        <a:rPr lang="es-PE" sz="1200" u="none" strike="noStrike" dirty="0">
                          <a:effectLst/>
                        </a:rPr>
                        <a:t>26/07/2019 19:21</a:t>
                      </a:r>
                      <a:endParaRPr lang="es-PE" sz="1200" b="0" i="0" u="none" strike="noStrike" dirty="0">
                        <a:solidFill>
                          <a:srgbClr val="393939"/>
                        </a:solidFill>
                        <a:effectLst/>
                        <a:latin typeface="Arial" panose="020B0604020202020204" pitchFamily="34" charset="0"/>
                      </a:endParaRPr>
                    </a:p>
                  </a:txBody>
                  <a:tcPr marL="6552" marR="6552" marT="6552" marB="0" anchor="ctr"/>
                </a:tc>
                <a:tc>
                  <a:txBody>
                    <a:bodyPr/>
                    <a:lstStyle/>
                    <a:p>
                      <a:pPr algn="r" fontAlgn="b"/>
                      <a:r>
                        <a:rPr lang="es-PE" sz="1200" u="none" strike="noStrike" dirty="0">
                          <a:effectLst/>
                        </a:rPr>
                        <a:t>215,756.22</a:t>
                      </a:r>
                      <a:endParaRPr lang="es-PE" sz="1200" b="0" i="0" u="none" strike="noStrike" dirty="0">
                        <a:solidFill>
                          <a:srgbClr val="393939"/>
                        </a:solidFill>
                        <a:effectLst/>
                        <a:latin typeface="Arial" panose="020B0604020202020204" pitchFamily="34" charset="0"/>
                      </a:endParaRPr>
                    </a:p>
                  </a:txBody>
                  <a:tcPr marL="6552" marR="6552" marT="6552" marB="0" anchor="ctr"/>
                </a:tc>
                <a:tc>
                  <a:txBody>
                    <a:bodyPr/>
                    <a:lstStyle/>
                    <a:p>
                      <a:pPr algn="ctr" fontAlgn="b"/>
                      <a:r>
                        <a:rPr lang="es-PE" sz="1200" u="none" strike="noStrike" dirty="0">
                          <a:effectLst/>
                        </a:rPr>
                        <a:t>APROBADO</a:t>
                      </a:r>
                      <a:endParaRPr lang="es-PE" sz="1200" b="0" i="0" u="none" strike="noStrike" dirty="0">
                        <a:solidFill>
                          <a:srgbClr val="393939"/>
                        </a:solidFill>
                        <a:effectLst/>
                        <a:latin typeface="Arial" panose="020B0604020202020204" pitchFamily="34" charset="0"/>
                      </a:endParaRPr>
                    </a:p>
                  </a:txBody>
                  <a:tcPr marL="6552" marR="6552" marT="6552" marB="0" anchor="ctr"/>
                </a:tc>
                <a:tc>
                  <a:txBody>
                    <a:bodyPr/>
                    <a:lstStyle/>
                    <a:p>
                      <a:pPr algn="ctr" fontAlgn="b"/>
                      <a:r>
                        <a:rPr lang="es-PE" sz="1200" u="none" strike="noStrike" dirty="0">
                          <a:effectLst/>
                        </a:rPr>
                        <a:t>ACTIVO</a:t>
                      </a:r>
                      <a:endParaRPr lang="es-PE" sz="1200" b="0" i="0" u="none" strike="noStrike" dirty="0">
                        <a:solidFill>
                          <a:srgbClr val="000000"/>
                        </a:solidFill>
                        <a:effectLst/>
                        <a:latin typeface="Arial" panose="020B0604020202020204" pitchFamily="34" charset="0"/>
                      </a:endParaRPr>
                    </a:p>
                  </a:txBody>
                  <a:tcPr marL="6552" marR="6552" marT="6552" marB="0" anchor="ctr"/>
                </a:tc>
                <a:extLst>
                  <a:ext uri="{0D108BD9-81ED-4DB2-BD59-A6C34878D82A}">
                    <a16:rowId xmlns:a16="http://schemas.microsoft.com/office/drawing/2014/main" val="1443523105"/>
                  </a:ext>
                </a:extLst>
              </a:tr>
              <a:tr h="786799">
                <a:tc>
                  <a:txBody>
                    <a:bodyPr/>
                    <a:lstStyle/>
                    <a:p>
                      <a:pPr algn="ctr" fontAlgn="b"/>
                      <a:r>
                        <a:rPr lang="es-PE" sz="1200" u="none" strike="noStrike">
                          <a:effectLst/>
                        </a:rPr>
                        <a:t>12</a:t>
                      </a:r>
                      <a:endParaRPr lang="es-PE" sz="1200" b="0" i="0" u="none" strike="noStrike">
                        <a:solidFill>
                          <a:srgbClr val="393939"/>
                        </a:solidFill>
                        <a:effectLst/>
                        <a:latin typeface="Arial" panose="020B0604020202020204" pitchFamily="34" charset="0"/>
                      </a:endParaRPr>
                    </a:p>
                  </a:txBody>
                  <a:tcPr marL="6552" marR="6552" marT="6552" marB="0" anchor="ctr"/>
                </a:tc>
                <a:tc>
                  <a:txBody>
                    <a:bodyPr/>
                    <a:lstStyle/>
                    <a:p>
                      <a:pPr algn="ctr" fontAlgn="b"/>
                      <a:r>
                        <a:rPr lang="es-PE" sz="1200" u="none" strike="noStrike">
                          <a:effectLst/>
                        </a:rPr>
                        <a:t>2456117</a:t>
                      </a:r>
                      <a:endParaRPr lang="es-PE" sz="1200" b="0" i="0" u="none" strike="noStrike">
                        <a:solidFill>
                          <a:srgbClr val="393939"/>
                        </a:solidFill>
                        <a:effectLst/>
                        <a:latin typeface="Arial" panose="020B0604020202020204" pitchFamily="34" charset="0"/>
                      </a:endParaRPr>
                    </a:p>
                  </a:txBody>
                  <a:tcPr marL="6552" marR="6552" marT="6552" marB="0" anchor="ctr"/>
                </a:tc>
                <a:tc>
                  <a:txBody>
                    <a:bodyPr/>
                    <a:lstStyle/>
                    <a:p>
                      <a:pPr algn="l" fontAlgn="b"/>
                      <a:r>
                        <a:rPr lang="es-MX" sz="1200" u="none" strike="noStrike">
                          <a:effectLst/>
                        </a:rPr>
                        <a:t>ADQUISICION DE MOTONIVELADORA, CARGADOR FRONTAL, RODILLO LISO VIBRATORIO, TRACTOR DE ORUGAS, VOLQUETE Y CAMIÓN CISTERNA; EN EL(LA) PARA LA DIRECCIÓN DE TRANSPORTES Y COMUNICACIONES DEL GOBIERNO REGIONAL DE APURIMAC, DISTRITO DE ABANCAY, PROVINCIA ABANCAY, DEPARTAMENTO APURIMAC</a:t>
                      </a:r>
                      <a:endParaRPr lang="es-MX" sz="1200" b="0" i="0" u="none" strike="noStrike">
                        <a:solidFill>
                          <a:srgbClr val="393939"/>
                        </a:solidFill>
                        <a:effectLst/>
                        <a:latin typeface="Arial" panose="020B0604020202020204" pitchFamily="34" charset="0"/>
                      </a:endParaRPr>
                    </a:p>
                  </a:txBody>
                  <a:tcPr marL="6552" marR="6552" marT="6552" marB="0" anchor="ctr"/>
                </a:tc>
                <a:tc>
                  <a:txBody>
                    <a:bodyPr/>
                    <a:lstStyle/>
                    <a:p>
                      <a:pPr algn="r" fontAlgn="b"/>
                      <a:r>
                        <a:rPr lang="es-PE" sz="1200" u="none" strike="noStrike">
                          <a:effectLst/>
                        </a:rPr>
                        <a:t>26/07/2019 16:59</a:t>
                      </a:r>
                      <a:endParaRPr lang="es-PE" sz="1200" b="0" i="0" u="none" strike="noStrike">
                        <a:solidFill>
                          <a:srgbClr val="393939"/>
                        </a:solidFill>
                        <a:effectLst/>
                        <a:latin typeface="Arial" panose="020B0604020202020204" pitchFamily="34" charset="0"/>
                      </a:endParaRPr>
                    </a:p>
                  </a:txBody>
                  <a:tcPr marL="6552" marR="6552" marT="6552" marB="0" anchor="ctr"/>
                </a:tc>
                <a:tc>
                  <a:txBody>
                    <a:bodyPr/>
                    <a:lstStyle/>
                    <a:p>
                      <a:pPr algn="r" fontAlgn="b"/>
                      <a:r>
                        <a:rPr lang="es-PE" sz="1200" u="none" strike="noStrike">
                          <a:effectLst/>
                        </a:rPr>
                        <a:t>6,799,157.40</a:t>
                      </a:r>
                      <a:endParaRPr lang="es-PE" sz="1200" b="0" i="0" u="none" strike="noStrike">
                        <a:solidFill>
                          <a:srgbClr val="393939"/>
                        </a:solidFill>
                        <a:effectLst/>
                        <a:latin typeface="Arial" panose="020B0604020202020204" pitchFamily="34" charset="0"/>
                      </a:endParaRPr>
                    </a:p>
                  </a:txBody>
                  <a:tcPr marL="6552" marR="6552" marT="6552" marB="0" anchor="ctr"/>
                </a:tc>
                <a:tc>
                  <a:txBody>
                    <a:bodyPr/>
                    <a:lstStyle/>
                    <a:p>
                      <a:pPr algn="ctr" fontAlgn="b"/>
                      <a:r>
                        <a:rPr lang="es-PE" sz="1200" u="none" strike="noStrike">
                          <a:effectLst/>
                        </a:rPr>
                        <a:t>APROBADO</a:t>
                      </a:r>
                      <a:endParaRPr lang="es-PE" sz="1200" b="0" i="0" u="none" strike="noStrike">
                        <a:solidFill>
                          <a:srgbClr val="393939"/>
                        </a:solidFill>
                        <a:effectLst/>
                        <a:latin typeface="Arial" panose="020B0604020202020204" pitchFamily="34" charset="0"/>
                      </a:endParaRPr>
                    </a:p>
                  </a:txBody>
                  <a:tcPr marL="6552" marR="6552" marT="6552" marB="0" anchor="ctr"/>
                </a:tc>
                <a:tc>
                  <a:txBody>
                    <a:bodyPr/>
                    <a:lstStyle/>
                    <a:p>
                      <a:pPr algn="ctr" fontAlgn="b"/>
                      <a:r>
                        <a:rPr lang="es-PE" sz="1200" u="none" strike="noStrike">
                          <a:effectLst/>
                        </a:rPr>
                        <a:t>ACTIVO</a:t>
                      </a:r>
                      <a:endParaRPr lang="es-PE" sz="1200" b="0" i="0" u="none" strike="noStrike">
                        <a:solidFill>
                          <a:srgbClr val="000000"/>
                        </a:solidFill>
                        <a:effectLst/>
                        <a:latin typeface="Arial" panose="020B0604020202020204" pitchFamily="34" charset="0"/>
                      </a:endParaRPr>
                    </a:p>
                  </a:txBody>
                  <a:tcPr marL="6552" marR="6552" marT="6552" marB="0" anchor="ctr"/>
                </a:tc>
                <a:extLst>
                  <a:ext uri="{0D108BD9-81ED-4DB2-BD59-A6C34878D82A}">
                    <a16:rowId xmlns:a16="http://schemas.microsoft.com/office/drawing/2014/main" val="3257787353"/>
                  </a:ext>
                </a:extLst>
              </a:tr>
              <a:tr h="786799">
                <a:tc>
                  <a:txBody>
                    <a:bodyPr/>
                    <a:lstStyle/>
                    <a:p>
                      <a:pPr algn="ctr" fontAlgn="b"/>
                      <a:r>
                        <a:rPr lang="es-PE" sz="1200" u="none" strike="noStrike">
                          <a:effectLst/>
                        </a:rPr>
                        <a:t>13</a:t>
                      </a:r>
                      <a:endParaRPr lang="es-PE" sz="1200" b="0" i="0" u="none" strike="noStrike">
                        <a:solidFill>
                          <a:srgbClr val="393939"/>
                        </a:solidFill>
                        <a:effectLst/>
                        <a:latin typeface="Arial" panose="020B0604020202020204" pitchFamily="34" charset="0"/>
                      </a:endParaRPr>
                    </a:p>
                  </a:txBody>
                  <a:tcPr marL="6552" marR="6552" marT="6552" marB="0" anchor="ctr"/>
                </a:tc>
                <a:tc>
                  <a:txBody>
                    <a:bodyPr/>
                    <a:lstStyle/>
                    <a:p>
                      <a:pPr algn="ctr" fontAlgn="b"/>
                      <a:r>
                        <a:rPr lang="es-PE" sz="1200" u="none" strike="noStrike">
                          <a:effectLst/>
                        </a:rPr>
                        <a:t>2456105</a:t>
                      </a:r>
                      <a:endParaRPr lang="es-PE" sz="1200" b="0" i="0" u="none" strike="noStrike">
                        <a:solidFill>
                          <a:srgbClr val="393939"/>
                        </a:solidFill>
                        <a:effectLst/>
                        <a:latin typeface="Arial" panose="020B0604020202020204" pitchFamily="34" charset="0"/>
                      </a:endParaRPr>
                    </a:p>
                  </a:txBody>
                  <a:tcPr marL="6552" marR="6552" marT="6552" marB="0" anchor="ctr"/>
                </a:tc>
                <a:tc>
                  <a:txBody>
                    <a:bodyPr/>
                    <a:lstStyle/>
                    <a:p>
                      <a:pPr algn="l" fontAlgn="b"/>
                      <a:r>
                        <a:rPr lang="es-MX" sz="1200" u="none" strike="noStrike">
                          <a:effectLst/>
                        </a:rPr>
                        <a:t>ADQUISICION DE MOTONIVELADORA, CARGADOR FRONTAL, RODILLO LISO VIBRATORIO, TRACTOR DE ORUGAS, RETROEXCAVADORA Y VOLQUETE; EN EL(LA) PARA EL SEM DEL GOBIERNO REGIONAL DEL APURIMAC, DISTRITO DE ABANCAY, PROVINCIA ABANCAY, DEPARTAMENTO APURIMAC</a:t>
                      </a:r>
                      <a:endParaRPr lang="es-MX" sz="1200" b="0" i="0" u="none" strike="noStrike">
                        <a:solidFill>
                          <a:srgbClr val="393939"/>
                        </a:solidFill>
                        <a:effectLst/>
                        <a:latin typeface="Arial" panose="020B0604020202020204" pitchFamily="34" charset="0"/>
                      </a:endParaRPr>
                    </a:p>
                  </a:txBody>
                  <a:tcPr marL="6552" marR="6552" marT="6552" marB="0" anchor="ctr"/>
                </a:tc>
                <a:tc>
                  <a:txBody>
                    <a:bodyPr/>
                    <a:lstStyle/>
                    <a:p>
                      <a:pPr algn="r" fontAlgn="b"/>
                      <a:r>
                        <a:rPr lang="es-PE" sz="1200" u="none" strike="noStrike">
                          <a:effectLst/>
                        </a:rPr>
                        <a:t>26/07/2019 15:47</a:t>
                      </a:r>
                      <a:endParaRPr lang="es-PE" sz="1200" b="0" i="0" u="none" strike="noStrike">
                        <a:solidFill>
                          <a:srgbClr val="393939"/>
                        </a:solidFill>
                        <a:effectLst/>
                        <a:latin typeface="Arial" panose="020B0604020202020204" pitchFamily="34" charset="0"/>
                      </a:endParaRPr>
                    </a:p>
                  </a:txBody>
                  <a:tcPr marL="6552" marR="6552" marT="6552" marB="0" anchor="ctr"/>
                </a:tc>
                <a:tc>
                  <a:txBody>
                    <a:bodyPr/>
                    <a:lstStyle/>
                    <a:p>
                      <a:pPr algn="r" fontAlgn="b"/>
                      <a:r>
                        <a:rPr lang="es-PE" sz="1200" u="none" strike="noStrike">
                          <a:effectLst/>
                        </a:rPr>
                        <a:t>8,579,344.90</a:t>
                      </a:r>
                      <a:endParaRPr lang="es-PE" sz="1200" b="0" i="0" u="none" strike="noStrike">
                        <a:solidFill>
                          <a:srgbClr val="393939"/>
                        </a:solidFill>
                        <a:effectLst/>
                        <a:latin typeface="Arial" panose="020B0604020202020204" pitchFamily="34" charset="0"/>
                      </a:endParaRPr>
                    </a:p>
                  </a:txBody>
                  <a:tcPr marL="6552" marR="6552" marT="6552" marB="0" anchor="ctr"/>
                </a:tc>
                <a:tc>
                  <a:txBody>
                    <a:bodyPr/>
                    <a:lstStyle/>
                    <a:p>
                      <a:pPr algn="ctr" fontAlgn="b"/>
                      <a:r>
                        <a:rPr lang="es-PE" sz="1200" u="none" strike="noStrike">
                          <a:effectLst/>
                        </a:rPr>
                        <a:t>APROBADO</a:t>
                      </a:r>
                      <a:endParaRPr lang="es-PE" sz="1200" b="0" i="0" u="none" strike="noStrike">
                        <a:solidFill>
                          <a:srgbClr val="393939"/>
                        </a:solidFill>
                        <a:effectLst/>
                        <a:latin typeface="Arial" panose="020B0604020202020204" pitchFamily="34" charset="0"/>
                      </a:endParaRPr>
                    </a:p>
                  </a:txBody>
                  <a:tcPr marL="6552" marR="6552" marT="6552" marB="0" anchor="ctr"/>
                </a:tc>
                <a:tc>
                  <a:txBody>
                    <a:bodyPr/>
                    <a:lstStyle/>
                    <a:p>
                      <a:pPr algn="ctr" fontAlgn="b"/>
                      <a:r>
                        <a:rPr lang="es-PE" sz="1200" u="none" strike="noStrike">
                          <a:effectLst/>
                        </a:rPr>
                        <a:t>ACTIVO</a:t>
                      </a:r>
                      <a:endParaRPr lang="es-PE" sz="1200" b="0" i="0" u="none" strike="noStrike">
                        <a:solidFill>
                          <a:srgbClr val="000000"/>
                        </a:solidFill>
                        <a:effectLst/>
                        <a:latin typeface="Arial" panose="020B0604020202020204" pitchFamily="34" charset="0"/>
                      </a:endParaRPr>
                    </a:p>
                  </a:txBody>
                  <a:tcPr marL="6552" marR="6552" marT="6552" marB="0" anchor="ctr"/>
                </a:tc>
                <a:extLst>
                  <a:ext uri="{0D108BD9-81ED-4DB2-BD59-A6C34878D82A}">
                    <a16:rowId xmlns:a16="http://schemas.microsoft.com/office/drawing/2014/main" val="2136625650"/>
                  </a:ext>
                </a:extLst>
              </a:tr>
              <a:tr h="474318">
                <a:tc>
                  <a:txBody>
                    <a:bodyPr/>
                    <a:lstStyle/>
                    <a:p>
                      <a:pPr algn="ctr" fontAlgn="b"/>
                      <a:r>
                        <a:rPr lang="es-PE" sz="1200" u="none" strike="noStrike">
                          <a:effectLst/>
                        </a:rPr>
                        <a:t>14</a:t>
                      </a:r>
                      <a:endParaRPr lang="es-PE" sz="1200" b="0" i="0" u="none" strike="noStrike">
                        <a:solidFill>
                          <a:srgbClr val="393939"/>
                        </a:solidFill>
                        <a:effectLst/>
                        <a:latin typeface="Arial" panose="020B0604020202020204" pitchFamily="34" charset="0"/>
                      </a:endParaRPr>
                    </a:p>
                  </a:txBody>
                  <a:tcPr marL="6552" marR="6552" marT="6552" marB="0" anchor="ctr"/>
                </a:tc>
                <a:tc>
                  <a:txBody>
                    <a:bodyPr/>
                    <a:lstStyle/>
                    <a:p>
                      <a:pPr algn="ctr" fontAlgn="b"/>
                      <a:r>
                        <a:rPr lang="es-PE" sz="1200" u="none" strike="noStrike">
                          <a:effectLst/>
                        </a:rPr>
                        <a:t>2456098</a:t>
                      </a:r>
                      <a:endParaRPr lang="es-PE" sz="1200" b="0" i="0" u="none" strike="noStrike">
                        <a:solidFill>
                          <a:srgbClr val="393939"/>
                        </a:solidFill>
                        <a:effectLst/>
                        <a:latin typeface="Arial" panose="020B0604020202020204" pitchFamily="34" charset="0"/>
                      </a:endParaRPr>
                    </a:p>
                  </a:txBody>
                  <a:tcPr marL="6552" marR="6552" marT="6552" marB="0" anchor="ctr"/>
                </a:tc>
                <a:tc>
                  <a:txBody>
                    <a:bodyPr/>
                    <a:lstStyle/>
                    <a:p>
                      <a:pPr algn="l" fontAlgn="b"/>
                      <a:r>
                        <a:rPr lang="es-MX" sz="1200" u="none" strike="noStrike" dirty="0">
                          <a:effectLst/>
                        </a:rPr>
                        <a:t>CONSTRUCCION DE COBERTURA; EN EL(LA) IE EDGAR SEGOVIA CAMPANA - CURAHUASI EN LA LOCALIDAD PALMIRA, DISTRITO DE CURAHUASI, PROVINCIA ABANCAY, DEPARTAMENTO APURIMAC</a:t>
                      </a:r>
                      <a:endParaRPr lang="es-MX" sz="1200" b="0" i="0" u="none" strike="noStrike" dirty="0">
                        <a:solidFill>
                          <a:srgbClr val="393939"/>
                        </a:solidFill>
                        <a:effectLst/>
                        <a:latin typeface="Arial" panose="020B0604020202020204" pitchFamily="34" charset="0"/>
                      </a:endParaRPr>
                    </a:p>
                  </a:txBody>
                  <a:tcPr marL="6552" marR="6552" marT="6552" marB="0" anchor="ctr"/>
                </a:tc>
                <a:tc>
                  <a:txBody>
                    <a:bodyPr/>
                    <a:lstStyle/>
                    <a:p>
                      <a:pPr algn="r" fontAlgn="b"/>
                      <a:r>
                        <a:rPr lang="es-PE" sz="1200" u="none" strike="noStrike">
                          <a:effectLst/>
                        </a:rPr>
                        <a:t>26/07/2019 12:58</a:t>
                      </a:r>
                      <a:endParaRPr lang="es-PE" sz="1200" b="0" i="0" u="none" strike="noStrike">
                        <a:solidFill>
                          <a:srgbClr val="393939"/>
                        </a:solidFill>
                        <a:effectLst/>
                        <a:latin typeface="Arial" panose="020B0604020202020204" pitchFamily="34" charset="0"/>
                      </a:endParaRPr>
                    </a:p>
                  </a:txBody>
                  <a:tcPr marL="6552" marR="6552" marT="6552" marB="0" anchor="ctr"/>
                </a:tc>
                <a:tc>
                  <a:txBody>
                    <a:bodyPr/>
                    <a:lstStyle/>
                    <a:p>
                      <a:pPr algn="r" fontAlgn="b"/>
                      <a:r>
                        <a:rPr lang="es-PE" sz="1200" u="none" strike="noStrike">
                          <a:effectLst/>
                        </a:rPr>
                        <a:t>280,799.68</a:t>
                      </a:r>
                      <a:endParaRPr lang="es-PE" sz="1200" b="0" i="0" u="none" strike="noStrike">
                        <a:solidFill>
                          <a:srgbClr val="393939"/>
                        </a:solidFill>
                        <a:effectLst/>
                        <a:latin typeface="Arial" panose="020B0604020202020204" pitchFamily="34" charset="0"/>
                      </a:endParaRPr>
                    </a:p>
                  </a:txBody>
                  <a:tcPr marL="6552" marR="6552" marT="6552" marB="0" anchor="ctr"/>
                </a:tc>
                <a:tc>
                  <a:txBody>
                    <a:bodyPr/>
                    <a:lstStyle/>
                    <a:p>
                      <a:pPr algn="ctr" fontAlgn="b"/>
                      <a:r>
                        <a:rPr lang="es-PE" sz="1200" u="none" strike="noStrike">
                          <a:effectLst/>
                        </a:rPr>
                        <a:t>APROBADO</a:t>
                      </a:r>
                      <a:endParaRPr lang="es-PE" sz="1200" b="0" i="0" u="none" strike="noStrike">
                        <a:solidFill>
                          <a:srgbClr val="393939"/>
                        </a:solidFill>
                        <a:effectLst/>
                        <a:latin typeface="Arial" panose="020B0604020202020204" pitchFamily="34" charset="0"/>
                      </a:endParaRPr>
                    </a:p>
                  </a:txBody>
                  <a:tcPr marL="6552" marR="6552" marT="6552" marB="0" anchor="ctr"/>
                </a:tc>
                <a:tc>
                  <a:txBody>
                    <a:bodyPr/>
                    <a:lstStyle/>
                    <a:p>
                      <a:pPr algn="ctr" fontAlgn="b"/>
                      <a:r>
                        <a:rPr lang="es-PE" sz="1200" u="none" strike="noStrike">
                          <a:effectLst/>
                        </a:rPr>
                        <a:t>ACTIVO</a:t>
                      </a:r>
                      <a:endParaRPr lang="es-PE" sz="1200" b="0" i="0" u="none" strike="noStrike">
                        <a:solidFill>
                          <a:srgbClr val="000000"/>
                        </a:solidFill>
                        <a:effectLst/>
                        <a:latin typeface="Arial" panose="020B0604020202020204" pitchFamily="34" charset="0"/>
                      </a:endParaRPr>
                    </a:p>
                  </a:txBody>
                  <a:tcPr marL="6552" marR="6552" marT="6552" marB="0" anchor="ctr"/>
                </a:tc>
                <a:extLst>
                  <a:ext uri="{0D108BD9-81ED-4DB2-BD59-A6C34878D82A}">
                    <a16:rowId xmlns:a16="http://schemas.microsoft.com/office/drawing/2014/main" val="274489075"/>
                  </a:ext>
                </a:extLst>
              </a:tr>
              <a:tr h="474318">
                <a:tc>
                  <a:txBody>
                    <a:bodyPr/>
                    <a:lstStyle/>
                    <a:p>
                      <a:pPr algn="ctr" fontAlgn="b"/>
                      <a:r>
                        <a:rPr lang="es-PE" sz="1200" u="none" strike="noStrike">
                          <a:effectLst/>
                        </a:rPr>
                        <a:t>15</a:t>
                      </a:r>
                      <a:endParaRPr lang="es-PE" sz="1200" b="0" i="0" u="none" strike="noStrike">
                        <a:solidFill>
                          <a:srgbClr val="393939"/>
                        </a:solidFill>
                        <a:effectLst/>
                        <a:latin typeface="Arial" panose="020B0604020202020204" pitchFamily="34" charset="0"/>
                      </a:endParaRPr>
                    </a:p>
                  </a:txBody>
                  <a:tcPr marL="6552" marR="6552" marT="6552" marB="0" anchor="ctr"/>
                </a:tc>
                <a:tc>
                  <a:txBody>
                    <a:bodyPr/>
                    <a:lstStyle/>
                    <a:p>
                      <a:pPr algn="ctr" fontAlgn="b"/>
                      <a:r>
                        <a:rPr lang="es-PE" sz="1200" u="none" strike="noStrike">
                          <a:effectLst/>
                        </a:rPr>
                        <a:t>2454967</a:t>
                      </a:r>
                      <a:endParaRPr lang="es-PE" sz="1200" b="0" i="0" u="none" strike="noStrike">
                        <a:solidFill>
                          <a:srgbClr val="393939"/>
                        </a:solidFill>
                        <a:effectLst/>
                        <a:latin typeface="Arial" panose="020B0604020202020204" pitchFamily="34" charset="0"/>
                      </a:endParaRPr>
                    </a:p>
                  </a:txBody>
                  <a:tcPr marL="6552" marR="6552" marT="6552" marB="0" anchor="ctr"/>
                </a:tc>
                <a:tc>
                  <a:txBody>
                    <a:bodyPr/>
                    <a:lstStyle/>
                    <a:p>
                      <a:pPr algn="l" fontAlgn="b"/>
                      <a:r>
                        <a:rPr lang="es-MX" sz="1200" u="none" strike="noStrike">
                          <a:effectLst/>
                        </a:rPr>
                        <a:t>CONSTRUCCION DE COBERTURA; EN EL(LA) IE 54315 - CHAPIMARCA EN LA LOCALIDAD SANTA ROSA, DISTRITO DE CHAPIMARCA, PROVINCIA AYMARAES, DEPARTAMENTO APURIMAC</a:t>
                      </a:r>
                      <a:endParaRPr lang="es-MX" sz="1200" b="0" i="0" u="none" strike="noStrike">
                        <a:solidFill>
                          <a:srgbClr val="393939"/>
                        </a:solidFill>
                        <a:effectLst/>
                        <a:latin typeface="Arial" panose="020B0604020202020204" pitchFamily="34" charset="0"/>
                      </a:endParaRPr>
                    </a:p>
                  </a:txBody>
                  <a:tcPr marL="6552" marR="6552" marT="6552" marB="0" anchor="ctr"/>
                </a:tc>
                <a:tc>
                  <a:txBody>
                    <a:bodyPr/>
                    <a:lstStyle/>
                    <a:p>
                      <a:pPr algn="r" fontAlgn="b"/>
                      <a:r>
                        <a:rPr lang="es-PE" sz="1200" u="none" strike="noStrike">
                          <a:effectLst/>
                        </a:rPr>
                        <a:t>17/07/2019 08:43</a:t>
                      </a:r>
                      <a:endParaRPr lang="es-PE" sz="1200" b="0" i="0" u="none" strike="noStrike">
                        <a:solidFill>
                          <a:srgbClr val="393939"/>
                        </a:solidFill>
                        <a:effectLst/>
                        <a:latin typeface="Arial" panose="020B0604020202020204" pitchFamily="34" charset="0"/>
                      </a:endParaRPr>
                    </a:p>
                  </a:txBody>
                  <a:tcPr marL="6552" marR="6552" marT="6552" marB="0" anchor="ctr"/>
                </a:tc>
                <a:tc>
                  <a:txBody>
                    <a:bodyPr/>
                    <a:lstStyle/>
                    <a:p>
                      <a:pPr algn="r" fontAlgn="b"/>
                      <a:r>
                        <a:rPr lang="es-PE" sz="1200" u="none" strike="noStrike">
                          <a:effectLst/>
                        </a:rPr>
                        <a:t>173,459.84</a:t>
                      </a:r>
                      <a:endParaRPr lang="es-PE" sz="1200" b="0" i="0" u="none" strike="noStrike">
                        <a:solidFill>
                          <a:srgbClr val="393939"/>
                        </a:solidFill>
                        <a:effectLst/>
                        <a:latin typeface="Arial" panose="020B0604020202020204" pitchFamily="34" charset="0"/>
                      </a:endParaRPr>
                    </a:p>
                  </a:txBody>
                  <a:tcPr marL="6552" marR="6552" marT="6552" marB="0" anchor="ctr"/>
                </a:tc>
                <a:tc>
                  <a:txBody>
                    <a:bodyPr/>
                    <a:lstStyle/>
                    <a:p>
                      <a:pPr algn="ctr" fontAlgn="b"/>
                      <a:r>
                        <a:rPr lang="es-PE" sz="1200" u="none" strike="noStrike">
                          <a:effectLst/>
                        </a:rPr>
                        <a:t>APROBADO</a:t>
                      </a:r>
                      <a:endParaRPr lang="es-PE" sz="1200" b="0" i="0" u="none" strike="noStrike">
                        <a:solidFill>
                          <a:srgbClr val="393939"/>
                        </a:solidFill>
                        <a:effectLst/>
                        <a:latin typeface="Arial" panose="020B0604020202020204" pitchFamily="34" charset="0"/>
                      </a:endParaRPr>
                    </a:p>
                  </a:txBody>
                  <a:tcPr marL="6552" marR="6552" marT="6552" marB="0" anchor="ctr"/>
                </a:tc>
                <a:tc>
                  <a:txBody>
                    <a:bodyPr/>
                    <a:lstStyle/>
                    <a:p>
                      <a:pPr algn="ctr" fontAlgn="b"/>
                      <a:r>
                        <a:rPr lang="es-PE" sz="1200" u="none" strike="noStrike">
                          <a:effectLst/>
                        </a:rPr>
                        <a:t>ACTIVO</a:t>
                      </a:r>
                      <a:endParaRPr lang="es-PE" sz="1200" b="0" i="0" u="none" strike="noStrike">
                        <a:solidFill>
                          <a:srgbClr val="000000"/>
                        </a:solidFill>
                        <a:effectLst/>
                        <a:latin typeface="Arial" panose="020B0604020202020204" pitchFamily="34" charset="0"/>
                      </a:endParaRPr>
                    </a:p>
                  </a:txBody>
                  <a:tcPr marL="6552" marR="6552" marT="6552" marB="0" anchor="ctr"/>
                </a:tc>
                <a:extLst>
                  <a:ext uri="{0D108BD9-81ED-4DB2-BD59-A6C34878D82A}">
                    <a16:rowId xmlns:a16="http://schemas.microsoft.com/office/drawing/2014/main" val="256524534"/>
                  </a:ext>
                </a:extLst>
              </a:tr>
              <a:tr h="474318">
                <a:tc>
                  <a:txBody>
                    <a:bodyPr/>
                    <a:lstStyle/>
                    <a:p>
                      <a:pPr algn="ctr" fontAlgn="b"/>
                      <a:r>
                        <a:rPr lang="es-PE" sz="1200" u="none" strike="noStrike">
                          <a:effectLst/>
                        </a:rPr>
                        <a:t>16</a:t>
                      </a:r>
                      <a:endParaRPr lang="es-PE" sz="1200" b="0" i="0" u="none" strike="noStrike">
                        <a:solidFill>
                          <a:srgbClr val="393939"/>
                        </a:solidFill>
                        <a:effectLst/>
                        <a:latin typeface="Arial" panose="020B0604020202020204" pitchFamily="34" charset="0"/>
                      </a:endParaRPr>
                    </a:p>
                  </a:txBody>
                  <a:tcPr marL="6552" marR="6552" marT="6552" marB="0" anchor="ctr"/>
                </a:tc>
                <a:tc>
                  <a:txBody>
                    <a:bodyPr/>
                    <a:lstStyle/>
                    <a:p>
                      <a:pPr algn="ctr" fontAlgn="b"/>
                      <a:r>
                        <a:rPr lang="es-PE" sz="1200" u="none" strike="noStrike" dirty="0">
                          <a:effectLst/>
                        </a:rPr>
                        <a:t>2454902</a:t>
                      </a:r>
                      <a:endParaRPr lang="es-PE" sz="1200" b="0" i="0" u="none" strike="noStrike" dirty="0">
                        <a:solidFill>
                          <a:srgbClr val="393939"/>
                        </a:solidFill>
                        <a:effectLst/>
                        <a:latin typeface="Arial" panose="020B0604020202020204" pitchFamily="34" charset="0"/>
                      </a:endParaRPr>
                    </a:p>
                  </a:txBody>
                  <a:tcPr marL="6552" marR="6552" marT="6552" marB="0" anchor="ctr"/>
                </a:tc>
                <a:tc>
                  <a:txBody>
                    <a:bodyPr/>
                    <a:lstStyle/>
                    <a:p>
                      <a:pPr algn="l" fontAlgn="b"/>
                      <a:r>
                        <a:rPr lang="es-MX" sz="1200" u="none" strike="noStrike">
                          <a:effectLst/>
                        </a:rPr>
                        <a:t>CONSTRUCCION DE COBERTURA; EN EL(LA) IE SANTA ROSA - CHAPIMARCA EN LA LOCALIDAD SANTA ROSA, DISTRITO DE CHAPIMARCA, PROVINCIA AYMARAES, DEPARTAMENTO APURIMAC</a:t>
                      </a:r>
                      <a:endParaRPr lang="es-MX" sz="1200" b="0" i="0" u="none" strike="noStrike">
                        <a:solidFill>
                          <a:srgbClr val="393939"/>
                        </a:solidFill>
                        <a:effectLst/>
                        <a:latin typeface="Arial" panose="020B0604020202020204" pitchFamily="34" charset="0"/>
                      </a:endParaRPr>
                    </a:p>
                  </a:txBody>
                  <a:tcPr marL="6552" marR="6552" marT="6552" marB="0" anchor="ctr"/>
                </a:tc>
                <a:tc>
                  <a:txBody>
                    <a:bodyPr/>
                    <a:lstStyle/>
                    <a:p>
                      <a:pPr algn="r" fontAlgn="b"/>
                      <a:r>
                        <a:rPr lang="es-PE" sz="1200" u="none" strike="noStrike">
                          <a:effectLst/>
                        </a:rPr>
                        <a:t>16/07/2019 17:05</a:t>
                      </a:r>
                      <a:endParaRPr lang="es-PE" sz="1200" b="0" i="0" u="none" strike="noStrike">
                        <a:solidFill>
                          <a:srgbClr val="393939"/>
                        </a:solidFill>
                        <a:effectLst/>
                        <a:latin typeface="Arial" panose="020B0604020202020204" pitchFamily="34" charset="0"/>
                      </a:endParaRPr>
                    </a:p>
                  </a:txBody>
                  <a:tcPr marL="6552" marR="6552" marT="6552" marB="0" anchor="ctr"/>
                </a:tc>
                <a:tc>
                  <a:txBody>
                    <a:bodyPr/>
                    <a:lstStyle/>
                    <a:p>
                      <a:pPr algn="r" fontAlgn="b"/>
                      <a:r>
                        <a:rPr lang="es-PE" sz="1200" u="none" strike="noStrike">
                          <a:effectLst/>
                        </a:rPr>
                        <a:t>273,826.97</a:t>
                      </a:r>
                      <a:endParaRPr lang="es-PE" sz="1200" b="0" i="0" u="none" strike="noStrike">
                        <a:solidFill>
                          <a:srgbClr val="393939"/>
                        </a:solidFill>
                        <a:effectLst/>
                        <a:latin typeface="Arial" panose="020B0604020202020204" pitchFamily="34" charset="0"/>
                      </a:endParaRPr>
                    </a:p>
                  </a:txBody>
                  <a:tcPr marL="6552" marR="6552" marT="6552" marB="0" anchor="ctr"/>
                </a:tc>
                <a:tc>
                  <a:txBody>
                    <a:bodyPr/>
                    <a:lstStyle/>
                    <a:p>
                      <a:pPr algn="ctr" fontAlgn="b"/>
                      <a:r>
                        <a:rPr lang="es-PE" sz="1200" u="none" strike="noStrike" dirty="0">
                          <a:effectLst/>
                        </a:rPr>
                        <a:t>APROBADO</a:t>
                      </a:r>
                      <a:endParaRPr lang="es-PE" sz="1200" b="0" i="0" u="none" strike="noStrike" dirty="0">
                        <a:solidFill>
                          <a:srgbClr val="393939"/>
                        </a:solidFill>
                        <a:effectLst/>
                        <a:latin typeface="Arial" panose="020B0604020202020204" pitchFamily="34" charset="0"/>
                      </a:endParaRPr>
                    </a:p>
                  </a:txBody>
                  <a:tcPr marL="6552" marR="6552" marT="6552" marB="0" anchor="ctr"/>
                </a:tc>
                <a:tc>
                  <a:txBody>
                    <a:bodyPr/>
                    <a:lstStyle/>
                    <a:p>
                      <a:pPr algn="ctr" fontAlgn="b"/>
                      <a:r>
                        <a:rPr lang="es-PE" sz="1200" u="none" strike="noStrike" dirty="0">
                          <a:effectLst/>
                        </a:rPr>
                        <a:t>ACTIVO</a:t>
                      </a:r>
                      <a:endParaRPr lang="es-PE" sz="1200" b="0" i="0" u="none" strike="noStrike" dirty="0">
                        <a:solidFill>
                          <a:srgbClr val="000000"/>
                        </a:solidFill>
                        <a:effectLst/>
                        <a:latin typeface="Arial" panose="020B0604020202020204" pitchFamily="34" charset="0"/>
                      </a:endParaRPr>
                    </a:p>
                  </a:txBody>
                  <a:tcPr marL="6552" marR="6552" marT="6552" marB="0" anchor="ctr"/>
                </a:tc>
                <a:extLst>
                  <a:ext uri="{0D108BD9-81ED-4DB2-BD59-A6C34878D82A}">
                    <a16:rowId xmlns:a16="http://schemas.microsoft.com/office/drawing/2014/main" val="1159990208"/>
                  </a:ext>
                </a:extLst>
              </a:tr>
            </a:tbl>
          </a:graphicData>
        </a:graphic>
      </p:graphicFrame>
      <p:sp>
        <p:nvSpPr>
          <p:cNvPr id="6" name="Google Shape;95;p13">
            <a:extLst>
              <a:ext uri="{FF2B5EF4-FFF2-40B4-BE49-F238E27FC236}">
                <a16:creationId xmlns:a16="http://schemas.microsoft.com/office/drawing/2014/main" id="{13B71A81-410C-4C28-9476-DB7856335B7F}"/>
              </a:ext>
            </a:extLst>
          </p:cNvPr>
          <p:cNvSpPr txBox="1">
            <a:spLocks noGrp="1"/>
          </p:cNvSpPr>
          <p:nvPr>
            <p:ph type="title"/>
          </p:nvPr>
        </p:nvSpPr>
        <p:spPr>
          <a:xfrm>
            <a:off x="1002016" y="524379"/>
            <a:ext cx="10562741" cy="524800"/>
          </a:xfrm>
          <a:prstGeom prst="rect">
            <a:avLst/>
          </a:prstGeom>
        </p:spPr>
        <p:txBody>
          <a:bodyPr spcFirstLastPara="1" vert="horz" wrap="square" lIns="0" tIns="0" rIns="0" bIns="0" rtlCol="0" anchor="b" anchorCtr="0">
            <a:noAutofit/>
          </a:bodyPr>
          <a:lstStyle/>
          <a:p>
            <a:pPr algn="ctr" defTabSz="457200">
              <a:lnSpc>
                <a:spcPct val="100000"/>
              </a:lnSpc>
              <a:buClr>
                <a:schemeClr val="dk1"/>
              </a:buClr>
              <a:buSzPts val="5400"/>
            </a:pPr>
            <a:r>
              <a:rPr lang="en" sz="2800" b="1" dirty="0">
                <a:ln w="0"/>
                <a:solidFill>
                  <a:schemeClr val="accent1"/>
                </a:solidFill>
                <a:latin typeface="+mn-lt"/>
                <a:sym typeface="Lato Black"/>
              </a:rPr>
              <a:t>IOARR PROGRAMADOS  Y APROBADOS - 2019</a:t>
            </a:r>
            <a:endParaRPr sz="2800" b="1" dirty="0">
              <a:ln w="0"/>
              <a:solidFill>
                <a:schemeClr val="accent1"/>
              </a:solidFill>
              <a:latin typeface="+mn-lt"/>
              <a:sym typeface="Lato Black"/>
            </a:endParaRPr>
          </a:p>
        </p:txBody>
      </p:sp>
    </p:spTree>
    <p:extLst>
      <p:ext uri="{BB962C8B-B14F-4D97-AF65-F5344CB8AC3E}">
        <p14:creationId xmlns:p14="http://schemas.microsoft.com/office/powerpoint/2010/main" val="112505992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9" name="Google Shape;99;p13"/>
          <p:cNvSpPr txBox="1">
            <a:spLocks noGrp="1"/>
          </p:cNvSpPr>
          <p:nvPr>
            <p:ph type="sldNum" idx="12"/>
          </p:nvPr>
        </p:nvSpPr>
        <p:spPr>
          <a:prstGeom prst="rect">
            <a:avLst/>
          </a:prstGeom>
        </p:spPr>
        <p:txBody>
          <a:bodyPr spcFirstLastPara="1" vert="horz" wrap="square" lIns="0" tIns="0" rIns="0" bIns="0" rtlCol="0" anchor="ctr" anchorCtr="0">
            <a:noAutofit/>
          </a:bodyPr>
          <a:lstStyle/>
          <a:p>
            <a:fld id="{00000000-1234-1234-1234-123412341234}" type="slidenum">
              <a:rPr lang="en"/>
              <a:pPr/>
              <a:t>32</a:t>
            </a:fld>
            <a:endParaRPr/>
          </a:p>
        </p:txBody>
      </p:sp>
      <p:graphicFrame>
        <p:nvGraphicFramePr>
          <p:cNvPr id="2" name="Tabla 1">
            <a:extLst>
              <a:ext uri="{FF2B5EF4-FFF2-40B4-BE49-F238E27FC236}">
                <a16:creationId xmlns:a16="http://schemas.microsoft.com/office/drawing/2014/main" id="{2C43F0B6-A2F7-46BA-AA6B-4307D122C509}"/>
              </a:ext>
            </a:extLst>
          </p:cNvPr>
          <p:cNvGraphicFramePr>
            <a:graphicFrameLocks noGrp="1"/>
          </p:cNvGraphicFramePr>
          <p:nvPr>
            <p:extLst>
              <p:ext uri="{D42A27DB-BD31-4B8C-83A1-F6EECF244321}">
                <p14:modId xmlns:p14="http://schemas.microsoft.com/office/powerpoint/2010/main" val="161328293"/>
              </p:ext>
            </p:extLst>
          </p:nvPr>
        </p:nvGraphicFramePr>
        <p:xfrm>
          <a:off x="152955" y="1733743"/>
          <a:ext cx="11825415" cy="4472940"/>
        </p:xfrm>
        <a:graphic>
          <a:graphicData uri="http://schemas.openxmlformats.org/drawingml/2006/table">
            <a:tbl>
              <a:tblPr>
                <a:tableStyleId>{BDBED569-4797-4DF1-A0F4-6AAB3CD982D8}</a:tableStyleId>
              </a:tblPr>
              <a:tblGrid>
                <a:gridCol w="607122">
                  <a:extLst>
                    <a:ext uri="{9D8B030D-6E8A-4147-A177-3AD203B41FA5}">
                      <a16:colId xmlns:a16="http://schemas.microsoft.com/office/drawing/2014/main" val="3437840607"/>
                    </a:ext>
                  </a:extLst>
                </a:gridCol>
                <a:gridCol w="945396">
                  <a:extLst>
                    <a:ext uri="{9D8B030D-6E8A-4147-A177-3AD203B41FA5}">
                      <a16:colId xmlns:a16="http://schemas.microsoft.com/office/drawing/2014/main" val="1842353871"/>
                    </a:ext>
                  </a:extLst>
                </a:gridCol>
                <a:gridCol w="5305869">
                  <a:extLst>
                    <a:ext uri="{9D8B030D-6E8A-4147-A177-3AD203B41FA5}">
                      <a16:colId xmlns:a16="http://schemas.microsoft.com/office/drawing/2014/main" val="3223107763"/>
                    </a:ext>
                  </a:extLst>
                </a:gridCol>
                <a:gridCol w="1325719">
                  <a:extLst>
                    <a:ext uri="{9D8B030D-6E8A-4147-A177-3AD203B41FA5}">
                      <a16:colId xmlns:a16="http://schemas.microsoft.com/office/drawing/2014/main" val="1951808692"/>
                    </a:ext>
                  </a:extLst>
                </a:gridCol>
                <a:gridCol w="1449453">
                  <a:extLst>
                    <a:ext uri="{9D8B030D-6E8A-4147-A177-3AD203B41FA5}">
                      <a16:colId xmlns:a16="http://schemas.microsoft.com/office/drawing/2014/main" val="1405736432"/>
                    </a:ext>
                  </a:extLst>
                </a:gridCol>
                <a:gridCol w="1095928">
                  <a:extLst>
                    <a:ext uri="{9D8B030D-6E8A-4147-A177-3AD203B41FA5}">
                      <a16:colId xmlns:a16="http://schemas.microsoft.com/office/drawing/2014/main" val="719836892"/>
                    </a:ext>
                  </a:extLst>
                </a:gridCol>
                <a:gridCol w="1095928">
                  <a:extLst>
                    <a:ext uri="{9D8B030D-6E8A-4147-A177-3AD203B41FA5}">
                      <a16:colId xmlns:a16="http://schemas.microsoft.com/office/drawing/2014/main" val="1650526525"/>
                    </a:ext>
                  </a:extLst>
                </a:gridCol>
              </a:tblGrid>
              <a:tr h="359982">
                <a:tc>
                  <a:txBody>
                    <a:bodyPr/>
                    <a:lstStyle/>
                    <a:p>
                      <a:pPr algn="ctr" fontAlgn="b"/>
                      <a:r>
                        <a:rPr lang="es-PE" sz="1200" b="1" u="none" strike="noStrike" dirty="0" err="1">
                          <a:effectLst/>
                        </a:rPr>
                        <a:t>N°</a:t>
                      </a:r>
                      <a:endParaRPr lang="es-PE" sz="1200" b="1" i="0" u="none" strike="noStrike" dirty="0">
                        <a:solidFill>
                          <a:srgbClr val="000000"/>
                        </a:solidFill>
                        <a:effectLst/>
                        <a:latin typeface="Open Sans"/>
                      </a:endParaRPr>
                    </a:p>
                  </a:txBody>
                  <a:tcPr marL="7620" marR="7620" marT="7620" marB="0" anchor="ctr">
                    <a:solidFill>
                      <a:schemeClr val="accent5"/>
                    </a:solidFill>
                  </a:tcPr>
                </a:tc>
                <a:tc>
                  <a:txBody>
                    <a:bodyPr/>
                    <a:lstStyle/>
                    <a:p>
                      <a:pPr algn="ctr" fontAlgn="b"/>
                      <a:r>
                        <a:rPr lang="es-PE" sz="1200" b="1" u="none" strike="noStrike" dirty="0">
                          <a:effectLst/>
                        </a:rPr>
                        <a:t>Código único de inversiones</a:t>
                      </a:r>
                      <a:endParaRPr lang="es-PE" sz="1200" b="1" i="0" u="none" strike="noStrike" dirty="0">
                        <a:solidFill>
                          <a:srgbClr val="000000"/>
                        </a:solidFill>
                        <a:effectLst/>
                        <a:latin typeface="Open Sans"/>
                      </a:endParaRPr>
                    </a:p>
                  </a:txBody>
                  <a:tcPr marL="7620" marR="7620" marT="7620" marB="0" anchor="ctr">
                    <a:solidFill>
                      <a:schemeClr val="accent5"/>
                    </a:solidFill>
                  </a:tcPr>
                </a:tc>
                <a:tc>
                  <a:txBody>
                    <a:bodyPr/>
                    <a:lstStyle/>
                    <a:p>
                      <a:pPr algn="ctr" fontAlgn="b"/>
                      <a:r>
                        <a:rPr lang="es-PE" sz="1200" b="1" u="none" strike="noStrike" dirty="0">
                          <a:effectLst/>
                        </a:rPr>
                        <a:t>Nombre de la inversión</a:t>
                      </a:r>
                      <a:endParaRPr lang="es-PE" sz="1200" b="1" i="0" u="none" strike="noStrike" dirty="0">
                        <a:solidFill>
                          <a:srgbClr val="000000"/>
                        </a:solidFill>
                        <a:effectLst/>
                        <a:latin typeface="Open Sans"/>
                      </a:endParaRPr>
                    </a:p>
                  </a:txBody>
                  <a:tcPr marL="7620" marR="7620" marT="7620" marB="0" anchor="ctr">
                    <a:solidFill>
                      <a:schemeClr val="accent5"/>
                    </a:solidFill>
                  </a:tcPr>
                </a:tc>
                <a:tc>
                  <a:txBody>
                    <a:bodyPr/>
                    <a:lstStyle/>
                    <a:p>
                      <a:pPr algn="ctr" fontAlgn="b"/>
                      <a:r>
                        <a:rPr lang="es-PE" sz="1200" b="1" u="none" strike="noStrike" dirty="0">
                          <a:effectLst/>
                        </a:rPr>
                        <a:t>Fecha de registro</a:t>
                      </a:r>
                      <a:endParaRPr lang="es-PE" sz="1200" b="1" i="0" u="none" strike="noStrike" dirty="0">
                        <a:solidFill>
                          <a:srgbClr val="000000"/>
                        </a:solidFill>
                        <a:effectLst/>
                        <a:latin typeface="Open Sans"/>
                      </a:endParaRPr>
                    </a:p>
                  </a:txBody>
                  <a:tcPr marL="7620" marR="7620" marT="7620" marB="0" anchor="ctr">
                    <a:solidFill>
                      <a:schemeClr val="accent5"/>
                    </a:solidFill>
                  </a:tcPr>
                </a:tc>
                <a:tc>
                  <a:txBody>
                    <a:bodyPr/>
                    <a:lstStyle/>
                    <a:p>
                      <a:pPr algn="ctr" fontAlgn="b"/>
                      <a:r>
                        <a:rPr lang="es-MX" sz="1200" b="1" u="none" strike="noStrike" dirty="0">
                          <a:effectLst/>
                        </a:rPr>
                        <a:t>Monto total de la inversión S/</a:t>
                      </a:r>
                      <a:endParaRPr lang="es-MX" sz="1200" b="1" i="0" u="none" strike="noStrike" dirty="0">
                        <a:solidFill>
                          <a:srgbClr val="000000"/>
                        </a:solidFill>
                        <a:effectLst/>
                        <a:latin typeface="Open Sans"/>
                      </a:endParaRPr>
                    </a:p>
                  </a:txBody>
                  <a:tcPr marL="7620" marR="7620" marT="7620" marB="0" anchor="ctr">
                    <a:solidFill>
                      <a:schemeClr val="accent5"/>
                    </a:solidFill>
                  </a:tcPr>
                </a:tc>
                <a:tc>
                  <a:txBody>
                    <a:bodyPr/>
                    <a:lstStyle/>
                    <a:p>
                      <a:pPr algn="ctr" fontAlgn="b"/>
                      <a:r>
                        <a:rPr lang="es-PE" sz="1200" b="1" u="none" strike="noStrike" dirty="0">
                          <a:effectLst/>
                        </a:rPr>
                        <a:t>Situación</a:t>
                      </a:r>
                      <a:endParaRPr lang="es-PE" sz="1200" b="1" i="0" u="none" strike="noStrike" dirty="0">
                        <a:solidFill>
                          <a:srgbClr val="000000"/>
                        </a:solidFill>
                        <a:effectLst/>
                        <a:latin typeface="Open Sans"/>
                      </a:endParaRPr>
                    </a:p>
                  </a:txBody>
                  <a:tcPr marL="7620" marR="7620" marT="7620" marB="0" anchor="ctr">
                    <a:solidFill>
                      <a:schemeClr val="accent5"/>
                    </a:solidFill>
                  </a:tcPr>
                </a:tc>
                <a:tc>
                  <a:txBody>
                    <a:bodyPr/>
                    <a:lstStyle/>
                    <a:p>
                      <a:pPr algn="ctr" fontAlgn="b"/>
                      <a:r>
                        <a:rPr lang="es-PE" sz="1200" b="1" u="none" strike="noStrike" dirty="0">
                          <a:effectLst/>
                        </a:rPr>
                        <a:t>Estado</a:t>
                      </a:r>
                      <a:endParaRPr lang="es-PE" sz="1200" b="1" i="0" u="none" strike="noStrike" dirty="0">
                        <a:solidFill>
                          <a:srgbClr val="000000"/>
                        </a:solidFill>
                        <a:effectLst/>
                        <a:latin typeface="Open Sans"/>
                      </a:endParaRPr>
                    </a:p>
                  </a:txBody>
                  <a:tcPr marL="7620" marR="7620" marT="7620" marB="0" anchor="ctr">
                    <a:solidFill>
                      <a:schemeClr val="accent5"/>
                    </a:solidFill>
                  </a:tcPr>
                </a:tc>
                <a:extLst>
                  <a:ext uri="{0D108BD9-81ED-4DB2-BD59-A6C34878D82A}">
                    <a16:rowId xmlns:a16="http://schemas.microsoft.com/office/drawing/2014/main" val="2165726731"/>
                  </a:ext>
                </a:extLst>
              </a:tr>
              <a:tr h="624459">
                <a:tc>
                  <a:txBody>
                    <a:bodyPr/>
                    <a:lstStyle/>
                    <a:p>
                      <a:pPr algn="ctr" fontAlgn="b"/>
                      <a:r>
                        <a:rPr lang="es-PE" sz="1400" u="none" strike="noStrike" dirty="0">
                          <a:effectLst/>
                        </a:rPr>
                        <a:t>17</a:t>
                      </a:r>
                      <a:endParaRPr lang="es-PE" sz="1400" b="0" i="0" u="none" strike="noStrike" dirty="0">
                        <a:solidFill>
                          <a:srgbClr val="393939"/>
                        </a:solidFill>
                        <a:effectLst/>
                        <a:latin typeface="Arial" panose="020B0604020202020204" pitchFamily="34" charset="0"/>
                      </a:endParaRPr>
                    </a:p>
                  </a:txBody>
                  <a:tcPr marL="7620" marR="7620" marT="7620" marB="0" anchor="ctr"/>
                </a:tc>
                <a:tc>
                  <a:txBody>
                    <a:bodyPr/>
                    <a:lstStyle/>
                    <a:p>
                      <a:pPr algn="ctr" fontAlgn="b"/>
                      <a:r>
                        <a:rPr lang="es-PE" sz="1400" u="none" strike="noStrike" dirty="0">
                          <a:effectLst/>
                        </a:rPr>
                        <a:t>2454690</a:t>
                      </a:r>
                      <a:endParaRPr lang="es-PE" sz="1400" b="0" i="0" u="none" strike="noStrike" dirty="0">
                        <a:solidFill>
                          <a:srgbClr val="393939"/>
                        </a:solidFill>
                        <a:effectLst/>
                        <a:latin typeface="Arial" panose="020B0604020202020204" pitchFamily="34" charset="0"/>
                      </a:endParaRPr>
                    </a:p>
                  </a:txBody>
                  <a:tcPr marL="7620" marR="7620" marT="7620" marB="0" anchor="ctr"/>
                </a:tc>
                <a:tc>
                  <a:txBody>
                    <a:bodyPr/>
                    <a:lstStyle/>
                    <a:p>
                      <a:pPr algn="l" fontAlgn="b"/>
                      <a:r>
                        <a:rPr lang="es-MX" sz="1400" u="none" strike="noStrike" dirty="0">
                          <a:effectLst/>
                        </a:rPr>
                        <a:t>CONSTRUCCION DE COBERTURA; EN EL(LA) IE ANTONIO JOSE DE SUCRE - PICHIRHUA EN LA LOCALIDAD ACCOPAMPA, DISTRITO DE PICHIRHUA, PROVINCIA ABANCAY, DEPARTAMENTO APURIMAC</a:t>
                      </a:r>
                      <a:endParaRPr lang="es-MX" sz="1400" b="0" i="0" u="none" strike="noStrike" dirty="0">
                        <a:solidFill>
                          <a:srgbClr val="393939"/>
                        </a:solidFill>
                        <a:effectLst/>
                        <a:latin typeface="Arial" panose="020B0604020202020204" pitchFamily="34" charset="0"/>
                      </a:endParaRPr>
                    </a:p>
                  </a:txBody>
                  <a:tcPr marL="7620" marR="7620" marT="7620" marB="0" anchor="ctr"/>
                </a:tc>
                <a:tc>
                  <a:txBody>
                    <a:bodyPr/>
                    <a:lstStyle/>
                    <a:p>
                      <a:pPr algn="r" fontAlgn="b"/>
                      <a:r>
                        <a:rPr lang="es-PE" sz="1400" u="none" strike="noStrike" dirty="0">
                          <a:effectLst/>
                        </a:rPr>
                        <a:t>15/07/2019 15:15</a:t>
                      </a:r>
                      <a:endParaRPr lang="es-PE" sz="1400" b="0" i="0" u="none" strike="noStrike" dirty="0">
                        <a:solidFill>
                          <a:srgbClr val="393939"/>
                        </a:solidFill>
                        <a:effectLst/>
                        <a:latin typeface="Arial" panose="020B0604020202020204" pitchFamily="34" charset="0"/>
                      </a:endParaRPr>
                    </a:p>
                  </a:txBody>
                  <a:tcPr marL="7620" marR="7620" marT="7620" marB="0" anchor="ctr"/>
                </a:tc>
                <a:tc>
                  <a:txBody>
                    <a:bodyPr/>
                    <a:lstStyle/>
                    <a:p>
                      <a:pPr algn="r" fontAlgn="b"/>
                      <a:r>
                        <a:rPr lang="es-PE" sz="1400" u="none" strike="noStrike" dirty="0">
                          <a:effectLst/>
                        </a:rPr>
                        <a:t>263,652.21</a:t>
                      </a:r>
                      <a:endParaRPr lang="es-PE" sz="1400" b="0" i="0" u="none" strike="noStrike" dirty="0">
                        <a:solidFill>
                          <a:srgbClr val="393939"/>
                        </a:solidFill>
                        <a:effectLst/>
                        <a:latin typeface="Arial" panose="020B0604020202020204" pitchFamily="34" charset="0"/>
                      </a:endParaRPr>
                    </a:p>
                  </a:txBody>
                  <a:tcPr marL="7620" marR="7620" marT="7620" marB="0" anchor="ctr"/>
                </a:tc>
                <a:tc>
                  <a:txBody>
                    <a:bodyPr/>
                    <a:lstStyle/>
                    <a:p>
                      <a:pPr algn="ctr" fontAlgn="b"/>
                      <a:r>
                        <a:rPr lang="es-PE" sz="1400" u="none" strike="noStrike" dirty="0">
                          <a:effectLst/>
                        </a:rPr>
                        <a:t>APROBADO</a:t>
                      </a:r>
                      <a:endParaRPr lang="es-PE" sz="1400" b="0" i="0" u="none" strike="noStrike" dirty="0">
                        <a:solidFill>
                          <a:srgbClr val="393939"/>
                        </a:solidFill>
                        <a:effectLst/>
                        <a:latin typeface="Arial" panose="020B0604020202020204" pitchFamily="34" charset="0"/>
                      </a:endParaRPr>
                    </a:p>
                  </a:txBody>
                  <a:tcPr marL="7620" marR="7620" marT="7620" marB="0" anchor="ctr"/>
                </a:tc>
                <a:tc>
                  <a:txBody>
                    <a:bodyPr/>
                    <a:lstStyle/>
                    <a:p>
                      <a:pPr algn="ctr" fontAlgn="b"/>
                      <a:r>
                        <a:rPr lang="es-PE" sz="1400" u="none" strike="noStrike" dirty="0">
                          <a:effectLst/>
                        </a:rPr>
                        <a:t>ACTIVO</a:t>
                      </a:r>
                      <a:endParaRPr lang="es-PE" sz="1400" b="0" i="0" u="none" strike="noStrike" dirty="0">
                        <a:solidFill>
                          <a:srgbClr val="000000"/>
                        </a:solidFill>
                        <a:effectLst/>
                        <a:latin typeface="Arial" panose="020B0604020202020204" pitchFamily="34" charset="0"/>
                      </a:endParaRPr>
                    </a:p>
                  </a:txBody>
                  <a:tcPr marL="7620" marR="7620" marT="7620" marB="0" anchor="ctr"/>
                </a:tc>
                <a:extLst>
                  <a:ext uri="{0D108BD9-81ED-4DB2-BD59-A6C34878D82A}">
                    <a16:rowId xmlns:a16="http://schemas.microsoft.com/office/drawing/2014/main" val="1690014064"/>
                  </a:ext>
                </a:extLst>
              </a:tr>
              <a:tr h="624459">
                <a:tc>
                  <a:txBody>
                    <a:bodyPr/>
                    <a:lstStyle/>
                    <a:p>
                      <a:pPr algn="ctr" fontAlgn="b"/>
                      <a:r>
                        <a:rPr lang="es-PE" sz="1400" u="none" strike="noStrike">
                          <a:effectLst/>
                        </a:rPr>
                        <a:t>18</a:t>
                      </a:r>
                      <a:endParaRPr lang="es-PE" sz="1400" b="0" i="0" u="none" strike="noStrike">
                        <a:solidFill>
                          <a:srgbClr val="393939"/>
                        </a:solidFill>
                        <a:effectLst/>
                        <a:latin typeface="Arial" panose="020B0604020202020204" pitchFamily="34" charset="0"/>
                      </a:endParaRPr>
                    </a:p>
                  </a:txBody>
                  <a:tcPr marL="7620" marR="7620" marT="7620" marB="0" anchor="ctr"/>
                </a:tc>
                <a:tc>
                  <a:txBody>
                    <a:bodyPr/>
                    <a:lstStyle/>
                    <a:p>
                      <a:pPr algn="ctr" fontAlgn="b"/>
                      <a:r>
                        <a:rPr lang="es-PE" sz="1400" u="none" strike="noStrike" dirty="0">
                          <a:effectLst/>
                        </a:rPr>
                        <a:t>2454151</a:t>
                      </a:r>
                      <a:endParaRPr lang="es-PE" sz="1400" b="0" i="0" u="none" strike="noStrike" dirty="0">
                        <a:solidFill>
                          <a:srgbClr val="393939"/>
                        </a:solidFill>
                        <a:effectLst/>
                        <a:latin typeface="Arial" panose="020B0604020202020204" pitchFamily="34" charset="0"/>
                      </a:endParaRPr>
                    </a:p>
                  </a:txBody>
                  <a:tcPr marL="7620" marR="7620" marT="7620" marB="0" anchor="ctr"/>
                </a:tc>
                <a:tc>
                  <a:txBody>
                    <a:bodyPr/>
                    <a:lstStyle/>
                    <a:p>
                      <a:pPr algn="l" fontAlgn="b"/>
                      <a:r>
                        <a:rPr lang="es-MX" sz="1400" u="none" strike="noStrike" dirty="0">
                          <a:effectLst/>
                        </a:rPr>
                        <a:t>CONSTRUCCION DE COBERTURA; EN EL(LA) IE 54307 VIRGEN COCHARCAS - CARAYBAMBA EN LA LOCALIDAD COLCA, DISTRITO DE CARAYBAMBA, PROVINCIA AYMARAES, DEPARTAMENTO APURIMAC</a:t>
                      </a:r>
                      <a:endParaRPr lang="es-MX" sz="1400" b="0" i="0" u="none" strike="noStrike" dirty="0">
                        <a:solidFill>
                          <a:srgbClr val="393939"/>
                        </a:solidFill>
                        <a:effectLst/>
                        <a:latin typeface="Arial" panose="020B0604020202020204" pitchFamily="34" charset="0"/>
                      </a:endParaRPr>
                    </a:p>
                  </a:txBody>
                  <a:tcPr marL="7620" marR="7620" marT="7620" marB="0" anchor="ctr"/>
                </a:tc>
                <a:tc>
                  <a:txBody>
                    <a:bodyPr/>
                    <a:lstStyle/>
                    <a:p>
                      <a:pPr algn="r" fontAlgn="b"/>
                      <a:r>
                        <a:rPr lang="es-PE" sz="1400" u="none" strike="noStrike" dirty="0">
                          <a:effectLst/>
                        </a:rPr>
                        <a:t>10/07/2019 12:22</a:t>
                      </a:r>
                      <a:endParaRPr lang="es-PE" sz="1400" b="0" i="0" u="none" strike="noStrike" dirty="0">
                        <a:solidFill>
                          <a:srgbClr val="393939"/>
                        </a:solidFill>
                        <a:effectLst/>
                        <a:latin typeface="Arial" panose="020B0604020202020204" pitchFamily="34" charset="0"/>
                      </a:endParaRPr>
                    </a:p>
                  </a:txBody>
                  <a:tcPr marL="7620" marR="7620" marT="7620" marB="0" anchor="ctr"/>
                </a:tc>
                <a:tc>
                  <a:txBody>
                    <a:bodyPr/>
                    <a:lstStyle/>
                    <a:p>
                      <a:pPr algn="r" fontAlgn="b"/>
                      <a:r>
                        <a:rPr lang="es-PE" sz="1400" u="none" strike="noStrike" dirty="0">
                          <a:effectLst/>
                        </a:rPr>
                        <a:t>268,651.25</a:t>
                      </a:r>
                      <a:endParaRPr lang="es-PE" sz="1400" b="0" i="0" u="none" strike="noStrike" dirty="0">
                        <a:solidFill>
                          <a:srgbClr val="393939"/>
                        </a:solidFill>
                        <a:effectLst/>
                        <a:latin typeface="Arial" panose="020B0604020202020204" pitchFamily="34" charset="0"/>
                      </a:endParaRPr>
                    </a:p>
                  </a:txBody>
                  <a:tcPr marL="7620" marR="7620" marT="7620" marB="0" anchor="ctr"/>
                </a:tc>
                <a:tc>
                  <a:txBody>
                    <a:bodyPr/>
                    <a:lstStyle/>
                    <a:p>
                      <a:pPr algn="ctr" fontAlgn="b"/>
                      <a:r>
                        <a:rPr lang="es-PE" sz="1400" u="none" strike="noStrike">
                          <a:effectLst/>
                        </a:rPr>
                        <a:t>APROBADO</a:t>
                      </a:r>
                      <a:endParaRPr lang="es-PE" sz="1400" b="0" i="0" u="none" strike="noStrike">
                        <a:solidFill>
                          <a:srgbClr val="393939"/>
                        </a:solidFill>
                        <a:effectLst/>
                        <a:latin typeface="Arial" panose="020B0604020202020204" pitchFamily="34" charset="0"/>
                      </a:endParaRPr>
                    </a:p>
                  </a:txBody>
                  <a:tcPr marL="7620" marR="7620" marT="7620" marB="0" anchor="ctr"/>
                </a:tc>
                <a:tc>
                  <a:txBody>
                    <a:bodyPr/>
                    <a:lstStyle/>
                    <a:p>
                      <a:pPr algn="ctr" fontAlgn="b"/>
                      <a:r>
                        <a:rPr lang="es-PE" sz="1400" u="none" strike="noStrike">
                          <a:effectLst/>
                        </a:rPr>
                        <a:t>ACTIVO</a:t>
                      </a:r>
                      <a:endParaRPr lang="es-PE" sz="1400" b="0" i="0" u="none" strike="noStrike">
                        <a:solidFill>
                          <a:srgbClr val="000000"/>
                        </a:solidFill>
                        <a:effectLst/>
                        <a:latin typeface="Arial" panose="020B0604020202020204" pitchFamily="34" charset="0"/>
                      </a:endParaRPr>
                    </a:p>
                  </a:txBody>
                  <a:tcPr marL="7620" marR="7620" marT="7620" marB="0" anchor="ctr"/>
                </a:tc>
                <a:extLst>
                  <a:ext uri="{0D108BD9-81ED-4DB2-BD59-A6C34878D82A}">
                    <a16:rowId xmlns:a16="http://schemas.microsoft.com/office/drawing/2014/main" val="502114263"/>
                  </a:ext>
                </a:extLst>
              </a:tr>
              <a:tr h="624459">
                <a:tc>
                  <a:txBody>
                    <a:bodyPr/>
                    <a:lstStyle/>
                    <a:p>
                      <a:pPr algn="ctr" fontAlgn="b"/>
                      <a:r>
                        <a:rPr lang="es-PE" sz="1400" u="none" strike="noStrike">
                          <a:effectLst/>
                        </a:rPr>
                        <a:t>19</a:t>
                      </a:r>
                      <a:endParaRPr lang="es-PE" sz="1400" b="0" i="0" u="none" strike="noStrike">
                        <a:solidFill>
                          <a:srgbClr val="393939"/>
                        </a:solidFill>
                        <a:effectLst/>
                        <a:latin typeface="Arial" panose="020B0604020202020204" pitchFamily="34" charset="0"/>
                      </a:endParaRPr>
                    </a:p>
                  </a:txBody>
                  <a:tcPr marL="7620" marR="7620" marT="7620" marB="0" anchor="ctr"/>
                </a:tc>
                <a:tc>
                  <a:txBody>
                    <a:bodyPr/>
                    <a:lstStyle/>
                    <a:p>
                      <a:pPr algn="ctr" fontAlgn="b"/>
                      <a:r>
                        <a:rPr lang="es-PE" sz="1400" u="none" strike="noStrike">
                          <a:effectLst/>
                        </a:rPr>
                        <a:t>2452936</a:t>
                      </a:r>
                      <a:endParaRPr lang="es-PE" sz="1400" b="0" i="0" u="none" strike="noStrike">
                        <a:solidFill>
                          <a:srgbClr val="393939"/>
                        </a:solidFill>
                        <a:effectLst/>
                        <a:latin typeface="Arial" panose="020B0604020202020204" pitchFamily="34" charset="0"/>
                      </a:endParaRPr>
                    </a:p>
                  </a:txBody>
                  <a:tcPr marL="7620" marR="7620" marT="7620" marB="0" anchor="ctr"/>
                </a:tc>
                <a:tc>
                  <a:txBody>
                    <a:bodyPr/>
                    <a:lstStyle/>
                    <a:p>
                      <a:pPr algn="l" fontAlgn="b"/>
                      <a:r>
                        <a:rPr lang="es-MX" sz="1400" u="none" strike="noStrike" dirty="0">
                          <a:effectLst/>
                        </a:rPr>
                        <a:t>CONSTRUCCION DE COBERTURA; EN EL(LA) IE 54059 - CHACOCHE EN LA LOCALIDAD CASINCHIHUA, DISTRITO DE CHACOCHE, PROVINCIA ABANCAY, DEPARTAMENTO APURIMAC</a:t>
                      </a:r>
                      <a:endParaRPr lang="es-MX" sz="1400" b="0" i="0" u="none" strike="noStrike" dirty="0">
                        <a:solidFill>
                          <a:srgbClr val="393939"/>
                        </a:solidFill>
                        <a:effectLst/>
                        <a:latin typeface="Arial" panose="020B0604020202020204" pitchFamily="34" charset="0"/>
                      </a:endParaRPr>
                    </a:p>
                  </a:txBody>
                  <a:tcPr marL="7620" marR="7620" marT="7620" marB="0" anchor="ctr"/>
                </a:tc>
                <a:tc>
                  <a:txBody>
                    <a:bodyPr/>
                    <a:lstStyle/>
                    <a:p>
                      <a:pPr algn="r" fontAlgn="b"/>
                      <a:r>
                        <a:rPr lang="es-PE" sz="1400" u="none" strike="noStrike">
                          <a:effectLst/>
                        </a:rPr>
                        <a:t>28/06/2019 09:08</a:t>
                      </a:r>
                      <a:endParaRPr lang="es-PE" sz="1400" b="0" i="0" u="none" strike="noStrike">
                        <a:solidFill>
                          <a:srgbClr val="393939"/>
                        </a:solidFill>
                        <a:effectLst/>
                        <a:latin typeface="Arial" panose="020B0604020202020204" pitchFamily="34" charset="0"/>
                      </a:endParaRPr>
                    </a:p>
                  </a:txBody>
                  <a:tcPr marL="7620" marR="7620" marT="7620" marB="0" anchor="ctr"/>
                </a:tc>
                <a:tc>
                  <a:txBody>
                    <a:bodyPr/>
                    <a:lstStyle/>
                    <a:p>
                      <a:pPr algn="r" fontAlgn="b"/>
                      <a:r>
                        <a:rPr lang="es-PE" sz="1400" u="none" strike="noStrike">
                          <a:effectLst/>
                        </a:rPr>
                        <a:t>223,536.70</a:t>
                      </a:r>
                      <a:endParaRPr lang="es-PE" sz="1400" b="0" i="0" u="none" strike="noStrike">
                        <a:solidFill>
                          <a:srgbClr val="393939"/>
                        </a:solidFill>
                        <a:effectLst/>
                        <a:latin typeface="Arial" panose="020B0604020202020204" pitchFamily="34" charset="0"/>
                      </a:endParaRPr>
                    </a:p>
                  </a:txBody>
                  <a:tcPr marL="7620" marR="7620" marT="7620" marB="0" anchor="ctr"/>
                </a:tc>
                <a:tc>
                  <a:txBody>
                    <a:bodyPr/>
                    <a:lstStyle/>
                    <a:p>
                      <a:pPr algn="ctr" fontAlgn="b"/>
                      <a:r>
                        <a:rPr lang="es-PE" sz="1400" u="none" strike="noStrike">
                          <a:effectLst/>
                        </a:rPr>
                        <a:t>APROBADO</a:t>
                      </a:r>
                      <a:endParaRPr lang="es-PE" sz="1400" b="0" i="0" u="none" strike="noStrike">
                        <a:solidFill>
                          <a:srgbClr val="393939"/>
                        </a:solidFill>
                        <a:effectLst/>
                        <a:latin typeface="Arial" panose="020B0604020202020204" pitchFamily="34" charset="0"/>
                      </a:endParaRPr>
                    </a:p>
                  </a:txBody>
                  <a:tcPr marL="7620" marR="7620" marT="7620" marB="0" anchor="ctr"/>
                </a:tc>
                <a:tc>
                  <a:txBody>
                    <a:bodyPr/>
                    <a:lstStyle/>
                    <a:p>
                      <a:pPr algn="ctr" fontAlgn="b"/>
                      <a:r>
                        <a:rPr lang="es-PE" sz="1400" u="none" strike="noStrike">
                          <a:effectLst/>
                        </a:rPr>
                        <a:t>ACTIVO</a:t>
                      </a:r>
                      <a:endParaRPr lang="es-PE" sz="1400" b="0" i="0" u="none" strike="noStrike">
                        <a:solidFill>
                          <a:srgbClr val="000000"/>
                        </a:solidFill>
                        <a:effectLst/>
                        <a:latin typeface="Arial" panose="020B0604020202020204" pitchFamily="34" charset="0"/>
                      </a:endParaRPr>
                    </a:p>
                  </a:txBody>
                  <a:tcPr marL="7620" marR="7620" marT="7620" marB="0" anchor="ctr"/>
                </a:tc>
                <a:extLst>
                  <a:ext uri="{0D108BD9-81ED-4DB2-BD59-A6C34878D82A}">
                    <a16:rowId xmlns:a16="http://schemas.microsoft.com/office/drawing/2014/main" val="2989498814"/>
                  </a:ext>
                </a:extLst>
              </a:tr>
              <a:tr h="430471">
                <a:tc>
                  <a:txBody>
                    <a:bodyPr/>
                    <a:lstStyle/>
                    <a:p>
                      <a:pPr algn="ctr" fontAlgn="b"/>
                      <a:r>
                        <a:rPr lang="es-PE" sz="1400" u="none" strike="noStrike">
                          <a:effectLst/>
                        </a:rPr>
                        <a:t>20</a:t>
                      </a:r>
                      <a:endParaRPr lang="es-PE" sz="1400" b="0" i="0" u="none" strike="noStrike">
                        <a:solidFill>
                          <a:srgbClr val="393939"/>
                        </a:solidFill>
                        <a:effectLst/>
                        <a:latin typeface="Arial" panose="020B0604020202020204" pitchFamily="34" charset="0"/>
                      </a:endParaRPr>
                    </a:p>
                  </a:txBody>
                  <a:tcPr marL="7620" marR="7620" marT="7620" marB="0" anchor="ctr"/>
                </a:tc>
                <a:tc>
                  <a:txBody>
                    <a:bodyPr/>
                    <a:lstStyle/>
                    <a:p>
                      <a:pPr algn="ctr" fontAlgn="b"/>
                      <a:r>
                        <a:rPr lang="es-PE" sz="1400" u="none" strike="noStrike">
                          <a:effectLst/>
                        </a:rPr>
                        <a:t>2451690</a:t>
                      </a:r>
                      <a:endParaRPr lang="es-PE" sz="1400" b="0" i="0" u="none" strike="noStrike">
                        <a:solidFill>
                          <a:srgbClr val="393939"/>
                        </a:solidFill>
                        <a:effectLst/>
                        <a:latin typeface="Arial" panose="020B0604020202020204" pitchFamily="34" charset="0"/>
                      </a:endParaRPr>
                    </a:p>
                  </a:txBody>
                  <a:tcPr marL="7620" marR="7620" marT="7620" marB="0" anchor="ctr"/>
                </a:tc>
                <a:tc>
                  <a:txBody>
                    <a:bodyPr/>
                    <a:lstStyle/>
                    <a:p>
                      <a:pPr algn="l" fontAlgn="b"/>
                      <a:r>
                        <a:rPr lang="es-MX" sz="1400" u="none" strike="noStrike" dirty="0">
                          <a:effectLst/>
                        </a:rPr>
                        <a:t>CONSTRUCCION DE COBERTURA; EN EL(LA) IE 150 - ABANCAY DISTRITO DE ABANCAY, PROVINCIA ABANCAY, DEPARTAMENTO APURIMAC</a:t>
                      </a:r>
                      <a:endParaRPr lang="es-MX" sz="1400" b="0" i="0" u="none" strike="noStrike" dirty="0">
                        <a:solidFill>
                          <a:srgbClr val="393939"/>
                        </a:solidFill>
                        <a:effectLst/>
                        <a:latin typeface="Arial" panose="020B0604020202020204" pitchFamily="34" charset="0"/>
                      </a:endParaRPr>
                    </a:p>
                  </a:txBody>
                  <a:tcPr marL="7620" marR="7620" marT="7620" marB="0" anchor="ctr"/>
                </a:tc>
                <a:tc>
                  <a:txBody>
                    <a:bodyPr/>
                    <a:lstStyle/>
                    <a:p>
                      <a:pPr algn="r" fontAlgn="b"/>
                      <a:r>
                        <a:rPr lang="es-PE" sz="1400" u="none" strike="noStrike" dirty="0">
                          <a:effectLst/>
                        </a:rPr>
                        <a:t>18/06/2019 17:40</a:t>
                      </a:r>
                      <a:endParaRPr lang="es-PE" sz="1400" b="0" i="0" u="none" strike="noStrike" dirty="0">
                        <a:solidFill>
                          <a:srgbClr val="393939"/>
                        </a:solidFill>
                        <a:effectLst/>
                        <a:latin typeface="Arial" panose="020B0604020202020204" pitchFamily="34" charset="0"/>
                      </a:endParaRPr>
                    </a:p>
                  </a:txBody>
                  <a:tcPr marL="7620" marR="7620" marT="7620" marB="0" anchor="ctr"/>
                </a:tc>
                <a:tc>
                  <a:txBody>
                    <a:bodyPr/>
                    <a:lstStyle/>
                    <a:p>
                      <a:pPr algn="r" fontAlgn="b"/>
                      <a:r>
                        <a:rPr lang="es-PE" sz="1400" u="none" strike="noStrike">
                          <a:effectLst/>
                        </a:rPr>
                        <a:t>96,551.91</a:t>
                      </a:r>
                      <a:endParaRPr lang="es-PE" sz="1400" b="0" i="0" u="none" strike="noStrike">
                        <a:solidFill>
                          <a:srgbClr val="393939"/>
                        </a:solidFill>
                        <a:effectLst/>
                        <a:latin typeface="Arial" panose="020B0604020202020204" pitchFamily="34" charset="0"/>
                      </a:endParaRPr>
                    </a:p>
                  </a:txBody>
                  <a:tcPr marL="7620" marR="7620" marT="7620" marB="0" anchor="ctr"/>
                </a:tc>
                <a:tc>
                  <a:txBody>
                    <a:bodyPr/>
                    <a:lstStyle/>
                    <a:p>
                      <a:pPr algn="ctr" fontAlgn="b"/>
                      <a:r>
                        <a:rPr lang="es-PE" sz="1400" u="none" strike="noStrike">
                          <a:effectLst/>
                        </a:rPr>
                        <a:t>APROBADO</a:t>
                      </a:r>
                      <a:endParaRPr lang="es-PE" sz="1400" b="0" i="0" u="none" strike="noStrike">
                        <a:solidFill>
                          <a:srgbClr val="393939"/>
                        </a:solidFill>
                        <a:effectLst/>
                        <a:latin typeface="Arial" panose="020B0604020202020204" pitchFamily="34" charset="0"/>
                      </a:endParaRPr>
                    </a:p>
                  </a:txBody>
                  <a:tcPr marL="7620" marR="7620" marT="7620" marB="0" anchor="ctr"/>
                </a:tc>
                <a:tc>
                  <a:txBody>
                    <a:bodyPr/>
                    <a:lstStyle/>
                    <a:p>
                      <a:pPr algn="ctr" fontAlgn="b"/>
                      <a:r>
                        <a:rPr lang="es-PE" sz="1400" u="none" strike="noStrike">
                          <a:effectLst/>
                        </a:rPr>
                        <a:t>ACTIVO</a:t>
                      </a:r>
                      <a:endParaRPr lang="es-PE" sz="1400" b="0" i="0" u="none" strike="noStrike">
                        <a:solidFill>
                          <a:srgbClr val="000000"/>
                        </a:solidFill>
                        <a:effectLst/>
                        <a:latin typeface="Arial" panose="020B0604020202020204" pitchFamily="34" charset="0"/>
                      </a:endParaRPr>
                    </a:p>
                  </a:txBody>
                  <a:tcPr marL="7620" marR="7620" marT="7620" marB="0" anchor="ctr"/>
                </a:tc>
                <a:extLst>
                  <a:ext uri="{0D108BD9-81ED-4DB2-BD59-A6C34878D82A}">
                    <a16:rowId xmlns:a16="http://schemas.microsoft.com/office/drawing/2014/main" val="3888007346"/>
                  </a:ext>
                </a:extLst>
              </a:tr>
              <a:tr h="624459">
                <a:tc>
                  <a:txBody>
                    <a:bodyPr/>
                    <a:lstStyle/>
                    <a:p>
                      <a:pPr algn="ctr" fontAlgn="b"/>
                      <a:r>
                        <a:rPr lang="es-PE" sz="1400" u="none" strike="noStrike">
                          <a:effectLst/>
                        </a:rPr>
                        <a:t>21</a:t>
                      </a:r>
                      <a:endParaRPr lang="es-PE" sz="1400" b="0" i="0" u="none" strike="noStrike">
                        <a:solidFill>
                          <a:srgbClr val="393939"/>
                        </a:solidFill>
                        <a:effectLst/>
                        <a:latin typeface="Arial" panose="020B0604020202020204" pitchFamily="34" charset="0"/>
                      </a:endParaRPr>
                    </a:p>
                  </a:txBody>
                  <a:tcPr marL="7620" marR="7620" marT="7620" marB="0" anchor="ctr"/>
                </a:tc>
                <a:tc>
                  <a:txBody>
                    <a:bodyPr/>
                    <a:lstStyle/>
                    <a:p>
                      <a:pPr algn="ctr" fontAlgn="b"/>
                      <a:r>
                        <a:rPr lang="es-PE" sz="1400" u="none" strike="noStrike">
                          <a:effectLst/>
                        </a:rPr>
                        <a:t>2447501</a:t>
                      </a:r>
                      <a:endParaRPr lang="es-PE" sz="1400" b="0" i="0" u="none" strike="noStrike">
                        <a:solidFill>
                          <a:srgbClr val="393939"/>
                        </a:solidFill>
                        <a:effectLst/>
                        <a:latin typeface="Arial" panose="020B0604020202020204" pitchFamily="34" charset="0"/>
                      </a:endParaRPr>
                    </a:p>
                  </a:txBody>
                  <a:tcPr marL="7620" marR="7620" marT="7620" marB="0" anchor="ctr"/>
                </a:tc>
                <a:tc>
                  <a:txBody>
                    <a:bodyPr/>
                    <a:lstStyle/>
                    <a:p>
                      <a:pPr algn="l" fontAlgn="b"/>
                      <a:r>
                        <a:rPr lang="es-MX" sz="1400" u="none" strike="noStrike">
                          <a:effectLst/>
                        </a:rPr>
                        <a:t>ADQUISICION DE TERRENO; EN EL(LA) IE LA SALLE - ABANCAY EN LA LOCALIDAD ABANCAY, DISTRITO DE ABANCAY, PROVINCIA ABANCAY, DEPARTAMENTO APURIMAC</a:t>
                      </a:r>
                      <a:endParaRPr lang="es-MX" sz="1400" b="0" i="0" u="none" strike="noStrike">
                        <a:solidFill>
                          <a:srgbClr val="393939"/>
                        </a:solidFill>
                        <a:effectLst/>
                        <a:latin typeface="Arial" panose="020B0604020202020204" pitchFamily="34" charset="0"/>
                      </a:endParaRPr>
                    </a:p>
                  </a:txBody>
                  <a:tcPr marL="7620" marR="7620" marT="7620" marB="0" anchor="ctr"/>
                </a:tc>
                <a:tc>
                  <a:txBody>
                    <a:bodyPr/>
                    <a:lstStyle/>
                    <a:p>
                      <a:pPr algn="r" fontAlgn="b"/>
                      <a:r>
                        <a:rPr lang="es-PE" sz="1400" u="none" strike="noStrike" dirty="0">
                          <a:effectLst/>
                        </a:rPr>
                        <a:t>14/05/2019 03:55</a:t>
                      </a:r>
                      <a:endParaRPr lang="es-PE" sz="1400" b="0" i="0" u="none" strike="noStrike" dirty="0">
                        <a:solidFill>
                          <a:srgbClr val="393939"/>
                        </a:solidFill>
                        <a:effectLst/>
                        <a:latin typeface="Arial" panose="020B0604020202020204" pitchFamily="34" charset="0"/>
                      </a:endParaRPr>
                    </a:p>
                  </a:txBody>
                  <a:tcPr marL="7620" marR="7620" marT="7620" marB="0" anchor="ctr"/>
                </a:tc>
                <a:tc>
                  <a:txBody>
                    <a:bodyPr/>
                    <a:lstStyle/>
                    <a:p>
                      <a:pPr algn="r" fontAlgn="b"/>
                      <a:r>
                        <a:rPr lang="es-PE" sz="1400" u="none" strike="noStrike" dirty="0">
                          <a:effectLst/>
                        </a:rPr>
                        <a:t>5,597,150.00</a:t>
                      </a:r>
                      <a:endParaRPr lang="es-PE" sz="1400" b="0" i="0" u="none" strike="noStrike" dirty="0">
                        <a:solidFill>
                          <a:srgbClr val="393939"/>
                        </a:solidFill>
                        <a:effectLst/>
                        <a:latin typeface="Arial" panose="020B0604020202020204" pitchFamily="34" charset="0"/>
                      </a:endParaRPr>
                    </a:p>
                  </a:txBody>
                  <a:tcPr marL="7620" marR="7620" marT="7620" marB="0" anchor="ctr"/>
                </a:tc>
                <a:tc>
                  <a:txBody>
                    <a:bodyPr/>
                    <a:lstStyle/>
                    <a:p>
                      <a:pPr algn="ctr" fontAlgn="b"/>
                      <a:r>
                        <a:rPr lang="es-PE" sz="1400" u="none" strike="noStrike" dirty="0">
                          <a:effectLst/>
                        </a:rPr>
                        <a:t>APROBADO</a:t>
                      </a:r>
                      <a:endParaRPr lang="es-PE" sz="1400" b="0" i="0" u="none" strike="noStrike" dirty="0">
                        <a:solidFill>
                          <a:srgbClr val="393939"/>
                        </a:solidFill>
                        <a:effectLst/>
                        <a:latin typeface="Arial" panose="020B0604020202020204" pitchFamily="34" charset="0"/>
                      </a:endParaRPr>
                    </a:p>
                  </a:txBody>
                  <a:tcPr marL="7620" marR="7620" marT="7620" marB="0" anchor="ctr"/>
                </a:tc>
                <a:tc>
                  <a:txBody>
                    <a:bodyPr/>
                    <a:lstStyle/>
                    <a:p>
                      <a:pPr algn="ctr" fontAlgn="b"/>
                      <a:r>
                        <a:rPr lang="es-PE" sz="1400" u="none" strike="noStrike">
                          <a:effectLst/>
                        </a:rPr>
                        <a:t>ACTIVO</a:t>
                      </a:r>
                      <a:endParaRPr lang="es-PE" sz="1400" b="0" i="0" u="none" strike="noStrike">
                        <a:solidFill>
                          <a:srgbClr val="000000"/>
                        </a:solidFill>
                        <a:effectLst/>
                        <a:latin typeface="Arial" panose="020B0604020202020204" pitchFamily="34" charset="0"/>
                      </a:endParaRPr>
                    </a:p>
                  </a:txBody>
                  <a:tcPr marL="7620" marR="7620" marT="7620" marB="0" anchor="ctr"/>
                </a:tc>
                <a:extLst>
                  <a:ext uri="{0D108BD9-81ED-4DB2-BD59-A6C34878D82A}">
                    <a16:rowId xmlns:a16="http://schemas.microsoft.com/office/drawing/2014/main" val="3359872644"/>
                  </a:ext>
                </a:extLst>
              </a:tr>
              <a:tr h="1035867">
                <a:tc>
                  <a:txBody>
                    <a:bodyPr/>
                    <a:lstStyle/>
                    <a:p>
                      <a:pPr algn="ctr" fontAlgn="b"/>
                      <a:r>
                        <a:rPr lang="es-PE" sz="1400" u="none" strike="noStrike">
                          <a:effectLst/>
                        </a:rPr>
                        <a:t>22</a:t>
                      </a:r>
                      <a:endParaRPr lang="es-PE" sz="1400" b="0" i="0" u="none" strike="noStrike">
                        <a:solidFill>
                          <a:srgbClr val="393939"/>
                        </a:solidFill>
                        <a:effectLst/>
                        <a:latin typeface="Arial" panose="020B0604020202020204" pitchFamily="34" charset="0"/>
                      </a:endParaRPr>
                    </a:p>
                  </a:txBody>
                  <a:tcPr marL="7620" marR="7620" marT="7620" marB="0" anchor="ctr"/>
                </a:tc>
                <a:tc>
                  <a:txBody>
                    <a:bodyPr/>
                    <a:lstStyle/>
                    <a:p>
                      <a:pPr algn="ctr" fontAlgn="b"/>
                      <a:r>
                        <a:rPr lang="es-PE" sz="1400" u="none" strike="noStrike" dirty="0">
                          <a:effectLst/>
                        </a:rPr>
                        <a:t>2444409</a:t>
                      </a:r>
                      <a:endParaRPr lang="es-PE" sz="1400" b="0" i="0" u="none" strike="noStrike" dirty="0">
                        <a:solidFill>
                          <a:srgbClr val="393939"/>
                        </a:solidFill>
                        <a:effectLst/>
                        <a:latin typeface="Arial" panose="020B0604020202020204" pitchFamily="34" charset="0"/>
                      </a:endParaRPr>
                    </a:p>
                  </a:txBody>
                  <a:tcPr marL="7620" marR="7620" marT="7620" marB="0" anchor="ctr"/>
                </a:tc>
                <a:tc>
                  <a:txBody>
                    <a:bodyPr/>
                    <a:lstStyle/>
                    <a:p>
                      <a:pPr algn="l" fontAlgn="b"/>
                      <a:r>
                        <a:rPr lang="es-MX" sz="1400" u="none" strike="noStrike">
                          <a:effectLst/>
                        </a:rPr>
                        <a:t>ADQUISICION DE TOMOGRAFO COMPUTARIZADO MULTICORTE Y EQUIPAMIENTO DE AMBIENTES COMPLEMENTARIOS; REMODELACION DE BLOQUE DE INFRAESTRUCTURA; EN LA LOCALIDAD ABANCAY, DISTRITO DE ABANCAY, PROVINCIA ABANCAY, DEPARTAMENTO APURIMAC</a:t>
                      </a:r>
                      <a:endParaRPr lang="es-MX" sz="1400" b="0" i="0" u="none" strike="noStrike">
                        <a:solidFill>
                          <a:srgbClr val="393939"/>
                        </a:solidFill>
                        <a:effectLst/>
                        <a:latin typeface="Arial" panose="020B0604020202020204" pitchFamily="34" charset="0"/>
                      </a:endParaRPr>
                    </a:p>
                  </a:txBody>
                  <a:tcPr marL="7620" marR="7620" marT="7620" marB="0" anchor="ctr"/>
                </a:tc>
                <a:tc>
                  <a:txBody>
                    <a:bodyPr/>
                    <a:lstStyle/>
                    <a:p>
                      <a:pPr algn="r" fontAlgn="b"/>
                      <a:r>
                        <a:rPr lang="es-PE" sz="1400" u="none" strike="noStrike">
                          <a:effectLst/>
                        </a:rPr>
                        <a:t>15/04/2019 05:52</a:t>
                      </a:r>
                      <a:endParaRPr lang="es-PE" sz="1400" b="0" i="0" u="none" strike="noStrike">
                        <a:solidFill>
                          <a:srgbClr val="393939"/>
                        </a:solidFill>
                        <a:effectLst/>
                        <a:latin typeface="Arial" panose="020B0604020202020204" pitchFamily="34" charset="0"/>
                      </a:endParaRPr>
                    </a:p>
                  </a:txBody>
                  <a:tcPr marL="7620" marR="7620" marT="7620" marB="0" anchor="ctr"/>
                </a:tc>
                <a:tc>
                  <a:txBody>
                    <a:bodyPr/>
                    <a:lstStyle/>
                    <a:p>
                      <a:pPr algn="r" fontAlgn="b"/>
                      <a:r>
                        <a:rPr lang="es-PE" sz="1400" u="none" strike="noStrike">
                          <a:effectLst/>
                        </a:rPr>
                        <a:t>3,941,553.56</a:t>
                      </a:r>
                      <a:endParaRPr lang="es-PE" sz="1400" b="0" i="0" u="none" strike="noStrike">
                        <a:solidFill>
                          <a:srgbClr val="393939"/>
                        </a:solidFill>
                        <a:effectLst/>
                        <a:latin typeface="Arial" panose="020B0604020202020204" pitchFamily="34" charset="0"/>
                      </a:endParaRPr>
                    </a:p>
                  </a:txBody>
                  <a:tcPr marL="7620" marR="7620" marT="7620" marB="0" anchor="ctr"/>
                </a:tc>
                <a:tc>
                  <a:txBody>
                    <a:bodyPr/>
                    <a:lstStyle/>
                    <a:p>
                      <a:pPr algn="ctr" fontAlgn="b"/>
                      <a:r>
                        <a:rPr lang="es-PE" sz="1400" u="none" strike="noStrike" dirty="0">
                          <a:effectLst/>
                        </a:rPr>
                        <a:t>APROBADO</a:t>
                      </a:r>
                      <a:endParaRPr lang="es-PE" sz="1400" b="0" i="0" u="none" strike="noStrike" dirty="0">
                        <a:solidFill>
                          <a:srgbClr val="393939"/>
                        </a:solidFill>
                        <a:effectLst/>
                        <a:latin typeface="Arial" panose="020B0604020202020204" pitchFamily="34" charset="0"/>
                      </a:endParaRPr>
                    </a:p>
                  </a:txBody>
                  <a:tcPr marL="7620" marR="7620" marT="7620" marB="0" anchor="ctr"/>
                </a:tc>
                <a:tc>
                  <a:txBody>
                    <a:bodyPr/>
                    <a:lstStyle/>
                    <a:p>
                      <a:pPr algn="ctr" fontAlgn="b"/>
                      <a:r>
                        <a:rPr lang="es-PE" sz="1400" u="none" strike="noStrike" dirty="0">
                          <a:effectLst/>
                        </a:rPr>
                        <a:t>ACTIVO</a:t>
                      </a:r>
                      <a:endParaRPr lang="es-PE" sz="1400" b="0" i="0" u="none" strike="noStrike" dirty="0">
                        <a:solidFill>
                          <a:srgbClr val="000000"/>
                        </a:solidFill>
                        <a:effectLst/>
                        <a:latin typeface="Arial" panose="020B0604020202020204" pitchFamily="34" charset="0"/>
                      </a:endParaRPr>
                    </a:p>
                  </a:txBody>
                  <a:tcPr marL="7620" marR="7620" marT="7620" marB="0" anchor="ctr"/>
                </a:tc>
                <a:extLst>
                  <a:ext uri="{0D108BD9-81ED-4DB2-BD59-A6C34878D82A}">
                    <a16:rowId xmlns:a16="http://schemas.microsoft.com/office/drawing/2014/main" val="4210798854"/>
                  </a:ext>
                </a:extLst>
              </a:tr>
            </a:tbl>
          </a:graphicData>
        </a:graphic>
      </p:graphicFrame>
      <p:sp>
        <p:nvSpPr>
          <p:cNvPr id="6" name="Google Shape;95;p13">
            <a:extLst>
              <a:ext uri="{FF2B5EF4-FFF2-40B4-BE49-F238E27FC236}">
                <a16:creationId xmlns:a16="http://schemas.microsoft.com/office/drawing/2014/main" id="{6F137511-8D97-4470-88F6-2A3B900487BA}"/>
              </a:ext>
            </a:extLst>
          </p:cNvPr>
          <p:cNvSpPr txBox="1">
            <a:spLocks noGrp="1"/>
          </p:cNvSpPr>
          <p:nvPr>
            <p:ph type="title"/>
          </p:nvPr>
        </p:nvSpPr>
        <p:spPr>
          <a:xfrm>
            <a:off x="1002016" y="524379"/>
            <a:ext cx="10562741" cy="524800"/>
          </a:xfrm>
          <a:prstGeom prst="rect">
            <a:avLst/>
          </a:prstGeom>
        </p:spPr>
        <p:txBody>
          <a:bodyPr spcFirstLastPara="1" vert="horz" wrap="square" lIns="0" tIns="0" rIns="0" bIns="0" rtlCol="0" anchor="b" anchorCtr="0">
            <a:noAutofit/>
          </a:bodyPr>
          <a:lstStyle/>
          <a:p>
            <a:pPr algn="ctr" defTabSz="457200">
              <a:lnSpc>
                <a:spcPct val="100000"/>
              </a:lnSpc>
              <a:buClr>
                <a:schemeClr val="dk1"/>
              </a:buClr>
              <a:buSzPts val="5400"/>
            </a:pPr>
            <a:r>
              <a:rPr lang="en" sz="2800" b="1" dirty="0">
                <a:ln w="0"/>
                <a:solidFill>
                  <a:schemeClr val="accent1"/>
                </a:solidFill>
                <a:latin typeface="+mn-lt"/>
                <a:sym typeface="Lato Black"/>
              </a:rPr>
              <a:t>IOARR PROGRAMADOS  Y APROBADOS - 2019</a:t>
            </a:r>
            <a:endParaRPr sz="2800" b="1" dirty="0">
              <a:ln w="0"/>
              <a:solidFill>
                <a:schemeClr val="accent1"/>
              </a:solidFill>
              <a:latin typeface="+mn-lt"/>
              <a:sym typeface="Lato Black"/>
            </a:endParaRPr>
          </a:p>
        </p:txBody>
      </p:sp>
    </p:spTree>
    <p:extLst>
      <p:ext uri="{BB962C8B-B14F-4D97-AF65-F5344CB8AC3E}">
        <p14:creationId xmlns:p14="http://schemas.microsoft.com/office/powerpoint/2010/main" val="27857516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9" name="Google Shape;99;p13"/>
          <p:cNvSpPr txBox="1">
            <a:spLocks noGrp="1"/>
          </p:cNvSpPr>
          <p:nvPr>
            <p:ph type="sldNum" idx="12"/>
          </p:nvPr>
        </p:nvSpPr>
        <p:spPr>
          <a:prstGeom prst="rect">
            <a:avLst/>
          </a:prstGeom>
        </p:spPr>
        <p:txBody>
          <a:bodyPr spcFirstLastPara="1" vert="horz" wrap="square" lIns="0" tIns="0" rIns="0" bIns="0" rtlCol="0" anchor="ctr" anchorCtr="0">
            <a:noAutofit/>
          </a:bodyPr>
          <a:lstStyle/>
          <a:p>
            <a:fld id="{00000000-1234-1234-1234-123412341234}" type="slidenum">
              <a:rPr lang="en"/>
              <a:pPr/>
              <a:t>33</a:t>
            </a:fld>
            <a:endParaRPr/>
          </a:p>
        </p:txBody>
      </p:sp>
      <p:graphicFrame>
        <p:nvGraphicFramePr>
          <p:cNvPr id="6" name="Tabla 5">
            <a:extLst>
              <a:ext uri="{FF2B5EF4-FFF2-40B4-BE49-F238E27FC236}">
                <a16:creationId xmlns:a16="http://schemas.microsoft.com/office/drawing/2014/main" id="{529C0795-F1D4-4EA2-806F-FA43C460DF07}"/>
              </a:ext>
            </a:extLst>
          </p:cNvPr>
          <p:cNvGraphicFramePr>
            <a:graphicFrameLocks noGrp="1"/>
          </p:cNvGraphicFramePr>
          <p:nvPr>
            <p:extLst>
              <p:ext uri="{D42A27DB-BD31-4B8C-83A1-F6EECF244321}">
                <p14:modId xmlns:p14="http://schemas.microsoft.com/office/powerpoint/2010/main" val="2065789516"/>
              </p:ext>
            </p:extLst>
          </p:nvPr>
        </p:nvGraphicFramePr>
        <p:xfrm>
          <a:off x="183292" y="1776923"/>
          <a:ext cx="11825415" cy="4337473"/>
        </p:xfrm>
        <a:graphic>
          <a:graphicData uri="http://schemas.openxmlformats.org/drawingml/2006/table">
            <a:tbl>
              <a:tblPr>
                <a:tableStyleId>{BDBED569-4797-4DF1-A0F4-6AAB3CD982D8}</a:tableStyleId>
              </a:tblPr>
              <a:tblGrid>
                <a:gridCol w="1113603">
                  <a:extLst>
                    <a:ext uri="{9D8B030D-6E8A-4147-A177-3AD203B41FA5}">
                      <a16:colId xmlns:a16="http://schemas.microsoft.com/office/drawing/2014/main" val="3070112720"/>
                    </a:ext>
                  </a:extLst>
                </a:gridCol>
                <a:gridCol w="1113603">
                  <a:extLst>
                    <a:ext uri="{9D8B030D-6E8A-4147-A177-3AD203B41FA5}">
                      <a16:colId xmlns:a16="http://schemas.microsoft.com/office/drawing/2014/main" val="1960157944"/>
                    </a:ext>
                  </a:extLst>
                </a:gridCol>
                <a:gridCol w="4631178">
                  <a:extLst>
                    <a:ext uri="{9D8B030D-6E8A-4147-A177-3AD203B41FA5}">
                      <a16:colId xmlns:a16="http://schemas.microsoft.com/office/drawing/2014/main" val="2609451561"/>
                    </a:ext>
                  </a:extLst>
                </a:gridCol>
                <a:gridCol w="1325720">
                  <a:extLst>
                    <a:ext uri="{9D8B030D-6E8A-4147-A177-3AD203B41FA5}">
                      <a16:colId xmlns:a16="http://schemas.microsoft.com/office/drawing/2014/main" val="1598388017"/>
                    </a:ext>
                  </a:extLst>
                </a:gridCol>
                <a:gridCol w="1449453">
                  <a:extLst>
                    <a:ext uri="{9D8B030D-6E8A-4147-A177-3AD203B41FA5}">
                      <a16:colId xmlns:a16="http://schemas.microsoft.com/office/drawing/2014/main" val="4208114609"/>
                    </a:ext>
                  </a:extLst>
                </a:gridCol>
                <a:gridCol w="1095929">
                  <a:extLst>
                    <a:ext uri="{9D8B030D-6E8A-4147-A177-3AD203B41FA5}">
                      <a16:colId xmlns:a16="http://schemas.microsoft.com/office/drawing/2014/main" val="301085099"/>
                    </a:ext>
                  </a:extLst>
                </a:gridCol>
                <a:gridCol w="1095929">
                  <a:extLst>
                    <a:ext uri="{9D8B030D-6E8A-4147-A177-3AD203B41FA5}">
                      <a16:colId xmlns:a16="http://schemas.microsoft.com/office/drawing/2014/main" val="214918531"/>
                    </a:ext>
                  </a:extLst>
                </a:gridCol>
              </a:tblGrid>
              <a:tr h="460818">
                <a:tc>
                  <a:txBody>
                    <a:bodyPr/>
                    <a:lstStyle/>
                    <a:p>
                      <a:pPr algn="ctr" fontAlgn="b"/>
                      <a:r>
                        <a:rPr lang="es-PE" sz="1200" b="1" u="none" strike="noStrike" dirty="0" err="1">
                          <a:effectLst/>
                        </a:rPr>
                        <a:t>N°</a:t>
                      </a:r>
                      <a:endParaRPr lang="es-PE" sz="1200" b="1" i="0" u="none" strike="noStrike" dirty="0">
                        <a:solidFill>
                          <a:srgbClr val="000000"/>
                        </a:solidFill>
                        <a:effectLst/>
                        <a:latin typeface="Open Sans"/>
                      </a:endParaRPr>
                    </a:p>
                  </a:txBody>
                  <a:tcPr marL="7620" marR="7620" marT="7620" marB="0" anchor="ctr">
                    <a:solidFill>
                      <a:schemeClr val="accent5"/>
                    </a:solidFill>
                  </a:tcPr>
                </a:tc>
                <a:tc>
                  <a:txBody>
                    <a:bodyPr/>
                    <a:lstStyle/>
                    <a:p>
                      <a:pPr algn="ctr" fontAlgn="b"/>
                      <a:r>
                        <a:rPr lang="es-PE" sz="1200" b="1" u="none" strike="noStrike" dirty="0">
                          <a:effectLst/>
                        </a:rPr>
                        <a:t>Código único de inversiones</a:t>
                      </a:r>
                      <a:endParaRPr lang="es-PE" sz="1200" b="1" i="0" u="none" strike="noStrike" dirty="0">
                        <a:solidFill>
                          <a:srgbClr val="000000"/>
                        </a:solidFill>
                        <a:effectLst/>
                        <a:latin typeface="Open Sans"/>
                      </a:endParaRPr>
                    </a:p>
                  </a:txBody>
                  <a:tcPr marL="7620" marR="7620" marT="7620" marB="0" anchor="ctr">
                    <a:solidFill>
                      <a:schemeClr val="accent5"/>
                    </a:solidFill>
                  </a:tcPr>
                </a:tc>
                <a:tc>
                  <a:txBody>
                    <a:bodyPr/>
                    <a:lstStyle/>
                    <a:p>
                      <a:pPr algn="ctr" fontAlgn="b"/>
                      <a:r>
                        <a:rPr lang="es-PE" sz="1200" b="1" u="none" strike="noStrike" dirty="0">
                          <a:effectLst/>
                        </a:rPr>
                        <a:t>Nombre de la inversión</a:t>
                      </a:r>
                      <a:endParaRPr lang="es-PE" sz="1200" b="1" i="0" u="none" strike="noStrike" dirty="0">
                        <a:solidFill>
                          <a:srgbClr val="000000"/>
                        </a:solidFill>
                        <a:effectLst/>
                        <a:latin typeface="Open Sans"/>
                      </a:endParaRPr>
                    </a:p>
                  </a:txBody>
                  <a:tcPr marL="7620" marR="7620" marT="7620" marB="0" anchor="ctr">
                    <a:solidFill>
                      <a:schemeClr val="accent5"/>
                    </a:solidFill>
                  </a:tcPr>
                </a:tc>
                <a:tc>
                  <a:txBody>
                    <a:bodyPr/>
                    <a:lstStyle/>
                    <a:p>
                      <a:pPr algn="ctr" fontAlgn="b"/>
                      <a:r>
                        <a:rPr lang="es-PE" sz="1200" b="1" u="none" strike="noStrike" dirty="0">
                          <a:effectLst/>
                        </a:rPr>
                        <a:t>Fecha de registro</a:t>
                      </a:r>
                      <a:endParaRPr lang="es-PE" sz="1200" b="1" i="0" u="none" strike="noStrike" dirty="0">
                        <a:solidFill>
                          <a:srgbClr val="000000"/>
                        </a:solidFill>
                        <a:effectLst/>
                        <a:latin typeface="Open Sans"/>
                      </a:endParaRPr>
                    </a:p>
                  </a:txBody>
                  <a:tcPr marL="7620" marR="7620" marT="7620" marB="0" anchor="ctr">
                    <a:solidFill>
                      <a:schemeClr val="accent5"/>
                    </a:solidFill>
                  </a:tcPr>
                </a:tc>
                <a:tc>
                  <a:txBody>
                    <a:bodyPr/>
                    <a:lstStyle/>
                    <a:p>
                      <a:pPr algn="ctr" fontAlgn="b"/>
                      <a:r>
                        <a:rPr lang="es-MX" sz="1200" b="1" u="none" strike="noStrike" dirty="0">
                          <a:effectLst/>
                        </a:rPr>
                        <a:t>Monto total de la inversión S/</a:t>
                      </a:r>
                      <a:endParaRPr lang="es-MX" sz="1200" b="1" i="0" u="none" strike="noStrike" dirty="0">
                        <a:solidFill>
                          <a:srgbClr val="000000"/>
                        </a:solidFill>
                        <a:effectLst/>
                        <a:latin typeface="Open Sans"/>
                      </a:endParaRPr>
                    </a:p>
                  </a:txBody>
                  <a:tcPr marL="7620" marR="7620" marT="7620" marB="0" anchor="ctr">
                    <a:solidFill>
                      <a:schemeClr val="accent5"/>
                    </a:solidFill>
                  </a:tcPr>
                </a:tc>
                <a:tc>
                  <a:txBody>
                    <a:bodyPr/>
                    <a:lstStyle/>
                    <a:p>
                      <a:pPr algn="ctr" fontAlgn="b"/>
                      <a:r>
                        <a:rPr lang="es-PE" sz="1200" b="1" u="none" strike="noStrike" dirty="0">
                          <a:effectLst/>
                        </a:rPr>
                        <a:t>Situación</a:t>
                      </a:r>
                      <a:endParaRPr lang="es-PE" sz="1200" b="1" i="0" u="none" strike="noStrike" dirty="0">
                        <a:solidFill>
                          <a:srgbClr val="000000"/>
                        </a:solidFill>
                        <a:effectLst/>
                        <a:latin typeface="Open Sans"/>
                      </a:endParaRPr>
                    </a:p>
                  </a:txBody>
                  <a:tcPr marL="7620" marR="7620" marT="7620" marB="0" anchor="ctr">
                    <a:solidFill>
                      <a:schemeClr val="accent5"/>
                    </a:solidFill>
                  </a:tcPr>
                </a:tc>
                <a:tc>
                  <a:txBody>
                    <a:bodyPr/>
                    <a:lstStyle/>
                    <a:p>
                      <a:pPr algn="ctr" fontAlgn="b"/>
                      <a:r>
                        <a:rPr lang="es-PE" sz="1200" b="1" u="none" strike="noStrike" dirty="0">
                          <a:effectLst/>
                        </a:rPr>
                        <a:t>Estado</a:t>
                      </a:r>
                      <a:endParaRPr lang="es-PE" sz="1200" b="1" i="0" u="none" strike="noStrike" dirty="0">
                        <a:solidFill>
                          <a:srgbClr val="000000"/>
                        </a:solidFill>
                        <a:effectLst/>
                        <a:latin typeface="Open Sans"/>
                      </a:endParaRPr>
                    </a:p>
                  </a:txBody>
                  <a:tcPr marL="7620" marR="7620" marT="7620" marB="0" anchor="ctr">
                    <a:solidFill>
                      <a:schemeClr val="accent5"/>
                    </a:solidFill>
                  </a:tcPr>
                </a:tc>
                <a:extLst>
                  <a:ext uri="{0D108BD9-81ED-4DB2-BD59-A6C34878D82A}">
                    <a16:rowId xmlns:a16="http://schemas.microsoft.com/office/drawing/2014/main" val="1749235151"/>
                  </a:ext>
                </a:extLst>
              </a:tr>
              <a:tr h="460818">
                <a:tc>
                  <a:txBody>
                    <a:bodyPr/>
                    <a:lstStyle/>
                    <a:p>
                      <a:pPr algn="ctr" fontAlgn="b"/>
                      <a:r>
                        <a:rPr lang="es-PE" sz="1200" u="none" strike="noStrike" dirty="0">
                          <a:effectLst/>
                        </a:rPr>
                        <a:t>23</a:t>
                      </a:r>
                      <a:endParaRPr lang="es-PE" sz="1200" b="0" i="0" u="none" strike="noStrike" dirty="0">
                        <a:solidFill>
                          <a:srgbClr val="393939"/>
                        </a:solidFill>
                        <a:effectLst/>
                        <a:latin typeface="Arial" panose="020B0604020202020204" pitchFamily="34" charset="0"/>
                      </a:endParaRPr>
                    </a:p>
                  </a:txBody>
                  <a:tcPr marL="7235" marR="7235" marT="7235" marB="0" anchor="ctr"/>
                </a:tc>
                <a:tc>
                  <a:txBody>
                    <a:bodyPr/>
                    <a:lstStyle/>
                    <a:p>
                      <a:pPr algn="ctr" fontAlgn="b"/>
                      <a:r>
                        <a:rPr lang="es-PE" sz="1200" u="none" strike="noStrike" dirty="0">
                          <a:effectLst/>
                        </a:rPr>
                        <a:t>2444408</a:t>
                      </a:r>
                      <a:endParaRPr lang="es-PE" sz="1200" b="0" i="0" u="none" strike="noStrike" dirty="0">
                        <a:solidFill>
                          <a:srgbClr val="393939"/>
                        </a:solidFill>
                        <a:effectLst/>
                        <a:latin typeface="Arial" panose="020B0604020202020204" pitchFamily="34" charset="0"/>
                      </a:endParaRPr>
                    </a:p>
                  </a:txBody>
                  <a:tcPr marL="7235" marR="7235" marT="7235" marB="0" anchor="ctr"/>
                </a:tc>
                <a:tc>
                  <a:txBody>
                    <a:bodyPr/>
                    <a:lstStyle/>
                    <a:p>
                      <a:pPr algn="l" fontAlgn="b"/>
                      <a:r>
                        <a:rPr lang="es-MX" sz="1200" u="none" strike="noStrike" dirty="0">
                          <a:effectLst/>
                        </a:rPr>
                        <a:t>REMODELACION DE BLOQUE DE INFRAESTRUCTURA; ADQUISICION DE EQUIPO DE HEMODIALISIS Y EQUIPAMIENTO DE CENTRO DE CONTROL Y MONITOREO; EN EL(LA) EESS HOSPITAL REGIONAL GUILLERMO DIAZ DE LA VEGA - ABANCAY EN LA LOCALIDAD ABANCAY, DISTRITO DE ABANCAY, PROVINCIA ABANCAY, DEPARTAMENTO APURIMAC</a:t>
                      </a:r>
                      <a:endParaRPr lang="es-MX" sz="1200" b="0" i="0" u="none" strike="noStrike" dirty="0">
                        <a:solidFill>
                          <a:srgbClr val="393939"/>
                        </a:solidFill>
                        <a:effectLst/>
                        <a:latin typeface="Arial" panose="020B0604020202020204" pitchFamily="34" charset="0"/>
                      </a:endParaRPr>
                    </a:p>
                  </a:txBody>
                  <a:tcPr marL="7235" marR="7235" marT="7235" marB="0" anchor="ctr"/>
                </a:tc>
                <a:tc>
                  <a:txBody>
                    <a:bodyPr/>
                    <a:lstStyle/>
                    <a:p>
                      <a:pPr algn="r" fontAlgn="b"/>
                      <a:r>
                        <a:rPr lang="es-PE" sz="1200" u="none" strike="noStrike" dirty="0">
                          <a:effectLst/>
                        </a:rPr>
                        <a:t>15/04/2019 05:45</a:t>
                      </a:r>
                      <a:endParaRPr lang="es-PE" sz="1200" b="0" i="0" u="none" strike="noStrike" dirty="0">
                        <a:solidFill>
                          <a:srgbClr val="393939"/>
                        </a:solidFill>
                        <a:effectLst/>
                        <a:latin typeface="Arial" panose="020B0604020202020204" pitchFamily="34" charset="0"/>
                      </a:endParaRPr>
                    </a:p>
                  </a:txBody>
                  <a:tcPr marL="7235" marR="7235" marT="7235" marB="0" anchor="ctr"/>
                </a:tc>
                <a:tc>
                  <a:txBody>
                    <a:bodyPr/>
                    <a:lstStyle/>
                    <a:p>
                      <a:pPr algn="r" fontAlgn="b"/>
                      <a:r>
                        <a:rPr lang="es-PE" sz="1200" u="none" strike="noStrike" dirty="0">
                          <a:effectLst/>
                        </a:rPr>
                        <a:t>397,024.58</a:t>
                      </a:r>
                      <a:endParaRPr lang="es-PE" sz="1200" b="0" i="0" u="none" strike="noStrike" dirty="0">
                        <a:solidFill>
                          <a:srgbClr val="393939"/>
                        </a:solidFill>
                        <a:effectLst/>
                        <a:latin typeface="Arial" panose="020B0604020202020204" pitchFamily="34" charset="0"/>
                      </a:endParaRPr>
                    </a:p>
                  </a:txBody>
                  <a:tcPr marL="7235" marR="7235" marT="7235" marB="0" anchor="ctr"/>
                </a:tc>
                <a:tc>
                  <a:txBody>
                    <a:bodyPr/>
                    <a:lstStyle/>
                    <a:p>
                      <a:pPr algn="ctr" fontAlgn="b"/>
                      <a:r>
                        <a:rPr lang="es-PE" sz="1200" u="none" strike="noStrike" dirty="0">
                          <a:effectLst/>
                        </a:rPr>
                        <a:t>APROBADO</a:t>
                      </a:r>
                      <a:endParaRPr lang="es-PE" sz="1200" b="0" i="0" u="none" strike="noStrike" dirty="0">
                        <a:solidFill>
                          <a:srgbClr val="393939"/>
                        </a:solidFill>
                        <a:effectLst/>
                        <a:latin typeface="Arial" panose="020B0604020202020204" pitchFamily="34" charset="0"/>
                      </a:endParaRPr>
                    </a:p>
                  </a:txBody>
                  <a:tcPr marL="7235" marR="7235" marT="7235" marB="0" anchor="ctr"/>
                </a:tc>
                <a:tc>
                  <a:txBody>
                    <a:bodyPr/>
                    <a:lstStyle/>
                    <a:p>
                      <a:pPr algn="ctr" fontAlgn="b"/>
                      <a:r>
                        <a:rPr lang="es-PE" sz="1200" u="none" strike="noStrike" dirty="0">
                          <a:effectLst/>
                        </a:rPr>
                        <a:t>ACTIVO</a:t>
                      </a:r>
                      <a:endParaRPr lang="es-PE" sz="1200" b="0" i="0" u="none" strike="noStrike" dirty="0">
                        <a:solidFill>
                          <a:srgbClr val="000000"/>
                        </a:solidFill>
                        <a:effectLst/>
                        <a:latin typeface="Arial" panose="020B0604020202020204" pitchFamily="34" charset="0"/>
                      </a:endParaRPr>
                    </a:p>
                  </a:txBody>
                  <a:tcPr marL="7235" marR="7235" marT="7235" marB="0" anchor="ctr"/>
                </a:tc>
                <a:extLst>
                  <a:ext uri="{0D108BD9-81ED-4DB2-BD59-A6C34878D82A}">
                    <a16:rowId xmlns:a16="http://schemas.microsoft.com/office/drawing/2014/main" val="1468563519"/>
                  </a:ext>
                </a:extLst>
              </a:tr>
              <a:tr h="824048">
                <a:tc>
                  <a:txBody>
                    <a:bodyPr/>
                    <a:lstStyle/>
                    <a:p>
                      <a:pPr algn="ctr" fontAlgn="b"/>
                      <a:r>
                        <a:rPr lang="es-PE" sz="1200" u="none" strike="noStrike">
                          <a:effectLst/>
                        </a:rPr>
                        <a:t>24</a:t>
                      </a:r>
                      <a:endParaRPr lang="es-PE" sz="1200" b="0" i="0" u="none" strike="noStrike">
                        <a:solidFill>
                          <a:srgbClr val="393939"/>
                        </a:solidFill>
                        <a:effectLst/>
                        <a:latin typeface="Arial" panose="020B0604020202020204" pitchFamily="34" charset="0"/>
                      </a:endParaRPr>
                    </a:p>
                  </a:txBody>
                  <a:tcPr marL="7235" marR="7235" marT="7235" marB="0" anchor="ctr"/>
                </a:tc>
                <a:tc>
                  <a:txBody>
                    <a:bodyPr/>
                    <a:lstStyle/>
                    <a:p>
                      <a:pPr algn="ctr" fontAlgn="b"/>
                      <a:r>
                        <a:rPr lang="es-PE" sz="1200" u="none" strike="noStrike">
                          <a:effectLst/>
                        </a:rPr>
                        <a:t>2444407</a:t>
                      </a:r>
                      <a:endParaRPr lang="es-PE" sz="1200" b="0" i="0" u="none" strike="noStrike">
                        <a:solidFill>
                          <a:srgbClr val="393939"/>
                        </a:solidFill>
                        <a:effectLst/>
                        <a:latin typeface="Arial" panose="020B0604020202020204" pitchFamily="34" charset="0"/>
                      </a:endParaRPr>
                    </a:p>
                  </a:txBody>
                  <a:tcPr marL="7235" marR="7235" marT="7235" marB="0" anchor="ctr"/>
                </a:tc>
                <a:tc>
                  <a:txBody>
                    <a:bodyPr/>
                    <a:lstStyle/>
                    <a:p>
                      <a:pPr algn="l" fontAlgn="b"/>
                      <a:r>
                        <a:rPr lang="es-MX" sz="1200" u="none" strike="noStrike" dirty="0">
                          <a:effectLst/>
                        </a:rPr>
                        <a:t>ADQUISICION DE KITS DE TRAUMA PARA SERVICIOS MÉDICOS DE EMERGENCIA Y KITS DE TRAUMA PARA SERVICIOS MÉDICOS DE EMERGENCIA; EN EL(LA) EESS HOSPITAL REGIONAL GUILLERMO DIAZ DE LA VEGA - ABANCAY EN LA LOCALIDAD ABANCAY, DISTRITO DE ABANCAY, PROVINCIA ABANCAY, DEPARTAMENTO APURIMAC</a:t>
                      </a:r>
                      <a:endParaRPr lang="es-MX" sz="1200" b="0" i="0" u="none" strike="noStrike" dirty="0">
                        <a:solidFill>
                          <a:srgbClr val="393939"/>
                        </a:solidFill>
                        <a:effectLst/>
                        <a:latin typeface="Arial" panose="020B0604020202020204" pitchFamily="34" charset="0"/>
                      </a:endParaRPr>
                    </a:p>
                  </a:txBody>
                  <a:tcPr marL="7235" marR="7235" marT="7235" marB="0" anchor="ctr"/>
                </a:tc>
                <a:tc>
                  <a:txBody>
                    <a:bodyPr/>
                    <a:lstStyle/>
                    <a:p>
                      <a:pPr algn="r" fontAlgn="b"/>
                      <a:r>
                        <a:rPr lang="es-PE" sz="1200" u="none" strike="noStrike">
                          <a:effectLst/>
                        </a:rPr>
                        <a:t>15/04/2019 05:07</a:t>
                      </a:r>
                      <a:endParaRPr lang="es-PE" sz="1200" b="0" i="0" u="none" strike="noStrike">
                        <a:solidFill>
                          <a:srgbClr val="393939"/>
                        </a:solidFill>
                        <a:effectLst/>
                        <a:latin typeface="Arial" panose="020B0604020202020204" pitchFamily="34" charset="0"/>
                      </a:endParaRPr>
                    </a:p>
                  </a:txBody>
                  <a:tcPr marL="7235" marR="7235" marT="7235" marB="0" anchor="ctr"/>
                </a:tc>
                <a:tc>
                  <a:txBody>
                    <a:bodyPr/>
                    <a:lstStyle/>
                    <a:p>
                      <a:pPr algn="r" fontAlgn="b"/>
                      <a:r>
                        <a:rPr lang="es-PE" sz="1200" u="none" strike="noStrike">
                          <a:effectLst/>
                        </a:rPr>
                        <a:t>1,741,629.01</a:t>
                      </a:r>
                      <a:endParaRPr lang="es-PE" sz="1200" b="0" i="0" u="none" strike="noStrike">
                        <a:solidFill>
                          <a:srgbClr val="393939"/>
                        </a:solidFill>
                        <a:effectLst/>
                        <a:latin typeface="Arial" panose="020B0604020202020204" pitchFamily="34" charset="0"/>
                      </a:endParaRPr>
                    </a:p>
                  </a:txBody>
                  <a:tcPr marL="7235" marR="7235" marT="7235" marB="0" anchor="ctr"/>
                </a:tc>
                <a:tc>
                  <a:txBody>
                    <a:bodyPr/>
                    <a:lstStyle/>
                    <a:p>
                      <a:pPr algn="ctr" fontAlgn="b"/>
                      <a:r>
                        <a:rPr lang="es-PE" sz="1200" u="none" strike="noStrike">
                          <a:effectLst/>
                        </a:rPr>
                        <a:t>APROBADO</a:t>
                      </a:r>
                      <a:endParaRPr lang="es-PE" sz="1200" b="0" i="0" u="none" strike="noStrike">
                        <a:solidFill>
                          <a:srgbClr val="393939"/>
                        </a:solidFill>
                        <a:effectLst/>
                        <a:latin typeface="Arial" panose="020B0604020202020204" pitchFamily="34" charset="0"/>
                      </a:endParaRPr>
                    </a:p>
                  </a:txBody>
                  <a:tcPr marL="7235" marR="7235" marT="7235" marB="0" anchor="ctr"/>
                </a:tc>
                <a:tc>
                  <a:txBody>
                    <a:bodyPr/>
                    <a:lstStyle/>
                    <a:p>
                      <a:pPr algn="ctr" fontAlgn="b"/>
                      <a:r>
                        <a:rPr lang="es-PE" sz="1200" u="none" strike="noStrike">
                          <a:effectLst/>
                        </a:rPr>
                        <a:t>ACTIVO</a:t>
                      </a:r>
                      <a:endParaRPr lang="es-PE" sz="1200" b="0" i="0" u="none" strike="noStrike">
                        <a:solidFill>
                          <a:srgbClr val="000000"/>
                        </a:solidFill>
                        <a:effectLst/>
                        <a:latin typeface="Arial" panose="020B0604020202020204" pitchFamily="34" charset="0"/>
                      </a:endParaRPr>
                    </a:p>
                  </a:txBody>
                  <a:tcPr marL="7235" marR="7235" marT="7235" marB="0" anchor="ctr"/>
                </a:tc>
                <a:extLst>
                  <a:ext uri="{0D108BD9-81ED-4DB2-BD59-A6C34878D82A}">
                    <a16:rowId xmlns:a16="http://schemas.microsoft.com/office/drawing/2014/main" val="23935287"/>
                  </a:ext>
                </a:extLst>
              </a:tr>
              <a:tr h="333500">
                <a:tc>
                  <a:txBody>
                    <a:bodyPr/>
                    <a:lstStyle/>
                    <a:p>
                      <a:pPr algn="ctr" fontAlgn="b"/>
                      <a:r>
                        <a:rPr lang="es-PE" sz="1200" u="none" strike="noStrike">
                          <a:effectLst/>
                        </a:rPr>
                        <a:t>25</a:t>
                      </a:r>
                      <a:endParaRPr lang="es-PE" sz="1200" b="0" i="0" u="none" strike="noStrike">
                        <a:solidFill>
                          <a:srgbClr val="393939"/>
                        </a:solidFill>
                        <a:effectLst/>
                        <a:latin typeface="Arial" panose="020B0604020202020204" pitchFamily="34" charset="0"/>
                      </a:endParaRPr>
                    </a:p>
                  </a:txBody>
                  <a:tcPr marL="7235" marR="7235" marT="7235" marB="0" anchor="ctr"/>
                </a:tc>
                <a:tc>
                  <a:txBody>
                    <a:bodyPr/>
                    <a:lstStyle/>
                    <a:p>
                      <a:pPr algn="ctr" fontAlgn="b"/>
                      <a:r>
                        <a:rPr lang="es-PE" sz="1200" u="none" strike="noStrike">
                          <a:effectLst/>
                        </a:rPr>
                        <a:t>2444071</a:t>
                      </a:r>
                      <a:endParaRPr lang="es-PE" sz="1200" b="0" i="0" u="none" strike="noStrike">
                        <a:solidFill>
                          <a:srgbClr val="393939"/>
                        </a:solidFill>
                        <a:effectLst/>
                        <a:latin typeface="Arial" panose="020B0604020202020204" pitchFamily="34" charset="0"/>
                      </a:endParaRPr>
                    </a:p>
                  </a:txBody>
                  <a:tcPr marL="7235" marR="7235" marT="7235" marB="0" anchor="ctr"/>
                </a:tc>
                <a:tc>
                  <a:txBody>
                    <a:bodyPr/>
                    <a:lstStyle/>
                    <a:p>
                      <a:pPr algn="l" fontAlgn="b"/>
                      <a:r>
                        <a:rPr lang="es-MX" sz="1200" u="none" strike="noStrike" dirty="0">
                          <a:effectLst/>
                        </a:rPr>
                        <a:t>ADQUISICIÓN DE TERRENO; EN EL(LA) CENTRO DE EQUIPO MECÁNICO DISTRITO DE ABANCAY, PROVINCIA ABANCAY, DEPARTAMENTO APURIMAC</a:t>
                      </a:r>
                      <a:endParaRPr lang="es-MX" sz="1200" b="0" i="0" u="none" strike="noStrike" dirty="0">
                        <a:solidFill>
                          <a:srgbClr val="393939"/>
                        </a:solidFill>
                        <a:effectLst/>
                        <a:latin typeface="Arial" panose="020B0604020202020204" pitchFamily="34" charset="0"/>
                      </a:endParaRPr>
                    </a:p>
                  </a:txBody>
                  <a:tcPr marL="7235" marR="7235" marT="7235" marB="0" anchor="ctr"/>
                </a:tc>
                <a:tc>
                  <a:txBody>
                    <a:bodyPr/>
                    <a:lstStyle/>
                    <a:p>
                      <a:pPr algn="r" fontAlgn="b"/>
                      <a:r>
                        <a:rPr lang="es-PE" sz="1200" u="none" strike="noStrike" dirty="0">
                          <a:effectLst/>
                        </a:rPr>
                        <a:t>12/04/2019 08:55</a:t>
                      </a:r>
                      <a:endParaRPr lang="es-PE" sz="1200" b="0" i="0" u="none" strike="noStrike" dirty="0">
                        <a:solidFill>
                          <a:srgbClr val="393939"/>
                        </a:solidFill>
                        <a:effectLst/>
                        <a:latin typeface="Arial" panose="020B0604020202020204" pitchFamily="34" charset="0"/>
                      </a:endParaRPr>
                    </a:p>
                  </a:txBody>
                  <a:tcPr marL="7235" marR="7235" marT="7235" marB="0" anchor="ctr"/>
                </a:tc>
                <a:tc>
                  <a:txBody>
                    <a:bodyPr/>
                    <a:lstStyle/>
                    <a:p>
                      <a:pPr algn="r" fontAlgn="b"/>
                      <a:r>
                        <a:rPr lang="es-PE" sz="1200" u="none" strike="noStrike">
                          <a:effectLst/>
                        </a:rPr>
                        <a:t>10,055,337.51</a:t>
                      </a:r>
                      <a:endParaRPr lang="es-PE" sz="1200" b="0" i="0" u="none" strike="noStrike">
                        <a:solidFill>
                          <a:srgbClr val="393939"/>
                        </a:solidFill>
                        <a:effectLst/>
                        <a:latin typeface="Arial" panose="020B0604020202020204" pitchFamily="34" charset="0"/>
                      </a:endParaRPr>
                    </a:p>
                  </a:txBody>
                  <a:tcPr marL="7235" marR="7235" marT="7235" marB="0" anchor="ctr"/>
                </a:tc>
                <a:tc>
                  <a:txBody>
                    <a:bodyPr/>
                    <a:lstStyle/>
                    <a:p>
                      <a:pPr algn="ctr" fontAlgn="b"/>
                      <a:r>
                        <a:rPr lang="es-PE" sz="1200" u="none" strike="noStrike">
                          <a:effectLst/>
                        </a:rPr>
                        <a:t>APROBADO</a:t>
                      </a:r>
                      <a:endParaRPr lang="es-PE" sz="1200" b="0" i="0" u="none" strike="noStrike">
                        <a:solidFill>
                          <a:srgbClr val="393939"/>
                        </a:solidFill>
                        <a:effectLst/>
                        <a:latin typeface="Arial" panose="020B0604020202020204" pitchFamily="34" charset="0"/>
                      </a:endParaRPr>
                    </a:p>
                  </a:txBody>
                  <a:tcPr marL="7235" marR="7235" marT="7235" marB="0" anchor="ctr"/>
                </a:tc>
                <a:tc>
                  <a:txBody>
                    <a:bodyPr/>
                    <a:lstStyle/>
                    <a:p>
                      <a:pPr algn="ctr" fontAlgn="b"/>
                      <a:r>
                        <a:rPr lang="es-PE" sz="1200" u="none" strike="noStrike">
                          <a:effectLst/>
                        </a:rPr>
                        <a:t>ACTIVO</a:t>
                      </a:r>
                      <a:endParaRPr lang="es-PE" sz="1200" b="0" i="0" u="none" strike="noStrike">
                        <a:solidFill>
                          <a:srgbClr val="000000"/>
                        </a:solidFill>
                        <a:effectLst/>
                        <a:latin typeface="Arial" panose="020B0604020202020204" pitchFamily="34" charset="0"/>
                      </a:endParaRPr>
                    </a:p>
                  </a:txBody>
                  <a:tcPr marL="7235" marR="7235" marT="7235" marB="0" anchor="ctr"/>
                </a:tc>
                <a:extLst>
                  <a:ext uri="{0D108BD9-81ED-4DB2-BD59-A6C34878D82A}">
                    <a16:rowId xmlns:a16="http://schemas.microsoft.com/office/drawing/2014/main" val="2111306264"/>
                  </a:ext>
                </a:extLst>
              </a:tr>
              <a:tr h="824048">
                <a:tc>
                  <a:txBody>
                    <a:bodyPr/>
                    <a:lstStyle/>
                    <a:p>
                      <a:pPr algn="ctr" fontAlgn="b"/>
                      <a:r>
                        <a:rPr lang="es-PE" sz="1200" u="none" strike="noStrike">
                          <a:effectLst/>
                        </a:rPr>
                        <a:t>26</a:t>
                      </a:r>
                      <a:endParaRPr lang="es-PE" sz="1200" b="0" i="0" u="none" strike="noStrike">
                        <a:solidFill>
                          <a:srgbClr val="393939"/>
                        </a:solidFill>
                        <a:effectLst/>
                        <a:latin typeface="Arial" panose="020B0604020202020204" pitchFamily="34" charset="0"/>
                      </a:endParaRPr>
                    </a:p>
                  </a:txBody>
                  <a:tcPr marL="7235" marR="7235" marT="7235" marB="0" anchor="ctr"/>
                </a:tc>
                <a:tc>
                  <a:txBody>
                    <a:bodyPr/>
                    <a:lstStyle/>
                    <a:p>
                      <a:pPr algn="ctr" fontAlgn="b"/>
                      <a:r>
                        <a:rPr lang="es-PE" sz="1200" u="none" strike="noStrike">
                          <a:effectLst/>
                        </a:rPr>
                        <a:t>2443596</a:t>
                      </a:r>
                      <a:endParaRPr lang="es-PE" sz="1200" b="0" i="0" u="none" strike="noStrike">
                        <a:solidFill>
                          <a:srgbClr val="393939"/>
                        </a:solidFill>
                        <a:effectLst/>
                        <a:latin typeface="Arial" panose="020B0604020202020204" pitchFamily="34" charset="0"/>
                      </a:endParaRPr>
                    </a:p>
                  </a:txBody>
                  <a:tcPr marL="7235" marR="7235" marT="7235" marB="0" anchor="ctr"/>
                </a:tc>
                <a:tc>
                  <a:txBody>
                    <a:bodyPr/>
                    <a:lstStyle/>
                    <a:p>
                      <a:pPr algn="l" fontAlgn="b"/>
                      <a:r>
                        <a:rPr lang="es-MX" sz="1200" u="none" strike="noStrike">
                          <a:effectLst/>
                        </a:rPr>
                        <a:t>RENOVACIÓN DE TECHADO PREARMADO Y SISTEMAS DE CIELO RASO; REPARACIÓN DE AMBIENTE PARA COMEDOR; CONSTRUCCIÓN DE COBERTURA; EN EL(LA) IE FRANCISCO BOLOGNESI - ABANCAY EN LA LOCALIDAD ABANCAY, DISTRITO DE ABANCAY, PROVINCIA ABANCAY, DEPARTAMENTO APURIMAC</a:t>
                      </a:r>
                      <a:endParaRPr lang="es-MX" sz="1200" b="0" i="0" u="none" strike="noStrike">
                        <a:solidFill>
                          <a:srgbClr val="393939"/>
                        </a:solidFill>
                        <a:effectLst/>
                        <a:latin typeface="Arial" panose="020B0604020202020204" pitchFamily="34" charset="0"/>
                      </a:endParaRPr>
                    </a:p>
                  </a:txBody>
                  <a:tcPr marL="7235" marR="7235" marT="7235" marB="0" anchor="ctr"/>
                </a:tc>
                <a:tc>
                  <a:txBody>
                    <a:bodyPr/>
                    <a:lstStyle/>
                    <a:p>
                      <a:pPr algn="r" fontAlgn="b"/>
                      <a:r>
                        <a:rPr lang="es-PE" sz="1200" u="none" strike="noStrike" dirty="0">
                          <a:effectLst/>
                        </a:rPr>
                        <a:t>9/04/2019 16:43</a:t>
                      </a:r>
                      <a:endParaRPr lang="es-PE" sz="1200" b="0" i="0" u="none" strike="noStrike" dirty="0">
                        <a:solidFill>
                          <a:srgbClr val="393939"/>
                        </a:solidFill>
                        <a:effectLst/>
                        <a:latin typeface="Arial" panose="020B0604020202020204" pitchFamily="34" charset="0"/>
                      </a:endParaRPr>
                    </a:p>
                  </a:txBody>
                  <a:tcPr marL="7235" marR="7235" marT="7235" marB="0" anchor="ctr"/>
                </a:tc>
                <a:tc>
                  <a:txBody>
                    <a:bodyPr/>
                    <a:lstStyle/>
                    <a:p>
                      <a:pPr algn="r" fontAlgn="b"/>
                      <a:r>
                        <a:rPr lang="es-PE" sz="1200" u="none" strike="noStrike" dirty="0">
                          <a:effectLst/>
                        </a:rPr>
                        <a:t>283,526.72</a:t>
                      </a:r>
                      <a:endParaRPr lang="es-PE" sz="1200" b="0" i="0" u="none" strike="noStrike" dirty="0">
                        <a:solidFill>
                          <a:srgbClr val="393939"/>
                        </a:solidFill>
                        <a:effectLst/>
                        <a:latin typeface="Arial" panose="020B0604020202020204" pitchFamily="34" charset="0"/>
                      </a:endParaRPr>
                    </a:p>
                  </a:txBody>
                  <a:tcPr marL="7235" marR="7235" marT="7235" marB="0" anchor="ctr"/>
                </a:tc>
                <a:tc>
                  <a:txBody>
                    <a:bodyPr/>
                    <a:lstStyle/>
                    <a:p>
                      <a:pPr algn="ctr" fontAlgn="b"/>
                      <a:r>
                        <a:rPr lang="es-PE" sz="1200" u="none" strike="noStrike">
                          <a:effectLst/>
                        </a:rPr>
                        <a:t>APROBADO</a:t>
                      </a:r>
                      <a:endParaRPr lang="es-PE" sz="1200" b="0" i="0" u="none" strike="noStrike">
                        <a:solidFill>
                          <a:srgbClr val="393939"/>
                        </a:solidFill>
                        <a:effectLst/>
                        <a:latin typeface="Arial" panose="020B0604020202020204" pitchFamily="34" charset="0"/>
                      </a:endParaRPr>
                    </a:p>
                  </a:txBody>
                  <a:tcPr marL="7235" marR="7235" marT="7235" marB="0" anchor="ctr"/>
                </a:tc>
                <a:tc>
                  <a:txBody>
                    <a:bodyPr/>
                    <a:lstStyle/>
                    <a:p>
                      <a:pPr algn="ctr" fontAlgn="b"/>
                      <a:r>
                        <a:rPr lang="es-PE" sz="1200" u="none" strike="noStrike">
                          <a:effectLst/>
                        </a:rPr>
                        <a:t>ACTIVO</a:t>
                      </a:r>
                      <a:endParaRPr lang="es-PE" sz="1200" b="0" i="0" u="none" strike="noStrike">
                        <a:solidFill>
                          <a:srgbClr val="000000"/>
                        </a:solidFill>
                        <a:effectLst/>
                        <a:latin typeface="Arial" panose="020B0604020202020204" pitchFamily="34" charset="0"/>
                      </a:endParaRPr>
                    </a:p>
                  </a:txBody>
                  <a:tcPr marL="7235" marR="7235" marT="7235" marB="0" anchor="ctr"/>
                </a:tc>
                <a:extLst>
                  <a:ext uri="{0D108BD9-81ED-4DB2-BD59-A6C34878D82A}">
                    <a16:rowId xmlns:a16="http://schemas.microsoft.com/office/drawing/2014/main" val="4067118578"/>
                  </a:ext>
                </a:extLst>
              </a:tr>
              <a:tr h="660532">
                <a:tc>
                  <a:txBody>
                    <a:bodyPr/>
                    <a:lstStyle/>
                    <a:p>
                      <a:pPr algn="ctr" fontAlgn="b"/>
                      <a:r>
                        <a:rPr lang="es-PE" sz="1200" u="none" strike="noStrike">
                          <a:effectLst/>
                        </a:rPr>
                        <a:t>27</a:t>
                      </a:r>
                      <a:endParaRPr lang="es-PE" sz="1200" b="0" i="0" u="none" strike="noStrike">
                        <a:solidFill>
                          <a:srgbClr val="393939"/>
                        </a:solidFill>
                        <a:effectLst/>
                        <a:latin typeface="Arial" panose="020B0604020202020204" pitchFamily="34" charset="0"/>
                      </a:endParaRPr>
                    </a:p>
                  </a:txBody>
                  <a:tcPr marL="7235" marR="7235" marT="7235" marB="0" anchor="ctr"/>
                </a:tc>
                <a:tc>
                  <a:txBody>
                    <a:bodyPr/>
                    <a:lstStyle/>
                    <a:p>
                      <a:pPr algn="ctr" fontAlgn="b"/>
                      <a:r>
                        <a:rPr lang="es-PE" sz="1200" u="none" strike="noStrike" dirty="0">
                          <a:effectLst/>
                        </a:rPr>
                        <a:t>2443542</a:t>
                      </a:r>
                      <a:endParaRPr lang="es-PE" sz="1200" b="0" i="0" u="none" strike="noStrike" dirty="0">
                        <a:solidFill>
                          <a:srgbClr val="393939"/>
                        </a:solidFill>
                        <a:effectLst/>
                        <a:latin typeface="Arial" panose="020B0604020202020204" pitchFamily="34" charset="0"/>
                      </a:endParaRPr>
                    </a:p>
                  </a:txBody>
                  <a:tcPr marL="7235" marR="7235" marT="7235" marB="0" anchor="ctr"/>
                </a:tc>
                <a:tc>
                  <a:txBody>
                    <a:bodyPr/>
                    <a:lstStyle/>
                    <a:p>
                      <a:pPr algn="l" fontAlgn="b"/>
                      <a:r>
                        <a:rPr lang="es-MX" sz="1200" u="none" strike="noStrike">
                          <a:effectLst/>
                        </a:rPr>
                        <a:t>RENOVACIÓN DE TECHADO PREARMADO; ADQUISICIÓN DE MESAS; CONSTRUCCIÓN DE COBERTURA Y CERCO PERIMÉTRICO; EN EL(LA) ALDEA INFANTIL VIRGEN DEL ROSARIO EN LA LOCALIDAD ABANCAY, DISTRITO DE ABANCAY, PROVINCIA ABANCAY, DEPARTAMENTO APURIMAC</a:t>
                      </a:r>
                      <a:endParaRPr lang="es-MX" sz="1200" b="0" i="0" u="none" strike="noStrike">
                        <a:solidFill>
                          <a:srgbClr val="393939"/>
                        </a:solidFill>
                        <a:effectLst/>
                        <a:latin typeface="Arial" panose="020B0604020202020204" pitchFamily="34" charset="0"/>
                      </a:endParaRPr>
                    </a:p>
                  </a:txBody>
                  <a:tcPr marL="7235" marR="7235" marT="7235" marB="0" anchor="ctr"/>
                </a:tc>
                <a:tc>
                  <a:txBody>
                    <a:bodyPr/>
                    <a:lstStyle/>
                    <a:p>
                      <a:pPr algn="r" fontAlgn="b"/>
                      <a:r>
                        <a:rPr lang="es-PE" sz="1200" u="none" strike="noStrike">
                          <a:effectLst/>
                        </a:rPr>
                        <a:t>9/04/2019 12:41</a:t>
                      </a:r>
                      <a:endParaRPr lang="es-PE" sz="1200" b="0" i="0" u="none" strike="noStrike">
                        <a:solidFill>
                          <a:srgbClr val="393939"/>
                        </a:solidFill>
                        <a:effectLst/>
                        <a:latin typeface="Arial" panose="020B0604020202020204" pitchFamily="34" charset="0"/>
                      </a:endParaRPr>
                    </a:p>
                  </a:txBody>
                  <a:tcPr marL="7235" marR="7235" marT="7235" marB="0" anchor="ctr"/>
                </a:tc>
                <a:tc>
                  <a:txBody>
                    <a:bodyPr/>
                    <a:lstStyle/>
                    <a:p>
                      <a:pPr algn="r" fontAlgn="b"/>
                      <a:r>
                        <a:rPr lang="es-PE" sz="1200" u="none" strike="noStrike" dirty="0">
                          <a:effectLst/>
                        </a:rPr>
                        <a:t>975,214.00</a:t>
                      </a:r>
                      <a:endParaRPr lang="es-PE" sz="1200" b="0" i="0" u="none" strike="noStrike" dirty="0">
                        <a:solidFill>
                          <a:srgbClr val="393939"/>
                        </a:solidFill>
                        <a:effectLst/>
                        <a:latin typeface="Arial" panose="020B0604020202020204" pitchFamily="34" charset="0"/>
                      </a:endParaRPr>
                    </a:p>
                  </a:txBody>
                  <a:tcPr marL="7235" marR="7235" marT="7235" marB="0" anchor="ctr"/>
                </a:tc>
                <a:tc>
                  <a:txBody>
                    <a:bodyPr/>
                    <a:lstStyle/>
                    <a:p>
                      <a:pPr algn="ctr" fontAlgn="b"/>
                      <a:r>
                        <a:rPr lang="es-PE" sz="1200" u="none" strike="noStrike" dirty="0">
                          <a:effectLst/>
                        </a:rPr>
                        <a:t>APROBADO</a:t>
                      </a:r>
                      <a:endParaRPr lang="es-PE" sz="1200" b="0" i="0" u="none" strike="noStrike" dirty="0">
                        <a:solidFill>
                          <a:srgbClr val="393939"/>
                        </a:solidFill>
                        <a:effectLst/>
                        <a:latin typeface="Arial" panose="020B0604020202020204" pitchFamily="34" charset="0"/>
                      </a:endParaRPr>
                    </a:p>
                  </a:txBody>
                  <a:tcPr marL="7235" marR="7235" marT="7235" marB="0" anchor="ctr"/>
                </a:tc>
                <a:tc>
                  <a:txBody>
                    <a:bodyPr/>
                    <a:lstStyle/>
                    <a:p>
                      <a:pPr algn="ctr" fontAlgn="b"/>
                      <a:r>
                        <a:rPr lang="es-PE" sz="1200" u="none" strike="noStrike" dirty="0">
                          <a:effectLst/>
                        </a:rPr>
                        <a:t>ACTIVO</a:t>
                      </a:r>
                      <a:endParaRPr lang="es-PE" sz="1200" b="0" i="0" u="none" strike="noStrike" dirty="0">
                        <a:solidFill>
                          <a:srgbClr val="000000"/>
                        </a:solidFill>
                        <a:effectLst/>
                        <a:latin typeface="Arial" panose="020B0604020202020204" pitchFamily="34" charset="0"/>
                      </a:endParaRPr>
                    </a:p>
                  </a:txBody>
                  <a:tcPr marL="7235" marR="7235" marT="7235" marB="0" anchor="ctr"/>
                </a:tc>
                <a:extLst>
                  <a:ext uri="{0D108BD9-81ED-4DB2-BD59-A6C34878D82A}">
                    <a16:rowId xmlns:a16="http://schemas.microsoft.com/office/drawing/2014/main" val="410240776"/>
                  </a:ext>
                </a:extLst>
              </a:tr>
            </a:tbl>
          </a:graphicData>
        </a:graphic>
      </p:graphicFrame>
      <p:sp>
        <p:nvSpPr>
          <p:cNvPr id="7" name="Google Shape;95;p13">
            <a:extLst>
              <a:ext uri="{FF2B5EF4-FFF2-40B4-BE49-F238E27FC236}">
                <a16:creationId xmlns:a16="http://schemas.microsoft.com/office/drawing/2014/main" id="{967F5AF1-EB60-40EA-B48B-C9CAD1B6BE50}"/>
              </a:ext>
            </a:extLst>
          </p:cNvPr>
          <p:cNvSpPr txBox="1">
            <a:spLocks noGrp="1"/>
          </p:cNvSpPr>
          <p:nvPr>
            <p:ph type="title"/>
          </p:nvPr>
        </p:nvSpPr>
        <p:spPr>
          <a:xfrm>
            <a:off x="1002016" y="524379"/>
            <a:ext cx="10562741" cy="524800"/>
          </a:xfrm>
          <a:prstGeom prst="rect">
            <a:avLst/>
          </a:prstGeom>
        </p:spPr>
        <p:txBody>
          <a:bodyPr spcFirstLastPara="1" vert="horz" wrap="square" lIns="0" tIns="0" rIns="0" bIns="0" rtlCol="0" anchor="b" anchorCtr="0">
            <a:noAutofit/>
          </a:bodyPr>
          <a:lstStyle/>
          <a:p>
            <a:pPr algn="ctr" defTabSz="457200">
              <a:lnSpc>
                <a:spcPct val="100000"/>
              </a:lnSpc>
              <a:buClr>
                <a:schemeClr val="dk1"/>
              </a:buClr>
              <a:buSzPts val="5400"/>
            </a:pPr>
            <a:r>
              <a:rPr lang="en" sz="2800" b="1" dirty="0">
                <a:ln w="0"/>
                <a:solidFill>
                  <a:schemeClr val="accent1"/>
                </a:solidFill>
                <a:latin typeface="+mn-lt"/>
                <a:sym typeface="Lato Black"/>
              </a:rPr>
              <a:t>IOARR PROGRAMADOS  Y APROBADOS - 2019</a:t>
            </a:r>
            <a:endParaRPr sz="2800" b="1" dirty="0">
              <a:ln w="0"/>
              <a:solidFill>
                <a:schemeClr val="accent1"/>
              </a:solidFill>
              <a:latin typeface="+mn-lt"/>
              <a:sym typeface="Lato Black"/>
            </a:endParaRPr>
          </a:p>
        </p:txBody>
      </p:sp>
    </p:spTree>
    <p:extLst>
      <p:ext uri="{BB962C8B-B14F-4D97-AF65-F5344CB8AC3E}">
        <p14:creationId xmlns:p14="http://schemas.microsoft.com/office/powerpoint/2010/main" val="136492708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9" name="Google Shape;99;p13"/>
          <p:cNvSpPr txBox="1">
            <a:spLocks noGrp="1"/>
          </p:cNvSpPr>
          <p:nvPr>
            <p:ph type="sldNum" idx="12"/>
          </p:nvPr>
        </p:nvSpPr>
        <p:spPr>
          <a:prstGeom prst="rect">
            <a:avLst/>
          </a:prstGeom>
        </p:spPr>
        <p:txBody>
          <a:bodyPr spcFirstLastPara="1" vert="horz" wrap="square" lIns="0" tIns="0" rIns="0" bIns="0" rtlCol="0" anchor="ctr" anchorCtr="0">
            <a:noAutofit/>
          </a:bodyPr>
          <a:lstStyle/>
          <a:p>
            <a:fld id="{00000000-1234-1234-1234-123412341234}" type="slidenum">
              <a:rPr lang="en"/>
              <a:pPr/>
              <a:t>34</a:t>
            </a:fld>
            <a:endParaRPr/>
          </a:p>
        </p:txBody>
      </p:sp>
      <p:graphicFrame>
        <p:nvGraphicFramePr>
          <p:cNvPr id="4" name="Tabla 3">
            <a:extLst>
              <a:ext uri="{FF2B5EF4-FFF2-40B4-BE49-F238E27FC236}">
                <a16:creationId xmlns:a16="http://schemas.microsoft.com/office/drawing/2014/main" id="{8CEF875B-0C6E-4490-93BB-A64DDABDFA4B}"/>
              </a:ext>
            </a:extLst>
          </p:cNvPr>
          <p:cNvGraphicFramePr>
            <a:graphicFrameLocks noGrp="1"/>
          </p:cNvGraphicFramePr>
          <p:nvPr>
            <p:extLst>
              <p:ext uri="{D42A27DB-BD31-4B8C-83A1-F6EECF244321}">
                <p14:modId xmlns:p14="http://schemas.microsoft.com/office/powerpoint/2010/main" val="324943168"/>
              </p:ext>
            </p:extLst>
          </p:nvPr>
        </p:nvGraphicFramePr>
        <p:xfrm>
          <a:off x="114300" y="1547211"/>
          <a:ext cx="11920154" cy="4702895"/>
        </p:xfrm>
        <a:graphic>
          <a:graphicData uri="http://schemas.openxmlformats.org/drawingml/2006/table">
            <a:tbl>
              <a:tblPr>
                <a:tableStyleId>{BDBED569-4797-4DF1-A0F4-6AAB3CD982D8}</a:tableStyleId>
              </a:tblPr>
              <a:tblGrid>
                <a:gridCol w="609600">
                  <a:extLst>
                    <a:ext uri="{9D8B030D-6E8A-4147-A177-3AD203B41FA5}">
                      <a16:colId xmlns:a16="http://schemas.microsoft.com/office/drawing/2014/main" val="4281443454"/>
                    </a:ext>
                  </a:extLst>
                </a:gridCol>
                <a:gridCol w="1259893">
                  <a:extLst>
                    <a:ext uri="{9D8B030D-6E8A-4147-A177-3AD203B41FA5}">
                      <a16:colId xmlns:a16="http://schemas.microsoft.com/office/drawing/2014/main" val="381201571"/>
                    </a:ext>
                  </a:extLst>
                </a:gridCol>
                <a:gridCol w="5483807">
                  <a:extLst>
                    <a:ext uri="{9D8B030D-6E8A-4147-A177-3AD203B41FA5}">
                      <a16:colId xmlns:a16="http://schemas.microsoft.com/office/drawing/2014/main" val="45384937"/>
                    </a:ext>
                  </a:extLst>
                </a:gridCol>
                <a:gridCol w="1390650">
                  <a:extLst>
                    <a:ext uri="{9D8B030D-6E8A-4147-A177-3AD203B41FA5}">
                      <a16:colId xmlns:a16="http://schemas.microsoft.com/office/drawing/2014/main" val="990525806"/>
                    </a:ext>
                  </a:extLst>
                </a:gridCol>
                <a:gridCol w="1049440">
                  <a:extLst>
                    <a:ext uri="{9D8B030D-6E8A-4147-A177-3AD203B41FA5}">
                      <a16:colId xmlns:a16="http://schemas.microsoft.com/office/drawing/2014/main" val="2579055010"/>
                    </a:ext>
                  </a:extLst>
                </a:gridCol>
                <a:gridCol w="1063382">
                  <a:extLst>
                    <a:ext uri="{9D8B030D-6E8A-4147-A177-3AD203B41FA5}">
                      <a16:colId xmlns:a16="http://schemas.microsoft.com/office/drawing/2014/main" val="754520666"/>
                    </a:ext>
                  </a:extLst>
                </a:gridCol>
                <a:gridCol w="1063382">
                  <a:extLst>
                    <a:ext uri="{9D8B030D-6E8A-4147-A177-3AD203B41FA5}">
                      <a16:colId xmlns:a16="http://schemas.microsoft.com/office/drawing/2014/main" val="136098166"/>
                    </a:ext>
                  </a:extLst>
                </a:gridCol>
              </a:tblGrid>
              <a:tr h="329717">
                <a:tc>
                  <a:txBody>
                    <a:bodyPr/>
                    <a:lstStyle/>
                    <a:p>
                      <a:pPr algn="ctr" fontAlgn="ctr"/>
                      <a:r>
                        <a:rPr lang="es-PE" sz="1200" u="none" strike="noStrike">
                          <a:effectLst/>
                        </a:rPr>
                        <a:t>N°</a:t>
                      </a:r>
                      <a:endParaRPr lang="es-PE" sz="1200" b="1" i="0" u="none" strike="noStrike">
                        <a:solidFill>
                          <a:srgbClr val="000000"/>
                        </a:solidFill>
                        <a:effectLst/>
                        <a:latin typeface="Open Sans"/>
                      </a:endParaRPr>
                    </a:p>
                  </a:txBody>
                  <a:tcPr marL="6660" marR="6660" marT="6660" marB="0" anchor="ctr">
                    <a:solidFill>
                      <a:schemeClr val="accent5"/>
                    </a:solidFill>
                  </a:tcPr>
                </a:tc>
                <a:tc>
                  <a:txBody>
                    <a:bodyPr/>
                    <a:lstStyle/>
                    <a:p>
                      <a:pPr algn="ctr" fontAlgn="ctr"/>
                      <a:r>
                        <a:rPr lang="es-PE" sz="1200" u="none" strike="noStrike">
                          <a:effectLst/>
                        </a:rPr>
                        <a:t>Código único de inversiones</a:t>
                      </a:r>
                      <a:endParaRPr lang="es-PE" sz="1200" b="1" i="0" u="none" strike="noStrike">
                        <a:solidFill>
                          <a:srgbClr val="000000"/>
                        </a:solidFill>
                        <a:effectLst/>
                        <a:latin typeface="Open Sans"/>
                      </a:endParaRPr>
                    </a:p>
                  </a:txBody>
                  <a:tcPr marL="6660" marR="6660" marT="6660" marB="0" anchor="ctr">
                    <a:solidFill>
                      <a:schemeClr val="accent5"/>
                    </a:solidFill>
                  </a:tcPr>
                </a:tc>
                <a:tc>
                  <a:txBody>
                    <a:bodyPr/>
                    <a:lstStyle/>
                    <a:p>
                      <a:pPr algn="ctr" fontAlgn="ctr"/>
                      <a:r>
                        <a:rPr lang="es-PE" sz="1200" u="none" strike="noStrike" dirty="0">
                          <a:effectLst/>
                        </a:rPr>
                        <a:t>Nombre de la inversión</a:t>
                      </a:r>
                      <a:endParaRPr lang="es-PE" sz="1200" b="1" i="0" u="none" strike="noStrike" dirty="0">
                        <a:solidFill>
                          <a:srgbClr val="000000"/>
                        </a:solidFill>
                        <a:effectLst/>
                        <a:latin typeface="Open Sans"/>
                      </a:endParaRPr>
                    </a:p>
                  </a:txBody>
                  <a:tcPr marL="6660" marR="6660" marT="6660" marB="0" anchor="ctr">
                    <a:solidFill>
                      <a:schemeClr val="accent5"/>
                    </a:solidFill>
                  </a:tcPr>
                </a:tc>
                <a:tc>
                  <a:txBody>
                    <a:bodyPr/>
                    <a:lstStyle/>
                    <a:p>
                      <a:pPr algn="ctr" fontAlgn="ctr"/>
                      <a:r>
                        <a:rPr lang="es-PE" sz="1200" u="none" strike="noStrike">
                          <a:effectLst/>
                        </a:rPr>
                        <a:t>Fecha de registro</a:t>
                      </a:r>
                      <a:endParaRPr lang="es-PE" sz="1200" b="1" i="0" u="none" strike="noStrike">
                        <a:solidFill>
                          <a:srgbClr val="000000"/>
                        </a:solidFill>
                        <a:effectLst/>
                        <a:latin typeface="Open Sans"/>
                      </a:endParaRPr>
                    </a:p>
                  </a:txBody>
                  <a:tcPr marL="6660" marR="6660" marT="6660" marB="0" anchor="ctr">
                    <a:solidFill>
                      <a:schemeClr val="accent5"/>
                    </a:solidFill>
                  </a:tcPr>
                </a:tc>
                <a:tc>
                  <a:txBody>
                    <a:bodyPr/>
                    <a:lstStyle/>
                    <a:p>
                      <a:pPr algn="ctr" fontAlgn="ctr"/>
                      <a:r>
                        <a:rPr lang="es-MX" sz="1200" u="none" strike="noStrike">
                          <a:effectLst/>
                        </a:rPr>
                        <a:t>Monto total de la inversión S/</a:t>
                      </a:r>
                      <a:endParaRPr lang="es-MX" sz="1200" b="1" i="0" u="none" strike="noStrike">
                        <a:solidFill>
                          <a:srgbClr val="000000"/>
                        </a:solidFill>
                        <a:effectLst/>
                        <a:latin typeface="Open Sans"/>
                      </a:endParaRPr>
                    </a:p>
                  </a:txBody>
                  <a:tcPr marL="6660" marR="6660" marT="6660" marB="0" anchor="ctr">
                    <a:solidFill>
                      <a:schemeClr val="accent5"/>
                    </a:solidFill>
                  </a:tcPr>
                </a:tc>
                <a:tc>
                  <a:txBody>
                    <a:bodyPr/>
                    <a:lstStyle/>
                    <a:p>
                      <a:pPr algn="ctr" fontAlgn="ctr"/>
                      <a:r>
                        <a:rPr lang="es-PE" sz="1200" u="none" strike="noStrike">
                          <a:effectLst/>
                        </a:rPr>
                        <a:t>Situación</a:t>
                      </a:r>
                      <a:endParaRPr lang="es-PE" sz="1200" b="1" i="0" u="none" strike="noStrike">
                        <a:solidFill>
                          <a:srgbClr val="000000"/>
                        </a:solidFill>
                        <a:effectLst/>
                        <a:latin typeface="Open Sans"/>
                      </a:endParaRPr>
                    </a:p>
                  </a:txBody>
                  <a:tcPr marL="6660" marR="6660" marT="6660" marB="0" anchor="ctr">
                    <a:solidFill>
                      <a:schemeClr val="accent5"/>
                    </a:solidFill>
                  </a:tcPr>
                </a:tc>
                <a:tc>
                  <a:txBody>
                    <a:bodyPr/>
                    <a:lstStyle/>
                    <a:p>
                      <a:pPr algn="ctr" fontAlgn="ctr"/>
                      <a:r>
                        <a:rPr lang="es-PE" sz="1200" u="none" strike="noStrike" dirty="0">
                          <a:effectLst/>
                        </a:rPr>
                        <a:t>Estado</a:t>
                      </a:r>
                      <a:endParaRPr lang="es-PE" sz="1200" b="1" i="0" u="none" strike="noStrike" dirty="0">
                        <a:solidFill>
                          <a:srgbClr val="000000"/>
                        </a:solidFill>
                        <a:effectLst/>
                        <a:latin typeface="Open Sans"/>
                      </a:endParaRPr>
                    </a:p>
                  </a:txBody>
                  <a:tcPr marL="6660" marR="6660" marT="6660" marB="0" anchor="ctr">
                    <a:solidFill>
                      <a:schemeClr val="accent5"/>
                    </a:solidFill>
                  </a:tcPr>
                </a:tc>
                <a:extLst>
                  <a:ext uri="{0D108BD9-81ED-4DB2-BD59-A6C34878D82A}">
                    <a16:rowId xmlns:a16="http://schemas.microsoft.com/office/drawing/2014/main" val="2356593556"/>
                  </a:ext>
                </a:extLst>
              </a:tr>
              <a:tr h="676715">
                <a:tc>
                  <a:txBody>
                    <a:bodyPr/>
                    <a:lstStyle/>
                    <a:p>
                      <a:pPr algn="ctr" fontAlgn="b"/>
                      <a:r>
                        <a:rPr lang="es-PE" sz="1400" u="none" strike="noStrike" dirty="0">
                          <a:effectLst/>
                        </a:rPr>
                        <a:t>1</a:t>
                      </a:r>
                      <a:endParaRPr lang="es-PE" sz="1400" b="0" i="0" u="none" strike="noStrike" dirty="0">
                        <a:solidFill>
                          <a:srgbClr val="000000"/>
                        </a:solidFill>
                        <a:effectLst/>
                        <a:latin typeface="Open Sans"/>
                      </a:endParaRPr>
                    </a:p>
                  </a:txBody>
                  <a:tcPr marL="6660" marR="6660" marT="6660" marB="0" anchor="ctr"/>
                </a:tc>
                <a:tc>
                  <a:txBody>
                    <a:bodyPr/>
                    <a:lstStyle/>
                    <a:p>
                      <a:pPr algn="ctr" fontAlgn="b"/>
                      <a:r>
                        <a:rPr lang="es-PE" sz="1400" u="none" strike="noStrike">
                          <a:effectLst/>
                        </a:rPr>
                        <a:t>491841</a:t>
                      </a:r>
                      <a:endParaRPr lang="es-PE" sz="1400" b="0" i="0" u="none" strike="noStrike">
                        <a:solidFill>
                          <a:srgbClr val="000000"/>
                        </a:solidFill>
                        <a:effectLst/>
                        <a:latin typeface="Arial" panose="020B0604020202020204" pitchFamily="34" charset="0"/>
                      </a:endParaRPr>
                    </a:p>
                  </a:txBody>
                  <a:tcPr marL="6660" marR="6660" marT="6660" marB="0" anchor="ctr"/>
                </a:tc>
                <a:tc>
                  <a:txBody>
                    <a:bodyPr/>
                    <a:lstStyle/>
                    <a:p>
                      <a:pPr algn="l" fontAlgn="b"/>
                      <a:r>
                        <a:rPr lang="es-MX" sz="1400" u="none" strike="noStrike">
                          <a:effectLst/>
                        </a:rPr>
                        <a:t>CONSTRUCCION DE COBERTURA; EN EL(LA) IE JOSE MARIA ARGUEDAS - CHUQUIBAMBILLA EN LA LOCALIDAD CHUQUIBAMBILLA, DISTRITO DE CHUQUIBAMBILLA, PROVINCIA GRAU, DEPARTAMENTO APURIMAC</a:t>
                      </a:r>
                      <a:endParaRPr lang="es-MX" sz="1400" b="0" i="0" u="none" strike="noStrike">
                        <a:solidFill>
                          <a:srgbClr val="000000"/>
                        </a:solidFill>
                        <a:effectLst/>
                        <a:latin typeface="Arial" panose="020B0604020202020204" pitchFamily="34" charset="0"/>
                      </a:endParaRPr>
                    </a:p>
                  </a:txBody>
                  <a:tcPr marL="6660" marR="6660" marT="6660" marB="0" anchor="ctr"/>
                </a:tc>
                <a:tc>
                  <a:txBody>
                    <a:bodyPr/>
                    <a:lstStyle/>
                    <a:p>
                      <a:pPr algn="r" fontAlgn="b"/>
                      <a:r>
                        <a:rPr lang="es-PE" sz="1400" u="none" strike="noStrike">
                          <a:effectLst/>
                        </a:rPr>
                        <a:t>9/07/2020 11:12</a:t>
                      </a:r>
                      <a:endParaRPr lang="es-PE" sz="1400" b="0" i="0" u="none" strike="noStrike">
                        <a:solidFill>
                          <a:srgbClr val="000000"/>
                        </a:solidFill>
                        <a:effectLst/>
                        <a:latin typeface="Arial" panose="020B0604020202020204" pitchFamily="34" charset="0"/>
                      </a:endParaRPr>
                    </a:p>
                  </a:txBody>
                  <a:tcPr marL="6660" marR="6660" marT="6660" marB="0" anchor="ctr"/>
                </a:tc>
                <a:tc>
                  <a:txBody>
                    <a:bodyPr/>
                    <a:lstStyle/>
                    <a:p>
                      <a:pPr algn="r" fontAlgn="b"/>
                      <a:r>
                        <a:rPr lang="es-PE" sz="1400" u="none" strike="noStrike">
                          <a:effectLst/>
                        </a:rPr>
                        <a:t>0</a:t>
                      </a:r>
                      <a:endParaRPr lang="es-PE" sz="1400" b="0" i="0" u="none" strike="noStrike">
                        <a:solidFill>
                          <a:srgbClr val="000000"/>
                        </a:solidFill>
                        <a:effectLst/>
                        <a:latin typeface="Arial" panose="020B0604020202020204" pitchFamily="34" charset="0"/>
                      </a:endParaRPr>
                    </a:p>
                  </a:txBody>
                  <a:tcPr marL="6660" marR="6660" marT="6660" marB="0" anchor="ctr"/>
                </a:tc>
                <a:tc>
                  <a:txBody>
                    <a:bodyPr/>
                    <a:lstStyle/>
                    <a:p>
                      <a:pPr algn="ctr" fontAlgn="b"/>
                      <a:r>
                        <a:rPr lang="es-PE" sz="1400" u="none" strike="noStrike">
                          <a:effectLst/>
                        </a:rPr>
                        <a:t>EN REGISTRO</a:t>
                      </a:r>
                      <a:endParaRPr lang="es-PE" sz="1400" b="0" i="0" u="none" strike="noStrike">
                        <a:solidFill>
                          <a:srgbClr val="000000"/>
                        </a:solidFill>
                        <a:effectLst/>
                        <a:latin typeface="Arial" panose="020B0604020202020204" pitchFamily="34" charset="0"/>
                      </a:endParaRPr>
                    </a:p>
                  </a:txBody>
                  <a:tcPr marL="6660" marR="6660" marT="6660" marB="0" anchor="ctr"/>
                </a:tc>
                <a:tc>
                  <a:txBody>
                    <a:bodyPr/>
                    <a:lstStyle/>
                    <a:p>
                      <a:pPr algn="ctr" fontAlgn="b"/>
                      <a:r>
                        <a:rPr lang="es-PE" sz="1400" u="none" strike="noStrike" dirty="0">
                          <a:effectLst/>
                        </a:rPr>
                        <a:t>ACTIVO</a:t>
                      </a:r>
                      <a:endParaRPr lang="es-PE" sz="1400" b="0" i="0" u="none" strike="noStrike" dirty="0">
                        <a:solidFill>
                          <a:srgbClr val="000000"/>
                        </a:solidFill>
                        <a:effectLst/>
                        <a:latin typeface="Arial" panose="020B0604020202020204" pitchFamily="34" charset="0"/>
                      </a:endParaRPr>
                    </a:p>
                  </a:txBody>
                  <a:tcPr marL="6660" marR="6660" marT="6660" marB="0" anchor="ctr"/>
                </a:tc>
                <a:extLst>
                  <a:ext uri="{0D108BD9-81ED-4DB2-BD59-A6C34878D82A}">
                    <a16:rowId xmlns:a16="http://schemas.microsoft.com/office/drawing/2014/main" val="3479835350"/>
                  </a:ext>
                </a:extLst>
              </a:tr>
              <a:tr h="572582">
                <a:tc>
                  <a:txBody>
                    <a:bodyPr/>
                    <a:lstStyle/>
                    <a:p>
                      <a:pPr algn="ctr" fontAlgn="b"/>
                      <a:r>
                        <a:rPr lang="es-PE" sz="1400" u="none" strike="noStrike">
                          <a:effectLst/>
                        </a:rPr>
                        <a:t>2</a:t>
                      </a:r>
                      <a:endParaRPr lang="es-PE" sz="1400" b="0" i="0" u="none" strike="noStrike">
                        <a:solidFill>
                          <a:srgbClr val="000000"/>
                        </a:solidFill>
                        <a:effectLst/>
                        <a:latin typeface="Arial" panose="020B0604020202020204" pitchFamily="34" charset="0"/>
                      </a:endParaRPr>
                    </a:p>
                  </a:txBody>
                  <a:tcPr marL="6660" marR="6660" marT="6660" marB="0" anchor="ctr"/>
                </a:tc>
                <a:tc>
                  <a:txBody>
                    <a:bodyPr/>
                    <a:lstStyle/>
                    <a:p>
                      <a:pPr algn="ctr" fontAlgn="b"/>
                      <a:r>
                        <a:rPr lang="es-PE" sz="1400" u="none" strike="noStrike">
                          <a:effectLst/>
                        </a:rPr>
                        <a:t>2491815</a:t>
                      </a:r>
                      <a:endParaRPr lang="es-PE" sz="1400" b="0" i="0" u="none" strike="noStrike">
                        <a:solidFill>
                          <a:srgbClr val="000000"/>
                        </a:solidFill>
                        <a:effectLst/>
                        <a:latin typeface="Arial" panose="020B0604020202020204" pitchFamily="34" charset="0"/>
                      </a:endParaRPr>
                    </a:p>
                  </a:txBody>
                  <a:tcPr marL="6660" marR="6660" marT="6660" marB="0" anchor="ctr"/>
                </a:tc>
                <a:tc>
                  <a:txBody>
                    <a:bodyPr/>
                    <a:lstStyle/>
                    <a:p>
                      <a:pPr algn="l" fontAlgn="b"/>
                      <a:r>
                        <a:rPr lang="es-PE" sz="1400" u="none" strike="noStrike">
                          <a:effectLst/>
                        </a:rPr>
                        <a:t>CONSTRUCCION DE COBERTURA; EN EL(LA) IE RAFAEL GRAU - MAMARA EN LA LOCALIDAD MAMARA, DISTRITO DE MAMARA, PROVINCIA GRAU, DEPARTAMENTO APURIMAC</a:t>
                      </a:r>
                      <a:endParaRPr lang="es-PE" sz="1400" b="0" i="0" u="none" strike="noStrike">
                        <a:solidFill>
                          <a:srgbClr val="000000"/>
                        </a:solidFill>
                        <a:effectLst/>
                        <a:latin typeface="Arial" panose="020B0604020202020204" pitchFamily="34" charset="0"/>
                      </a:endParaRPr>
                    </a:p>
                  </a:txBody>
                  <a:tcPr marL="6660" marR="6660" marT="6660" marB="0" anchor="ctr"/>
                </a:tc>
                <a:tc>
                  <a:txBody>
                    <a:bodyPr/>
                    <a:lstStyle/>
                    <a:p>
                      <a:pPr algn="r" fontAlgn="b"/>
                      <a:r>
                        <a:rPr lang="es-PE" sz="1400" u="none" strike="noStrike">
                          <a:effectLst/>
                        </a:rPr>
                        <a:t>9/07/2020 08:20</a:t>
                      </a:r>
                      <a:endParaRPr lang="es-PE" sz="1400" b="0" i="0" u="none" strike="noStrike">
                        <a:solidFill>
                          <a:srgbClr val="000000"/>
                        </a:solidFill>
                        <a:effectLst/>
                        <a:latin typeface="Arial" panose="020B0604020202020204" pitchFamily="34" charset="0"/>
                      </a:endParaRPr>
                    </a:p>
                  </a:txBody>
                  <a:tcPr marL="6660" marR="6660" marT="6660" marB="0" anchor="ctr"/>
                </a:tc>
                <a:tc>
                  <a:txBody>
                    <a:bodyPr/>
                    <a:lstStyle/>
                    <a:p>
                      <a:pPr algn="r" fontAlgn="b"/>
                      <a:r>
                        <a:rPr lang="es-PE" sz="1400" u="none" strike="noStrike">
                          <a:effectLst/>
                        </a:rPr>
                        <a:t>405,566.69</a:t>
                      </a:r>
                      <a:endParaRPr lang="es-PE" sz="1400" b="0" i="0" u="none" strike="noStrike">
                        <a:solidFill>
                          <a:srgbClr val="000000"/>
                        </a:solidFill>
                        <a:effectLst/>
                        <a:latin typeface="Arial" panose="020B0604020202020204" pitchFamily="34" charset="0"/>
                      </a:endParaRPr>
                    </a:p>
                  </a:txBody>
                  <a:tcPr marL="6660" marR="6660" marT="6660" marB="0" anchor="ctr"/>
                </a:tc>
                <a:tc>
                  <a:txBody>
                    <a:bodyPr/>
                    <a:lstStyle/>
                    <a:p>
                      <a:pPr algn="ctr" fontAlgn="b"/>
                      <a:r>
                        <a:rPr lang="es-PE" sz="1400" u="none" strike="noStrike">
                          <a:effectLst/>
                        </a:rPr>
                        <a:t>EN REGISTRO</a:t>
                      </a:r>
                      <a:endParaRPr lang="es-PE" sz="1400" b="0" i="0" u="none" strike="noStrike">
                        <a:solidFill>
                          <a:srgbClr val="000000"/>
                        </a:solidFill>
                        <a:effectLst/>
                        <a:latin typeface="Arial" panose="020B0604020202020204" pitchFamily="34" charset="0"/>
                      </a:endParaRPr>
                    </a:p>
                  </a:txBody>
                  <a:tcPr marL="6660" marR="6660" marT="6660" marB="0" anchor="ctr"/>
                </a:tc>
                <a:tc>
                  <a:txBody>
                    <a:bodyPr/>
                    <a:lstStyle/>
                    <a:p>
                      <a:pPr algn="ctr" fontAlgn="b"/>
                      <a:r>
                        <a:rPr lang="es-PE" sz="1400" u="none" strike="noStrike">
                          <a:effectLst/>
                        </a:rPr>
                        <a:t>ACTIVO</a:t>
                      </a:r>
                      <a:endParaRPr lang="es-PE" sz="1400" b="0" i="0" u="none" strike="noStrike">
                        <a:solidFill>
                          <a:srgbClr val="000000"/>
                        </a:solidFill>
                        <a:effectLst/>
                        <a:latin typeface="Arial" panose="020B0604020202020204" pitchFamily="34" charset="0"/>
                      </a:endParaRPr>
                    </a:p>
                  </a:txBody>
                  <a:tcPr marL="6660" marR="6660" marT="6660" marB="0" anchor="ctr"/>
                </a:tc>
                <a:extLst>
                  <a:ext uri="{0D108BD9-81ED-4DB2-BD59-A6C34878D82A}">
                    <a16:rowId xmlns:a16="http://schemas.microsoft.com/office/drawing/2014/main" val="1775952952"/>
                  </a:ext>
                </a:extLst>
              </a:tr>
              <a:tr h="1006396">
                <a:tc>
                  <a:txBody>
                    <a:bodyPr/>
                    <a:lstStyle/>
                    <a:p>
                      <a:pPr algn="ctr" fontAlgn="b"/>
                      <a:r>
                        <a:rPr lang="es-PE" sz="1400" u="none" strike="noStrike">
                          <a:effectLst/>
                        </a:rPr>
                        <a:t>3</a:t>
                      </a:r>
                      <a:endParaRPr lang="es-PE" sz="1400" b="0" i="0" u="none" strike="noStrike">
                        <a:solidFill>
                          <a:srgbClr val="000000"/>
                        </a:solidFill>
                        <a:effectLst/>
                        <a:latin typeface="Arial" panose="020B0604020202020204" pitchFamily="34" charset="0"/>
                      </a:endParaRPr>
                    </a:p>
                  </a:txBody>
                  <a:tcPr marL="6660" marR="6660" marT="6660" marB="0" anchor="ctr"/>
                </a:tc>
                <a:tc>
                  <a:txBody>
                    <a:bodyPr/>
                    <a:lstStyle/>
                    <a:p>
                      <a:pPr algn="ctr" fontAlgn="b"/>
                      <a:r>
                        <a:rPr lang="es-PE" sz="1400" u="none" strike="noStrike">
                          <a:effectLst/>
                        </a:rPr>
                        <a:t>2489444</a:t>
                      </a:r>
                      <a:endParaRPr lang="es-PE" sz="1400" b="0" i="0" u="none" strike="noStrike">
                        <a:solidFill>
                          <a:srgbClr val="000000"/>
                        </a:solidFill>
                        <a:effectLst/>
                        <a:latin typeface="Arial" panose="020B0604020202020204" pitchFamily="34" charset="0"/>
                      </a:endParaRPr>
                    </a:p>
                  </a:txBody>
                  <a:tcPr marL="6660" marR="6660" marT="6660" marB="0" anchor="ctr"/>
                </a:tc>
                <a:tc>
                  <a:txBody>
                    <a:bodyPr/>
                    <a:lstStyle/>
                    <a:p>
                      <a:pPr algn="l" fontAlgn="b"/>
                      <a:r>
                        <a:rPr lang="es-MX" sz="1400" u="none" strike="noStrike" dirty="0">
                          <a:effectLst/>
                        </a:rPr>
                        <a:t>ADQUISICION DE MONITOR MULTI PARAMETRO, CAMA CLINICA RODABLE, ASPIRADOR DE SECRECIONES Y PULSIOXIMETRO; ADEMÁS DE OTROS ACTIVOS EN EL(LA) EESS SAN CAMILO DE LELIS (CHUQUIBAMBILLA) - CHUQUIBAMBILLA EN LA LOCALIDAD CHUQUIBAMBILLA, DISTRITO DE CHUQUIBAMBILLA, PROVINCIA GRAU, DEPARTAMENTO APURIMAC</a:t>
                      </a:r>
                      <a:endParaRPr lang="es-MX" sz="1400" b="0" i="0" u="none" strike="noStrike" dirty="0">
                        <a:solidFill>
                          <a:srgbClr val="000000"/>
                        </a:solidFill>
                        <a:effectLst/>
                        <a:latin typeface="Arial" panose="020B0604020202020204" pitchFamily="34" charset="0"/>
                      </a:endParaRPr>
                    </a:p>
                  </a:txBody>
                  <a:tcPr marL="6660" marR="6660" marT="6660" marB="0" anchor="ctr"/>
                </a:tc>
                <a:tc>
                  <a:txBody>
                    <a:bodyPr/>
                    <a:lstStyle/>
                    <a:p>
                      <a:pPr algn="r" fontAlgn="b"/>
                      <a:r>
                        <a:rPr lang="es-PE" sz="1400" u="none" strike="noStrike">
                          <a:effectLst/>
                        </a:rPr>
                        <a:t>11/06/2020 13:42</a:t>
                      </a:r>
                      <a:endParaRPr lang="es-PE" sz="1400" b="0" i="0" u="none" strike="noStrike">
                        <a:solidFill>
                          <a:srgbClr val="000000"/>
                        </a:solidFill>
                        <a:effectLst/>
                        <a:latin typeface="Arial" panose="020B0604020202020204" pitchFamily="34" charset="0"/>
                      </a:endParaRPr>
                    </a:p>
                  </a:txBody>
                  <a:tcPr marL="6660" marR="6660" marT="6660" marB="0" anchor="ctr"/>
                </a:tc>
                <a:tc>
                  <a:txBody>
                    <a:bodyPr/>
                    <a:lstStyle/>
                    <a:p>
                      <a:pPr algn="r" fontAlgn="b"/>
                      <a:r>
                        <a:rPr lang="es-PE" sz="1400" u="none" strike="noStrike">
                          <a:effectLst/>
                        </a:rPr>
                        <a:t>316,500.00</a:t>
                      </a:r>
                      <a:endParaRPr lang="es-PE" sz="1400" b="0" i="0" u="none" strike="noStrike">
                        <a:solidFill>
                          <a:srgbClr val="000000"/>
                        </a:solidFill>
                        <a:effectLst/>
                        <a:latin typeface="Arial" panose="020B0604020202020204" pitchFamily="34" charset="0"/>
                      </a:endParaRPr>
                    </a:p>
                  </a:txBody>
                  <a:tcPr marL="6660" marR="6660" marT="6660" marB="0" anchor="ctr"/>
                </a:tc>
                <a:tc>
                  <a:txBody>
                    <a:bodyPr/>
                    <a:lstStyle/>
                    <a:p>
                      <a:pPr algn="ctr" fontAlgn="b"/>
                      <a:r>
                        <a:rPr lang="es-PE" sz="1400" u="none" strike="noStrike">
                          <a:effectLst/>
                        </a:rPr>
                        <a:t>APROBADO</a:t>
                      </a:r>
                      <a:endParaRPr lang="es-PE" sz="1400" b="0" i="0" u="none" strike="noStrike">
                        <a:solidFill>
                          <a:srgbClr val="000000"/>
                        </a:solidFill>
                        <a:effectLst/>
                        <a:latin typeface="Arial" panose="020B0604020202020204" pitchFamily="34" charset="0"/>
                      </a:endParaRPr>
                    </a:p>
                  </a:txBody>
                  <a:tcPr marL="6660" marR="6660" marT="6660" marB="0" anchor="ctr"/>
                </a:tc>
                <a:tc>
                  <a:txBody>
                    <a:bodyPr/>
                    <a:lstStyle/>
                    <a:p>
                      <a:pPr algn="ctr" fontAlgn="b"/>
                      <a:r>
                        <a:rPr lang="es-PE" sz="1400" u="none" strike="noStrike">
                          <a:effectLst/>
                        </a:rPr>
                        <a:t>ACTIVO</a:t>
                      </a:r>
                      <a:endParaRPr lang="es-PE" sz="1400" b="0" i="0" u="none" strike="noStrike">
                        <a:solidFill>
                          <a:srgbClr val="000000"/>
                        </a:solidFill>
                        <a:effectLst/>
                        <a:latin typeface="Arial" panose="020B0604020202020204" pitchFamily="34" charset="0"/>
                      </a:endParaRPr>
                    </a:p>
                  </a:txBody>
                  <a:tcPr marL="6660" marR="6660" marT="6660" marB="0" anchor="ctr"/>
                </a:tc>
                <a:extLst>
                  <a:ext uri="{0D108BD9-81ED-4DB2-BD59-A6C34878D82A}">
                    <a16:rowId xmlns:a16="http://schemas.microsoft.com/office/drawing/2014/main" val="2529918291"/>
                  </a:ext>
                </a:extLst>
              </a:tr>
              <a:tr h="950373">
                <a:tc>
                  <a:txBody>
                    <a:bodyPr/>
                    <a:lstStyle/>
                    <a:p>
                      <a:pPr algn="ctr" fontAlgn="b"/>
                      <a:r>
                        <a:rPr lang="es-PE" sz="1400" u="none" strike="noStrike">
                          <a:effectLst/>
                        </a:rPr>
                        <a:t>4</a:t>
                      </a:r>
                      <a:endParaRPr lang="es-PE" sz="1400" b="0" i="0" u="none" strike="noStrike">
                        <a:solidFill>
                          <a:srgbClr val="000000"/>
                        </a:solidFill>
                        <a:effectLst/>
                        <a:latin typeface="Arial" panose="020B0604020202020204" pitchFamily="34" charset="0"/>
                      </a:endParaRPr>
                    </a:p>
                  </a:txBody>
                  <a:tcPr marL="6660" marR="6660" marT="6660" marB="0" anchor="ctr"/>
                </a:tc>
                <a:tc>
                  <a:txBody>
                    <a:bodyPr/>
                    <a:lstStyle/>
                    <a:p>
                      <a:pPr algn="ctr" fontAlgn="b"/>
                      <a:r>
                        <a:rPr lang="es-PE" sz="1400" u="none" strike="noStrike">
                          <a:effectLst/>
                        </a:rPr>
                        <a:t>2489443</a:t>
                      </a:r>
                      <a:endParaRPr lang="es-PE" sz="1400" b="0" i="0" u="none" strike="noStrike">
                        <a:solidFill>
                          <a:srgbClr val="000000"/>
                        </a:solidFill>
                        <a:effectLst/>
                        <a:latin typeface="Arial" panose="020B0604020202020204" pitchFamily="34" charset="0"/>
                      </a:endParaRPr>
                    </a:p>
                  </a:txBody>
                  <a:tcPr marL="6660" marR="6660" marT="6660" marB="0" anchor="ctr"/>
                </a:tc>
                <a:tc>
                  <a:txBody>
                    <a:bodyPr/>
                    <a:lstStyle/>
                    <a:p>
                      <a:pPr algn="l" fontAlgn="b"/>
                      <a:r>
                        <a:rPr lang="es-MX" sz="1400" u="none" strike="noStrike">
                          <a:effectLst/>
                        </a:rPr>
                        <a:t>ADQUISICION DE MONITOR MULTI PARAMETRO, CAMA CLINICA RODABLE, ASPIRADOR DE SECRECIONES Y PULSIOXIMETRO; ADEMÁS DE OTROS ACTIVOS EN EL(LA) EESS CENTRO DE SALUD ANTABAMBA - ANTABAMBA EN LA LOCALIDAD ANTABAMBA, DISTRITO DE ANTABAMBA, PROVINCIA ANTABAMBA, DEPARTAMENTO APURIMAC</a:t>
                      </a:r>
                      <a:endParaRPr lang="es-MX" sz="1400" b="0" i="0" u="none" strike="noStrike">
                        <a:solidFill>
                          <a:srgbClr val="000000"/>
                        </a:solidFill>
                        <a:effectLst/>
                        <a:latin typeface="Arial" panose="020B0604020202020204" pitchFamily="34" charset="0"/>
                      </a:endParaRPr>
                    </a:p>
                  </a:txBody>
                  <a:tcPr marL="6660" marR="6660" marT="6660" marB="0" anchor="ctr"/>
                </a:tc>
                <a:tc>
                  <a:txBody>
                    <a:bodyPr/>
                    <a:lstStyle/>
                    <a:p>
                      <a:pPr algn="r" fontAlgn="b"/>
                      <a:r>
                        <a:rPr lang="es-PE" sz="1400" u="none" strike="noStrike">
                          <a:effectLst/>
                        </a:rPr>
                        <a:t>11/06/2020 13:12</a:t>
                      </a:r>
                      <a:endParaRPr lang="es-PE" sz="1400" b="0" i="0" u="none" strike="noStrike">
                        <a:solidFill>
                          <a:srgbClr val="000000"/>
                        </a:solidFill>
                        <a:effectLst/>
                        <a:latin typeface="Arial" panose="020B0604020202020204" pitchFamily="34" charset="0"/>
                      </a:endParaRPr>
                    </a:p>
                  </a:txBody>
                  <a:tcPr marL="6660" marR="6660" marT="6660" marB="0" anchor="ctr"/>
                </a:tc>
                <a:tc>
                  <a:txBody>
                    <a:bodyPr/>
                    <a:lstStyle/>
                    <a:p>
                      <a:pPr algn="r" fontAlgn="b"/>
                      <a:r>
                        <a:rPr lang="es-PE" sz="1400" u="none" strike="noStrike">
                          <a:effectLst/>
                        </a:rPr>
                        <a:t>316,500.00</a:t>
                      </a:r>
                      <a:endParaRPr lang="es-PE" sz="1400" b="0" i="0" u="none" strike="noStrike">
                        <a:solidFill>
                          <a:srgbClr val="000000"/>
                        </a:solidFill>
                        <a:effectLst/>
                        <a:latin typeface="Arial" panose="020B0604020202020204" pitchFamily="34" charset="0"/>
                      </a:endParaRPr>
                    </a:p>
                  </a:txBody>
                  <a:tcPr marL="6660" marR="6660" marT="6660" marB="0" anchor="ctr"/>
                </a:tc>
                <a:tc>
                  <a:txBody>
                    <a:bodyPr/>
                    <a:lstStyle/>
                    <a:p>
                      <a:pPr algn="ctr" fontAlgn="b"/>
                      <a:r>
                        <a:rPr lang="es-PE" sz="1400" u="none" strike="noStrike">
                          <a:effectLst/>
                        </a:rPr>
                        <a:t>APROBADO</a:t>
                      </a:r>
                      <a:endParaRPr lang="es-PE" sz="1400" b="0" i="0" u="none" strike="noStrike">
                        <a:solidFill>
                          <a:srgbClr val="000000"/>
                        </a:solidFill>
                        <a:effectLst/>
                        <a:latin typeface="Arial" panose="020B0604020202020204" pitchFamily="34" charset="0"/>
                      </a:endParaRPr>
                    </a:p>
                  </a:txBody>
                  <a:tcPr marL="6660" marR="6660" marT="6660" marB="0" anchor="ctr"/>
                </a:tc>
                <a:tc>
                  <a:txBody>
                    <a:bodyPr/>
                    <a:lstStyle/>
                    <a:p>
                      <a:pPr algn="ctr" fontAlgn="b"/>
                      <a:r>
                        <a:rPr lang="es-PE" sz="1400" u="none" strike="noStrike">
                          <a:effectLst/>
                        </a:rPr>
                        <a:t>ACTIVO</a:t>
                      </a:r>
                      <a:endParaRPr lang="es-PE" sz="1400" b="0" i="0" u="none" strike="noStrike">
                        <a:solidFill>
                          <a:srgbClr val="000000"/>
                        </a:solidFill>
                        <a:effectLst/>
                        <a:latin typeface="Arial" panose="020B0604020202020204" pitchFamily="34" charset="0"/>
                      </a:endParaRPr>
                    </a:p>
                  </a:txBody>
                  <a:tcPr marL="6660" marR="6660" marT="6660" marB="0" anchor="ctr"/>
                </a:tc>
                <a:extLst>
                  <a:ext uri="{0D108BD9-81ED-4DB2-BD59-A6C34878D82A}">
                    <a16:rowId xmlns:a16="http://schemas.microsoft.com/office/drawing/2014/main" val="3108787797"/>
                  </a:ext>
                </a:extLst>
              </a:tr>
              <a:tr h="841556">
                <a:tc>
                  <a:txBody>
                    <a:bodyPr/>
                    <a:lstStyle/>
                    <a:p>
                      <a:pPr algn="ctr" fontAlgn="b"/>
                      <a:r>
                        <a:rPr lang="es-PE" sz="1400" u="none" strike="noStrike">
                          <a:effectLst/>
                        </a:rPr>
                        <a:t>5</a:t>
                      </a:r>
                      <a:endParaRPr lang="es-PE" sz="1400" b="0" i="0" u="none" strike="noStrike">
                        <a:solidFill>
                          <a:srgbClr val="000000"/>
                        </a:solidFill>
                        <a:effectLst/>
                        <a:latin typeface="Arial" panose="020B0604020202020204" pitchFamily="34" charset="0"/>
                      </a:endParaRPr>
                    </a:p>
                  </a:txBody>
                  <a:tcPr marL="6660" marR="6660" marT="6660" marB="0" anchor="ctr"/>
                </a:tc>
                <a:tc>
                  <a:txBody>
                    <a:bodyPr/>
                    <a:lstStyle/>
                    <a:p>
                      <a:pPr algn="ctr" fontAlgn="b"/>
                      <a:r>
                        <a:rPr lang="es-PE" sz="1400" u="none" strike="noStrike">
                          <a:effectLst/>
                        </a:rPr>
                        <a:t>2489428</a:t>
                      </a:r>
                      <a:endParaRPr lang="es-PE" sz="1400" b="0" i="0" u="none" strike="noStrike">
                        <a:solidFill>
                          <a:srgbClr val="000000"/>
                        </a:solidFill>
                        <a:effectLst/>
                        <a:latin typeface="Arial" panose="020B0604020202020204" pitchFamily="34" charset="0"/>
                      </a:endParaRPr>
                    </a:p>
                  </a:txBody>
                  <a:tcPr marL="6660" marR="6660" marT="6660" marB="0" anchor="ctr"/>
                </a:tc>
                <a:tc>
                  <a:txBody>
                    <a:bodyPr/>
                    <a:lstStyle/>
                    <a:p>
                      <a:pPr algn="l" fontAlgn="b"/>
                      <a:r>
                        <a:rPr lang="es-MX" sz="1400" u="none" strike="noStrike">
                          <a:effectLst/>
                        </a:rPr>
                        <a:t>ADQUISICION DE MONITOR MULTI PARAMETRO, CAMA CLINICA RODABLE, ASPIRADOR DE SECRECIONES Y PULSIOXIMETRO; ADEMÁS DE OTROS ACTIVOS EN EL(LA) EESS TAMBOBAMBA - TAMBOBAMBA DISTRITO DE TAMBOBAMBA, PROVINCIA COTABAMBAS, DEPARTAMENTO APURIMAC</a:t>
                      </a:r>
                      <a:endParaRPr lang="es-MX" sz="1400" b="0" i="0" u="none" strike="noStrike">
                        <a:solidFill>
                          <a:srgbClr val="000000"/>
                        </a:solidFill>
                        <a:effectLst/>
                        <a:latin typeface="Arial" panose="020B0604020202020204" pitchFamily="34" charset="0"/>
                      </a:endParaRPr>
                    </a:p>
                  </a:txBody>
                  <a:tcPr marL="6660" marR="6660" marT="6660" marB="0" anchor="ctr"/>
                </a:tc>
                <a:tc>
                  <a:txBody>
                    <a:bodyPr/>
                    <a:lstStyle/>
                    <a:p>
                      <a:pPr algn="r" fontAlgn="b"/>
                      <a:r>
                        <a:rPr lang="es-PE" sz="1400" u="none" strike="noStrike">
                          <a:effectLst/>
                        </a:rPr>
                        <a:t>11/06/2020 11:11</a:t>
                      </a:r>
                      <a:endParaRPr lang="es-PE" sz="1400" b="0" i="0" u="none" strike="noStrike">
                        <a:solidFill>
                          <a:srgbClr val="000000"/>
                        </a:solidFill>
                        <a:effectLst/>
                        <a:latin typeface="Arial" panose="020B0604020202020204" pitchFamily="34" charset="0"/>
                      </a:endParaRPr>
                    </a:p>
                  </a:txBody>
                  <a:tcPr marL="6660" marR="6660" marT="6660" marB="0" anchor="ctr"/>
                </a:tc>
                <a:tc>
                  <a:txBody>
                    <a:bodyPr/>
                    <a:lstStyle/>
                    <a:p>
                      <a:pPr algn="r" fontAlgn="b"/>
                      <a:r>
                        <a:rPr lang="es-PE" sz="1400" u="none" strike="noStrike">
                          <a:effectLst/>
                        </a:rPr>
                        <a:t>391,660.00</a:t>
                      </a:r>
                      <a:endParaRPr lang="es-PE" sz="1400" b="0" i="0" u="none" strike="noStrike">
                        <a:solidFill>
                          <a:srgbClr val="000000"/>
                        </a:solidFill>
                        <a:effectLst/>
                        <a:latin typeface="Arial" panose="020B0604020202020204" pitchFamily="34" charset="0"/>
                      </a:endParaRPr>
                    </a:p>
                  </a:txBody>
                  <a:tcPr marL="6660" marR="6660" marT="6660" marB="0" anchor="ctr"/>
                </a:tc>
                <a:tc>
                  <a:txBody>
                    <a:bodyPr/>
                    <a:lstStyle/>
                    <a:p>
                      <a:pPr algn="ctr" fontAlgn="b"/>
                      <a:r>
                        <a:rPr lang="es-PE" sz="1400" u="none" strike="noStrike" dirty="0">
                          <a:effectLst/>
                        </a:rPr>
                        <a:t>APROBADO</a:t>
                      </a:r>
                      <a:endParaRPr lang="es-PE" sz="1400" b="0" i="0" u="none" strike="noStrike" dirty="0">
                        <a:solidFill>
                          <a:srgbClr val="000000"/>
                        </a:solidFill>
                        <a:effectLst/>
                        <a:latin typeface="Arial" panose="020B0604020202020204" pitchFamily="34" charset="0"/>
                      </a:endParaRPr>
                    </a:p>
                  </a:txBody>
                  <a:tcPr marL="6660" marR="6660" marT="6660" marB="0" anchor="ctr"/>
                </a:tc>
                <a:tc>
                  <a:txBody>
                    <a:bodyPr/>
                    <a:lstStyle/>
                    <a:p>
                      <a:pPr algn="ctr" fontAlgn="b"/>
                      <a:r>
                        <a:rPr lang="es-PE" sz="1400" u="none" strike="noStrike" dirty="0">
                          <a:effectLst/>
                        </a:rPr>
                        <a:t>ACTIVO</a:t>
                      </a:r>
                      <a:endParaRPr lang="es-PE" sz="1400" b="0" i="0" u="none" strike="noStrike" dirty="0">
                        <a:solidFill>
                          <a:srgbClr val="000000"/>
                        </a:solidFill>
                        <a:effectLst/>
                        <a:latin typeface="Arial" panose="020B0604020202020204" pitchFamily="34" charset="0"/>
                      </a:endParaRPr>
                    </a:p>
                  </a:txBody>
                  <a:tcPr marL="6660" marR="6660" marT="6660" marB="0" anchor="ctr"/>
                </a:tc>
                <a:extLst>
                  <a:ext uri="{0D108BD9-81ED-4DB2-BD59-A6C34878D82A}">
                    <a16:rowId xmlns:a16="http://schemas.microsoft.com/office/drawing/2014/main" val="550764309"/>
                  </a:ext>
                </a:extLst>
              </a:tr>
            </a:tbl>
          </a:graphicData>
        </a:graphic>
      </p:graphicFrame>
      <p:sp>
        <p:nvSpPr>
          <p:cNvPr id="6" name="CuadroTexto 5">
            <a:extLst>
              <a:ext uri="{FF2B5EF4-FFF2-40B4-BE49-F238E27FC236}">
                <a16:creationId xmlns:a16="http://schemas.microsoft.com/office/drawing/2014/main" id="{A9F61ACB-4CE7-496E-8239-940803D6BE90}"/>
              </a:ext>
            </a:extLst>
          </p:cNvPr>
          <p:cNvSpPr txBox="1"/>
          <p:nvPr/>
        </p:nvSpPr>
        <p:spPr>
          <a:xfrm>
            <a:off x="2900354" y="553334"/>
            <a:ext cx="6119446" cy="369332"/>
          </a:xfrm>
          <a:prstGeom prst="rect">
            <a:avLst/>
          </a:prstGeom>
          <a:noFill/>
        </p:spPr>
        <p:txBody>
          <a:bodyPr wrap="square">
            <a:spAutoFit/>
          </a:bodyPr>
          <a:lstStyle/>
          <a:p>
            <a:pPr algn="ctr"/>
            <a:r>
              <a:rPr lang="es-MX" sz="1800" b="1" u="none" strike="noStrike" dirty="0">
                <a:solidFill>
                  <a:schemeClr val="accent1"/>
                </a:solidFill>
                <a:effectLst/>
              </a:rPr>
              <a:t>PROGRAMADOS AÑO 2020 (APROBADOS)</a:t>
            </a:r>
            <a:endParaRPr lang="es-PE" dirty="0">
              <a:solidFill>
                <a:schemeClr val="accent1"/>
              </a:solidFill>
            </a:endParaRPr>
          </a:p>
        </p:txBody>
      </p:sp>
    </p:spTree>
    <p:extLst>
      <p:ext uri="{BB962C8B-B14F-4D97-AF65-F5344CB8AC3E}">
        <p14:creationId xmlns:p14="http://schemas.microsoft.com/office/powerpoint/2010/main" val="73149039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9" name="Google Shape;99;p13"/>
          <p:cNvSpPr txBox="1">
            <a:spLocks noGrp="1"/>
          </p:cNvSpPr>
          <p:nvPr>
            <p:ph type="sldNum" idx="12"/>
          </p:nvPr>
        </p:nvSpPr>
        <p:spPr>
          <a:prstGeom prst="rect">
            <a:avLst/>
          </a:prstGeom>
        </p:spPr>
        <p:txBody>
          <a:bodyPr spcFirstLastPara="1" vert="horz" wrap="square" lIns="0" tIns="0" rIns="0" bIns="0" rtlCol="0" anchor="ctr" anchorCtr="0">
            <a:noAutofit/>
          </a:bodyPr>
          <a:lstStyle/>
          <a:p>
            <a:fld id="{00000000-1234-1234-1234-123412341234}" type="slidenum">
              <a:rPr lang="en"/>
              <a:pPr/>
              <a:t>35</a:t>
            </a:fld>
            <a:endParaRPr/>
          </a:p>
        </p:txBody>
      </p:sp>
      <p:graphicFrame>
        <p:nvGraphicFramePr>
          <p:cNvPr id="2" name="Tabla 1">
            <a:extLst>
              <a:ext uri="{FF2B5EF4-FFF2-40B4-BE49-F238E27FC236}">
                <a16:creationId xmlns:a16="http://schemas.microsoft.com/office/drawing/2014/main" id="{F3A21DDF-B030-44CF-9330-A9AC58051EF4}"/>
              </a:ext>
            </a:extLst>
          </p:cNvPr>
          <p:cNvGraphicFramePr>
            <a:graphicFrameLocks noGrp="1"/>
          </p:cNvGraphicFramePr>
          <p:nvPr>
            <p:extLst>
              <p:ext uri="{D42A27DB-BD31-4B8C-83A1-F6EECF244321}">
                <p14:modId xmlns:p14="http://schemas.microsoft.com/office/powerpoint/2010/main" val="3476007008"/>
              </p:ext>
            </p:extLst>
          </p:nvPr>
        </p:nvGraphicFramePr>
        <p:xfrm>
          <a:off x="164203" y="2054896"/>
          <a:ext cx="11874842" cy="3885240"/>
        </p:xfrm>
        <a:graphic>
          <a:graphicData uri="http://schemas.openxmlformats.org/drawingml/2006/table">
            <a:tbl>
              <a:tblPr>
                <a:tableStyleId>{BDBED569-4797-4DF1-A0F4-6AAB3CD982D8}</a:tableStyleId>
              </a:tblPr>
              <a:tblGrid>
                <a:gridCol w="803047">
                  <a:extLst>
                    <a:ext uri="{9D8B030D-6E8A-4147-A177-3AD203B41FA5}">
                      <a16:colId xmlns:a16="http://schemas.microsoft.com/office/drawing/2014/main" val="2353309979"/>
                    </a:ext>
                  </a:extLst>
                </a:gridCol>
                <a:gridCol w="1059338">
                  <a:extLst>
                    <a:ext uri="{9D8B030D-6E8A-4147-A177-3AD203B41FA5}">
                      <a16:colId xmlns:a16="http://schemas.microsoft.com/office/drawing/2014/main" val="370710239"/>
                    </a:ext>
                  </a:extLst>
                </a:gridCol>
                <a:gridCol w="5347951">
                  <a:extLst>
                    <a:ext uri="{9D8B030D-6E8A-4147-A177-3AD203B41FA5}">
                      <a16:colId xmlns:a16="http://schemas.microsoft.com/office/drawing/2014/main" val="1577536443"/>
                    </a:ext>
                  </a:extLst>
                </a:gridCol>
                <a:gridCol w="1281458">
                  <a:extLst>
                    <a:ext uri="{9D8B030D-6E8A-4147-A177-3AD203B41FA5}">
                      <a16:colId xmlns:a16="http://schemas.microsoft.com/office/drawing/2014/main" val="2721659820"/>
                    </a:ext>
                  </a:extLst>
                </a:gridCol>
                <a:gridCol w="1264372">
                  <a:extLst>
                    <a:ext uri="{9D8B030D-6E8A-4147-A177-3AD203B41FA5}">
                      <a16:colId xmlns:a16="http://schemas.microsoft.com/office/drawing/2014/main" val="1059931155"/>
                    </a:ext>
                  </a:extLst>
                </a:gridCol>
                <a:gridCol w="1059338">
                  <a:extLst>
                    <a:ext uri="{9D8B030D-6E8A-4147-A177-3AD203B41FA5}">
                      <a16:colId xmlns:a16="http://schemas.microsoft.com/office/drawing/2014/main" val="2292083819"/>
                    </a:ext>
                  </a:extLst>
                </a:gridCol>
                <a:gridCol w="1059338">
                  <a:extLst>
                    <a:ext uri="{9D8B030D-6E8A-4147-A177-3AD203B41FA5}">
                      <a16:colId xmlns:a16="http://schemas.microsoft.com/office/drawing/2014/main" val="2065754499"/>
                    </a:ext>
                  </a:extLst>
                </a:gridCol>
              </a:tblGrid>
              <a:tr h="369570">
                <a:tc>
                  <a:txBody>
                    <a:bodyPr/>
                    <a:lstStyle/>
                    <a:p>
                      <a:pPr algn="ctr" fontAlgn="ctr"/>
                      <a:r>
                        <a:rPr lang="es-PE" sz="1200" u="none" strike="noStrike" dirty="0">
                          <a:effectLst/>
                        </a:rPr>
                        <a:t>N°</a:t>
                      </a:r>
                      <a:endParaRPr lang="es-PE" sz="1200" b="1" i="0" u="none" strike="noStrike" dirty="0">
                        <a:solidFill>
                          <a:srgbClr val="000000"/>
                        </a:solidFill>
                        <a:effectLst/>
                        <a:latin typeface="Open Sans"/>
                      </a:endParaRPr>
                    </a:p>
                  </a:txBody>
                  <a:tcPr marL="6660" marR="6660" marT="6660" marB="0" anchor="ctr">
                    <a:solidFill>
                      <a:schemeClr val="accent5"/>
                    </a:solidFill>
                  </a:tcPr>
                </a:tc>
                <a:tc>
                  <a:txBody>
                    <a:bodyPr/>
                    <a:lstStyle/>
                    <a:p>
                      <a:pPr algn="ctr" fontAlgn="ctr"/>
                      <a:r>
                        <a:rPr lang="es-PE" sz="1200" u="none" strike="noStrike">
                          <a:effectLst/>
                        </a:rPr>
                        <a:t>Código único de inversiones</a:t>
                      </a:r>
                      <a:endParaRPr lang="es-PE" sz="1200" b="1" i="0" u="none" strike="noStrike">
                        <a:solidFill>
                          <a:srgbClr val="000000"/>
                        </a:solidFill>
                        <a:effectLst/>
                        <a:latin typeface="Open Sans"/>
                      </a:endParaRPr>
                    </a:p>
                  </a:txBody>
                  <a:tcPr marL="6660" marR="6660" marT="6660" marB="0" anchor="ctr">
                    <a:solidFill>
                      <a:schemeClr val="accent5"/>
                    </a:solidFill>
                  </a:tcPr>
                </a:tc>
                <a:tc>
                  <a:txBody>
                    <a:bodyPr/>
                    <a:lstStyle/>
                    <a:p>
                      <a:pPr algn="ctr" fontAlgn="ctr"/>
                      <a:r>
                        <a:rPr lang="es-PE" sz="1200" u="none" strike="noStrike" dirty="0">
                          <a:effectLst/>
                        </a:rPr>
                        <a:t>Nombre de la inversión</a:t>
                      </a:r>
                      <a:endParaRPr lang="es-PE" sz="1200" b="1" i="0" u="none" strike="noStrike" dirty="0">
                        <a:solidFill>
                          <a:srgbClr val="000000"/>
                        </a:solidFill>
                        <a:effectLst/>
                        <a:latin typeface="Open Sans"/>
                      </a:endParaRPr>
                    </a:p>
                  </a:txBody>
                  <a:tcPr marL="6660" marR="6660" marT="6660" marB="0" anchor="ctr">
                    <a:solidFill>
                      <a:schemeClr val="accent5"/>
                    </a:solidFill>
                  </a:tcPr>
                </a:tc>
                <a:tc>
                  <a:txBody>
                    <a:bodyPr/>
                    <a:lstStyle/>
                    <a:p>
                      <a:pPr algn="ctr" fontAlgn="ctr"/>
                      <a:r>
                        <a:rPr lang="es-PE" sz="1200" u="none" strike="noStrike">
                          <a:effectLst/>
                        </a:rPr>
                        <a:t>Fecha de registro</a:t>
                      </a:r>
                      <a:endParaRPr lang="es-PE" sz="1200" b="1" i="0" u="none" strike="noStrike">
                        <a:solidFill>
                          <a:srgbClr val="000000"/>
                        </a:solidFill>
                        <a:effectLst/>
                        <a:latin typeface="Open Sans"/>
                      </a:endParaRPr>
                    </a:p>
                  </a:txBody>
                  <a:tcPr marL="6660" marR="6660" marT="6660" marB="0" anchor="ctr">
                    <a:solidFill>
                      <a:schemeClr val="accent5"/>
                    </a:solidFill>
                  </a:tcPr>
                </a:tc>
                <a:tc>
                  <a:txBody>
                    <a:bodyPr/>
                    <a:lstStyle/>
                    <a:p>
                      <a:pPr algn="ctr" fontAlgn="ctr"/>
                      <a:r>
                        <a:rPr lang="es-MX" sz="1200" u="none" strike="noStrike">
                          <a:effectLst/>
                        </a:rPr>
                        <a:t>Monto total de la inversión S/</a:t>
                      </a:r>
                      <a:endParaRPr lang="es-MX" sz="1200" b="1" i="0" u="none" strike="noStrike">
                        <a:solidFill>
                          <a:srgbClr val="000000"/>
                        </a:solidFill>
                        <a:effectLst/>
                        <a:latin typeface="Open Sans"/>
                      </a:endParaRPr>
                    </a:p>
                  </a:txBody>
                  <a:tcPr marL="6660" marR="6660" marT="6660" marB="0" anchor="ctr">
                    <a:solidFill>
                      <a:schemeClr val="accent5"/>
                    </a:solidFill>
                  </a:tcPr>
                </a:tc>
                <a:tc>
                  <a:txBody>
                    <a:bodyPr/>
                    <a:lstStyle/>
                    <a:p>
                      <a:pPr algn="ctr" fontAlgn="ctr"/>
                      <a:r>
                        <a:rPr lang="es-PE" sz="1200" u="none" strike="noStrike" dirty="0">
                          <a:effectLst/>
                        </a:rPr>
                        <a:t>Situación</a:t>
                      </a:r>
                      <a:endParaRPr lang="es-PE" sz="1200" b="1" i="0" u="none" strike="noStrike" dirty="0">
                        <a:solidFill>
                          <a:srgbClr val="000000"/>
                        </a:solidFill>
                        <a:effectLst/>
                        <a:latin typeface="Open Sans"/>
                      </a:endParaRPr>
                    </a:p>
                  </a:txBody>
                  <a:tcPr marL="6660" marR="6660" marT="6660" marB="0" anchor="ctr">
                    <a:solidFill>
                      <a:schemeClr val="accent5"/>
                    </a:solidFill>
                  </a:tcPr>
                </a:tc>
                <a:tc>
                  <a:txBody>
                    <a:bodyPr/>
                    <a:lstStyle/>
                    <a:p>
                      <a:pPr algn="ctr" fontAlgn="ctr"/>
                      <a:r>
                        <a:rPr lang="es-PE" sz="1200" u="none" strike="noStrike" dirty="0">
                          <a:effectLst/>
                        </a:rPr>
                        <a:t>Estado</a:t>
                      </a:r>
                      <a:endParaRPr lang="es-PE" sz="1200" b="1" i="0" u="none" strike="noStrike" dirty="0">
                        <a:solidFill>
                          <a:srgbClr val="000000"/>
                        </a:solidFill>
                        <a:effectLst/>
                        <a:latin typeface="Open Sans"/>
                      </a:endParaRPr>
                    </a:p>
                  </a:txBody>
                  <a:tcPr marL="6660" marR="6660" marT="6660" marB="0" anchor="ctr">
                    <a:solidFill>
                      <a:schemeClr val="accent5"/>
                    </a:solidFill>
                  </a:tcPr>
                </a:tc>
                <a:extLst>
                  <a:ext uri="{0D108BD9-81ED-4DB2-BD59-A6C34878D82A}">
                    <a16:rowId xmlns:a16="http://schemas.microsoft.com/office/drawing/2014/main" val="1743229723"/>
                  </a:ext>
                </a:extLst>
              </a:tr>
              <a:tr h="369570">
                <a:tc>
                  <a:txBody>
                    <a:bodyPr/>
                    <a:lstStyle/>
                    <a:p>
                      <a:pPr algn="ctr" fontAlgn="b"/>
                      <a:r>
                        <a:rPr lang="es-PE" sz="1200" u="none" strike="noStrike" dirty="0">
                          <a:effectLst/>
                        </a:rPr>
                        <a:t>6</a:t>
                      </a:r>
                      <a:endParaRPr lang="es-PE" sz="1200" b="0" i="0" u="none" strike="noStrike" dirty="0">
                        <a:solidFill>
                          <a:srgbClr val="000000"/>
                        </a:solidFill>
                        <a:effectLst/>
                        <a:latin typeface="Arial" panose="020B0604020202020204" pitchFamily="34" charset="0"/>
                      </a:endParaRPr>
                    </a:p>
                  </a:txBody>
                  <a:tcPr marL="7620" marR="7620" marT="7620" marB="0" anchor="ctr"/>
                </a:tc>
                <a:tc>
                  <a:txBody>
                    <a:bodyPr/>
                    <a:lstStyle/>
                    <a:p>
                      <a:pPr algn="ctr" fontAlgn="b"/>
                      <a:r>
                        <a:rPr lang="es-PE" sz="1200" u="none" strike="noStrike" dirty="0">
                          <a:effectLst/>
                        </a:rPr>
                        <a:t>2489421</a:t>
                      </a:r>
                      <a:endParaRPr lang="es-PE" sz="12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b"/>
                      <a:r>
                        <a:rPr lang="es-MX" sz="1200" u="none" strike="noStrike" dirty="0">
                          <a:effectLst/>
                        </a:rPr>
                        <a:t>ADQUISICION DE MONITOR MULTI PARAMETRO, CAMA CLINICA RODABLE, ASPIRADOR DE SECRECIONES Y PULSIOXIMETRO; ADEMÁS DE OTROS ACTIVOS EN EL(LA) EESS CHALHUANCA - CHALHUANCA DISTRITO DE CHALHUANCA, PROVINCIA AYMARAES, DEPARTAMENTO APURIMAC</a:t>
                      </a:r>
                      <a:endParaRPr lang="es-MX" sz="1200" b="0" i="0" u="none" strike="noStrike" dirty="0">
                        <a:solidFill>
                          <a:srgbClr val="000000"/>
                        </a:solidFill>
                        <a:effectLst/>
                        <a:latin typeface="Arial" panose="020B0604020202020204" pitchFamily="34" charset="0"/>
                      </a:endParaRPr>
                    </a:p>
                  </a:txBody>
                  <a:tcPr marL="7620" marR="7620" marT="7620" marB="0" anchor="ctr"/>
                </a:tc>
                <a:tc>
                  <a:txBody>
                    <a:bodyPr/>
                    <a:lstStyle/>
                    <a:p>
                      <a:pPr algn="r" fontAlgn="b"/>
                      <a:r>
                        <a:rPr lang="es-PE" sz="1200" u="none" strike="noStrike" dirty="0">
                          <a:effectLst/>
                        </a:rPr>
                        <a:t>11/06/2020 10:40</a:t>
                      </a:r>
                      <a:endParaRPr lang="es-PE" sz="1200" b="0" i="0" u="none" strike="noStrike" dirty="0">
                        <a:solidFill>
                          <a:srgbClr val="000000"/>
                        </a:solidFill>
                        <a:effectLst/>
                        <a:latin typeface="Arial" panose="020B0604020202020204" pitchFamily="34" charset="0"/>
                      </a:endParaRPr>
                    </a:p>
                  </a:txBody>
                  <a:tcPr marL="7620" marR="7620" marT="7620" marB="0" anchor="ctr"/>
                </a:tc>
                <a:tc>
                  <a:txBody>
                    <a:bodyPr/>
                    <a:lstStyle/>
                    <a:p>
                      <a:pPr algn="r" fontAlgn="b"/>
                      <a:r>
                        <a:rPr lang="es-PE" sz="1200" u="none" strike="noStrike" dirty="0">
                          <a:effectLst/>
                        </a:rPr>
                        <a:t>316,500.00</a:t>
                      </a:r>
                      <a:endParaRPr lang="es-PE" sz="1200" b="0" i="0" u="none" strike="noStrike" dirty="0">
                        <a:solidFill>
                          <a:srgbClr val="000000"/>
                        </a:solidFill>
                        <a:effectLst/>
                        <a:latin typeface="Arial" panose="020B0604020202020204" pitchFamily="34" charset="0"/>
                      </a:endParaRPr>
                    </a:p>
                  </a:txBody>
                  <a:tcPr marL="7620" marR="7620" marT="7620" marB="0" anchor="ctr"/>
                </a:tc>
                <a:tc>
                  <a:txBody>
                    <a:bodyPr/>
                    <a:lstStyle/>
                    <a:p>
                      <a:pPr algn="ctr" fontAlgn="b"/>
                      <a:r>
                        <a:rPr lang="es-PE" sz="1200" u="none" strike="noStrike" dirty="0">
                          <a:effectLst/>
                        </a:rPr>
                        <a:t>APROBADO</a:t>
                      </a:r>
                      <a:endParaRPr lang="es-PE" sz="1200" b="0" i="0" u="none" strike="noStrike" dirty="0">
                        <a:solidFill>
                          <a:srgbClr val="000000"/>
                        </a:solidFill>
                        <a:effectLst/>
                        <a:latin typeface="Arial" panose="020B0604020202020204" pitchFamily="34" charset="0"/>
                      </a:endParaRPr>
                    </a:p>
                  </a:txBody>
                  <a:tcPr marL="7620" marR="7620" marT="7620" marB="0" anchor="ctr"/>
                </a:tc>
                <a:tc>
                  <a:txBody>
                    <a:bodyPr/>
                    <a:lstStyle/>
                    <a:p>
                      <a:pPr algn="ctr" fontAlgn="b"/>
                      <a:r>
                        <a:rPr lang="es-PE" sz="1200" u="none" strike="noStrike" dirty="0">
                          <a:effectLst/>
                        </a:rPr>
                        <a:t>ACTIVO</a:t>
                      </a:r>
                      <a:endParaRPr lang="es-PE" sz="1200" b="0" i="0" u="none" strike="noStrike" dirty="0">
                        <a:solidFill>
                          <a:srgbClr val="000000"/>
                        </a:solidFill>
                        <a:effectLst/>
                        <a:latin typeface="Arial" panose="020B0604020202020204" pitchFamily="34" charset="0"/>
                      </a:endParaRPr>
                    </a:p>
                  </a:txBody>
                  <a:tcPr marL="7620" marR="7620" marT="7620" marB="0" anchor="ctr"/>
                </a:tc>
                <a:extLst>
                  <a:ext uri="{0D108BD9-81ED-4DB2-BD59-A6C34878D82A}">
                    <a16:rowId xmlns:a16="http://schemas.microsoft.com/office/drawing/2014/main" val="2248864065"/>
                  </a:ext>
                </a:extLst>
              </a:tr>
              <a:tr h="635512">
                <a:tc>
                  <a:txBody>
                    <a:bodyPr/>
                    <a:lstStyle/>
                    <a:p>
                      <a:pPr algn="ctr" fontAlgn="b"/>
                      <a:r>
                        <a:rPr lang="es-PE" sz="1200" u="none" strike="noStrike">
                          <a:effectLst/>
                        </a:rPr>
                        <a:t>7</a:t>
                      </a:r>
                      <a:endParaRPr lang="es-PE" sz="1200" b="0" i="0" u="none" strike="noStrike">
                        <a:solidFill>
                          <a:srgbClr val="000000"/>
                        </a:solidFill>
                        <a:effectLst/>
                        <a:latin typeface="Arial" panose="020B0604020202020204" pitchFamily="34" charset="0"/>
                      </a:endParaRPr>
                    </a:p>
                  </a:txBody>
                  <a:tcPr marL="7620" marR="7620" marT="7620" marB="0" anchor="ctr"/>
                </a:tc>
                <a:tc>
                  <a:txBody>
                    <a:bodyPr/>
                    <a:lstStyle/>
                    <a:p>
                      <a:pPr algn="ctr" fontAlgn="b"/>
                      <a:r>
                        <a:rPr lang="es-PE" sz="1200" u="none" strike="noStrike">
                          <a:effectLst/>
                        </a:rPr>
                        <a:t>2489378</a:t>
                      </a:r>
                      <a:endParaRPr lang="es-PE" sz="1200" b="0" i="0" u="none" strike="noStrike">
                        <a:solidFill>
                          <a:srgbClr val="000000"/>
                        </a:solidFill>
                        <a:effectLst/>
                        <a:latin typeface="Arial" panose="020B0604020202020204" pitchFamily="34" charset="0"/>
                      </a:endParaRPr>
                    </a:p>
                  </a:txBody>
                  <a:tcPr marL="7620" marR="7620" marT="7620" marB="0" anchor="ctr"/>
                </a:tc>
                <a:tc>
                  <a:txBody>
                    <a:bodyPr/>
                    <a:lstStyle/>
                    <a:p>
                      <a:pPr algn="l" fontAlgn="b"/>
                      <a:r>
                        <a:rPr lang="es-MX" sz="1200" u="none" strike="noStrike">
                          <a:effectLst/>
                        </a:rPr>
                        <a:t>ADQUISICION DE MONITOR MULTI PARAMETRO, CAMA CLINICA RODABLE, ASPIRADOR DE SECRECIONES Y PULSIOXIMETRO; ADEMÁS DE OTROS ACTIVOS EN EL(LA) EESS HUACCANA - HUACCANA DISTRITO DE HUACCANA, PROVINCIA CHINCHEROS, DEPARTAMENTO APURIMAC</a:t>
                      </a:r>
                      <a:endParaRPr lang="es-MX" sz="1200" b="0" i="0" u="none" strike="noStrike">
                        <a:solidFill>
                          <a:srgbClr val="000000"/>
                        </a:solidFill>
                        <a:effectLst/>
                        <a:latin typeface="Arial" panose="020B0604020202020204" pitchFamily="34" charset="0"/>
                      </a:endParaRPr>
                    </a:p>
                  </a:txBody>
                  <a:tcPr marL="7620" marR="7620" marT="7620" marB="0" anchor="ctr"/>
                </a:tc>
                <a:tc>
                  <a:txBody>
                    <a:bodyPr/>
                    <a:lstStyle/>
                    <a:p>
                      <a:pPr algn="r" fontAlgn="b"/>
                      <a:r>
                        <a:rPr lang="es-PE" sz="1200" u="none" strike="noStrike">
                          <a:effectLst/>
                        </a:rPr>
                        <a:t>10/06/2020 18:41</a:t>
                      </a:r>
                      <a:endParaRPr lang="es-PE" sz="1200" b="0" i="0" u="none" strike="noStrike">
                        <a:solidFill>
                          <a:srgbClr val="000000"/>
                        </a:solidFill>
                        <a:effectLst/>
                        <a:latin typeface="Arial" panose="020B0604020202020204" pitchFamily="34" charset="0"/>
                      </a:endParaRPr>
                    </a:p>
                  </a:txBody>
                  <a:tcPr marL="7620" marR="7620" marT="7620" marB="0" anchor="ctr"/>
                </a:tc>
                <a:tc>
                  <a:txBody>
                    <a:bodyPr/>
                    <a:lstStyle/>
                    <a:p>
                      <a:pPr algn="r" fontAlgn="b"/>
                      <a:r>
                        <a:rPr lang="es-PE" sz="1200" u="none" strike="noStrike">
                          <a:effectLst/>
                        </a:rPr>
                        <a:t>316,500.00</a:t>
                      </a:r>
                      <a:endParaRPr lang="es-PE" sz="1200" b="0" i="0" u="none" strike="noStrike">
                        <a:solidFill>
                          <a:srgbClr val="000000"/>
                        </a:solidFill>
                        <a:effectLst/>
                        <a:latin typeface="Arial" panose="020B0604020202020204" pitchFamily="34" charset="0"/>
                      </a:endParaRPr>
                    </a:p>
                  </a:txBody>
                  <a:tcPr marL="7620" marR="7620" marT="7620" marB="0" anchor="ctr"/>
                </a:tc>
                <a:tc>
                  <a:txBody>
                    <a:bodyPr/>
                    <a:lstStyle/>
                    <a:p>
                      <a:pPr algn="ctr" fontAlgn="b"/>
                      <a:r>
                        <a:rPr lang="es-PE" sz="1200" u="none" strike="noStrike">
                          <a:effectLst/>
                        </a:rPr>
                        <a:t>APROBADO</a:t>
                      </a:r>
                      <a:endParaRPr lang="es-PE" sz="1200" b="0" i="0" u="none" strike="noStrike">
                        <a:solidFill>
                          <a:srgbClr val="000000"/>
                        </a:solidFill>
                        <a:effectLst/>
                        <a:latin typeface="Arial" panose="020B0604020202020204" pitchFamily="34" charset="0"/>
                      </a:endParaRPr>
                    </a:p>
                  </a:txBody>
                  <a:tcPr marL="7620" marR="7620" marT="7620" marB="0" anchor="ctr"/>
                </a:tc>
                <a:tc>
                  <a:txBody>
                    <a:bodyPr/>
                    <a:lstStyle/>
                    <a:p>
                      <a:pPr algn="ctr" fontAlgn="b"/>
                      <a:r>
                        <a:rPr lang="es-PE" sz="1200" u="none" strike="noStrike">
                          <a:effectLst/>
                        </a:rPr>
                        <a:t>ACTIVO</a:t>
                      </a:r>
                      <a:endParaRPr lang="es-PE" sz="1200" b="0" i="0" u="none" strike="noStrike">
                        <a:solidFill>
                          <a:srgbClr val="000000"/>
                        </a:solidFill>
                        <a:effectLst/>
                        <a:latin typeface="Arial" panose="020B0604020202020204" pitchFamily="34" charset="0"/>
                      </a:endParaRPr>
                    </a:p>
                  </a:txBody>
                  <a:tcPr marL="7620" marR="7620" marT="7620" marB="0" anchor="ctr"/>
                </a:tc>
                <a:extLst>
                  <a:ext uri="{0D108BD9-81ED-4DB2-BD59-A6C34878D82A}">
                    <a16:rowId xmlns:a16="http://schemas.microsoft.com/office/drawing/2014/main" val="594328054"/>
                  </a:ext>
                </a:extLst>
              </a:tr>
              <a:tr h="635512">
                <a:tc>
                  <a:txBody>
                    <a:bodyPr/>
                    <a:lstStyle/>
                    <a:p>
                      <a:pPr algn="ctr" fontAlgn="b"/>
                      <a:r>
                        <a:rPr lang="es-PE" sz="1200" u="none" strike="noStrike">
                          <a:effectLst/>
                        </a:rPr>
                        <a:t>8</a:t>
                      </a:r>
                      <a:endParaRPr lang="es-PE" sz="1200" b="0" i="0" u="none" strike="noStrike">
                        <a:solidFill>
                          <a:srgbClr val="000000"/>
                        </a:solidFill>
                        <a:effectLst/>
                        <a:latin typeface="Arial" panose="020B0604020202020204" pitchFamily="34" charset="0"/>
                      </a:endParaRPr>
                    </a:p>
                  </a:txBody>
                  <a:tcPr marL="7620" marR="7620" marT="7620" marB="0" anchor="ctr"/>
                </a:tc>
                <a:tc>
                  <a:txBody>
                    <a:bodyPr/>
                    <a:lstStyle/>
                    <a:p>
                      <a:pPr algn="ctr" fontAlgn="b"/>
                      <a:r>
                        <a:rPr lang="es-PE" sz="1200" u="none" strike="noStrike">
                          <a:effectLst/>
                        </a:rPr>
                        <a:t>2489374</a:t>
                      </a:r>
                      <a:endParaRPr lang="es-PE" sz="1200" b="0" i="0" u="none" strike="noStrike">
                        <a:solidFill>
                          <a:srgbClr val="000000"/>
                        </a:solidFill>
                        <a:effectLst/>
                        <a:latin typeface="Arial" panose="020B0604020202020204" pitchFamily="34" charset="0"/>
                      </a:endParaRPr>
                    </a:p>
                  </a:txBody>
                  <a:tcPr marL="7620" marR="7620" marT="7620" marB="0" anchor="ctr"/>
                </a:tc>
                <a:tc>
                  <a:txBody>
                    <a:bodyPr/>
                    <a:lstStyle/>
                    <a:p>
                      <a:pPr algn="l" fontAlgn="b"/>
                      <a:r>
                        <a:rPr lang="es-MX" sz="1200" u="none" strike="noStrike">
                          <a:effectLst/>
                        </a:rPr>
                        <a:t>ADQUISICION DE MONITOR MULTI PARAMETRO, CAMA CLINICA RODABLE, ASPIRADOR DE SECRECIONES Y PULSIOXIMETRO; ADEMÁS DE OTROS ACTIVOS EN EL(LA) EESS CURAHUASI - CURAHUASI DISTRITO DE CURAHUASI, PROVINCIA ABANCAY, DEPARTAMENTO APURIMAC</a:t>
                      </a:r>
                      <a:endParaRPr lang="es-MX" sz="1200" b="0" i="0" u="none" strike="noStrike">
                        <a:solidFill>
                          <a:srgbClr val="000000"/>
                        </a:solidFill>
                        <a:effectLst/>
                        <a:latin typeface="Arial" panose="020B0604020202020204" pitchFamily="34" charset="0"/>
                      </a:endParaRPr>
                    </a:p>
                  </a:txBody>
                  <a:tcPr marL="7620" marR="7620" marT="7620" marB="0" anchor="ctr"/>
                </a:tc>
                <a:tc>
                  <a:txBody>
                    <a:bodyPr/>
                    <a:lstStyle/>
                    <a:p>
                      <a:pPr algn="r" fontAlgn="b"/>
                      <a:r>
                        <a:rPr lang="es-PE" sz="1200" u="none" strike="noStrike">
                          <a:effectLst/>
                        </a:rPr>
                        <a:t>10/06/2020 17:53</a:t>
                      </a:r>
                      <a:endParaRPr lang="es-PE" sz="1200" b="0" i="0" u="none" strike="noStrike">
                        <a:solidFill>
                          <a:srgbClr val="000000"/>
                        </a:solidFill>
                        <a:effectLst/>
                        <a:latin typeface="Arial" panose="020B0604020202020204" pitchFamily="34" charset="0"/>
                      </a:endParaRPr>
                    </a:p>
                  </a:txBody>
                  <a:tcPr marL="7620" marR="7620" marT="7620" marB="0" anchor="ctr"/>
                </a:tc>
                <a:tc>
                  <a:txBody>
                    <a:bodyPr/>
                    <a:lstStyle/>
                    <a:p>
                      <a:pPr algn="r" fontAlgn="b"/>
                      <a:r>
                        <a:rPr lang="es-PE" sz="1200" u="none" strike="noStrike">
                          <a:effectLst/>
                        </a:rPr>
                        <a:t>296,620.00</a:t>
                      </a:r>
                      <a:endParaRPr lang="es-PE" sz="1200" b="0" i="0" u="none" strike="noStrike">
                        <a:solidFill>
                          <a:srgbClr val="000000"/>
                        </a:solidFill>
                        <a:effectLst/>
                        <a:latin typeface="Arial" panose="020B0604020202020204" pitchFamily="34" charset="0"/>
                      </a:endParaRPr>
                    </a:p>
                  </a:txBody>
                  <a:tcPr marL="7620" marR="7620" marT="7620" marB="0" anchor="ctr"/>
                </a:tc>
                <a:tc>
                  <a:txBody>
                    <a:bodyPr/>
                    <a:lstStyle/>
                    <a:p>
                      <a:pPr algn="ctr" fontAlgn="b"/>
                      <a:r>
                        <a:rPr lang="es-PE" sz="1200" u="none" strike="noStrike">
                          <a:effectLst/>
                        </a:rPr>
                        <a:t>APROBADO</a:t>
                      </a:r>
                      <a:endParaRPr lang="es-PE" sz="1200" b="0" i="0" u="none" strike="noStrike">
                        <a:solidFill>
                          <a:srgbClr val="000000"/>
                        </a:solidFill>
                        <a:effectLst/>
                        <a:latin typeface="Arial" panose="020B0604020202020204" pitchFamily="34" charset="0"/>
                      </a:endParaRPr>
                    </a:p>
                  </a:txBody>
                  <a:tcPr marL="7620" marR="7620" marT="7620" marB="0" anchor="ctr"/>
                </a:tc>
                <a:tc>
                  <a:txBody>
                    <a:bodyPr/>
                    <a:lstStyle/>
                    <a:p>
                      <a:pPr algn="ctr" fontAlgn="b"/>
                      <a:r>
                        <a:rPr lang="es-PE" sz="1200" u="none" strike="noStrike">
                          <a:effectLst/>
                        </a:rPr>
                        <a:t>ACTIVO</a:t>
                      </a:r>
                      <a:endParaRPr lang="es-PE" sz="1200" b="0" i="0" u="none" strike="noStrike">
                        <a:solidFill>
                          <a:srgbClr val="000000"/>
                        </a:solidFill>
                        <a:effectLst/>
                        <a:latin typeface="Arial" panose="020B0604020202020204" pitchFamily="34" charset="0"/>
                      </a:endParaRPr>
                    </a:p>
                  </a:txBody>
                  <a:tcPr marL="7620" marR="7620" marT="7620" marB="0" anchor="ctr"/>
                </a:tc>
                <a:extLst>
                  <a:ext uri="{0D108BD9-81ED-4DB2-BD59-A6C34878D82A}">
                    <a16:rowId xmlns:a16="http://schemas.microsoft.com/office/drawing/2014/main" val="589419675"/>
                  </a:ext>
                </a:extLst>
              </a:tr>
              <a:tr h="478272">
                <a:tc>
                  <a:txBody>
                    <a:bodyPr/>
                    <a:lstStyle/>
                    <a:p>
                      <a:pPr algn="ctr" fontAlgn="b"/>
                      <a:r>
                        <a:rPr lang="es-PE" sz="1200" u="none" strike="noStrike">
                          <a:effectLst/>
                        </a:rPr>
                        <a:t>9</a:t>
                      </a:r>
                      <a:endParaRPr lang="es-PE" sz="1200" b="0" i="0" u="none" strike="noStrike">
                        <a:solidFill>
                          <a:srgbClr val="000000"/>
                        </a:solidFill>
                        <a:effectLst/>
                        <a:latin typeface="Arial" panose="020B0604020202020204" pitchFamily="34" charset="0"/>
                      </a:endParaRPr>
                    </a:p>
                  </a:txBody>
                  <a:tcPr marL="7620" marR="7620" marT="7620" marB="0" anchor="ctr"/>
                </a:tc>
                <a:tc>
                  <a:txBody>
                    <a:bodyPr/>
                    <a:lstStyle/>
                    <a:p>
                      <a:pPr algn="ctr" fontAlgn="b"/>
                      <a:r>
                        <a:rPr lang="es-PE" sz="1200" u="none" strike="noStrike">
                          <a:effectLst/>
                        </a:rPr>
                        <a:t>2487291</a:t>
                      </a:r>
                      <a:endParaRPr lang="es-PE" sz="1200" b="0" i="0" u="none" strike="noStrike">
                        <a:solidFill>
                          <a:srgbClr val="000000"/>
                        </a:solidFill>
                        <a:effectLst/>
                        <a:latin typeface="Arial" panose="020B0604020202020204" pitchFamily="34" charset="0"/>
                      </a:endParaRPr>
                    </a:p>
                  </a:txBody>
                  <a:tcPr marL="7620" marR="7620" marT="7620" marB="0" anchor="ctr"/>
                </a:tc>
                <a:tc>
                  <a:txBody>
                    <a:bodyPr/>
                    <a:lstStyle/>
                    <a:p>
                      <a:pPr algn="l" fontAlgn="b"/>
                      <a:r>
                        <a:rPr lang="es-MX" sz="1200" u="none" strike="noStrike">
                          <a:effectLst/>
                        </a:rPr>
                        <a:t>CONSTRUCCION DE CREMATORIO; EN EL(LA) CEMENTERIO LUIS CESAR PETRICONI EN LA LOCALIDAD ABANCAY, DISTRITO DE ABANCAY, PROVINCIA ABANCAY, DEPARTAMENTO APURIMAC</a:t>
                      </a:r>
                      <a:endParaRPr lang="es-MX" sz="1200" b="0" i="0" u="none" strike="noStrike">
                        <a:solidFill>
                          <a:srgbClr val="000000"/>
                        </a:solidFill>
                        <a:effectLst/>
                        <a:latin typeface="Arial" panose="020B0604020202020204" pitchFamily="34" charset="0"/>
                      </a:endParaRPr>
                    </a:p>
                  </a:txBody>
                  <a:tcPr marL="7620" marR="7620" marT="7620" marB="0" anchor="ctr"/>
                </a:tc>
                <a:tc>
                  <a:txBody>
                    <a:bodyPr/>
                    <a:lstStyle/>
                    <a:p>
                      <a:pPr algn="r" fontAlgn="b"/>
                      <a:r>
                        <a:rPr lang="es-PE" sz="1200" u="none" strike="noStrike">
                          <a:effectLst/>
                        </a:rPr>
                        <a:t>8/05/2020 13:08</a:t>
                      </a:r>
                      <a:endParaRPr lang="es-PE" sz="1200" b="0" i="0" u="none" strike="noStrike">
                        <a:solidFill>
                          <a:srgbClr val="000000"/>
                        </a:solidFill>
                        <a:effectLst/>
                        <a:latin typeface="Arial" panose="020B0604020202020204" pitchFamily="34" charset="0"/>
                      </a:endParaRPr>
                    </a:p>
                  </a:txBody>
                  <a:tcPr marL="7620" marR="7620" marT="7620" marB="0" anchor="ctr"/>
                </a:tc>
                <a:tc>
                  <a:txBody>
                    <a:bodyPr/>
                    <a:lstStyle/>
                    <a:p>
                      <a:pPr algn="r" fontAlgn="b"/>
                      <a:r>
                        <a:rPr lang="es-PE" sz="1200" u="none" strike="noStrike">
                          <a:effectLst/>
                        </a:rPr>
                        <a:t>1,247,072.25</a:t>
                      </a:r>
                      <a:endParaRPr lang="es-PE" sz="1200" b="0" i="0" u="none" strike="noStrike">
                        <a:solidFill>
                          <a:srgbClr val="000000"/>
                        </a:solidFill>
                        <a:effectLst/>
                        <a:latin typeface="Arial" panose="020B0604020202020204" pitchFamily="34" charset="0"/>
                      </a:endParaRPr>
                    </a:p>
                  </a:txBody>
                  <a:tcPr marL="7620" marR="7620" marT="7620" marB="0" anchor="ctr"/>
                </a:tc>
                <a:tc>
                  <a:txBody>
                    <a:bodyPr/>
                    <a:lstStyle/>
                    <a:p>
                      <a:pPr algn="ctr" fontAlgn="b"/>
                      <a:r>
                        <a:rPr lang="es-PE" sz="1200" u="none" strike="noStrike">
                          <a:effectLst/>
                        </a:rPr>
                        <a:t>EN REGISTRO</a:t>
                      </a:r>
                      <a:endParaRPr lang="es-PE" sz="1200" b="0" i="0" u="none" strike="noStrike">
                        <a:solidFill>
                          <a:srgbClr val="000000"/>
                        </a:solidFill>
                        <a:effectLst/>
                        <a:latin typeface="Arial" panose="020B0604020202020204" pitchFamily="34" charset="0"/>
                      </a:endParaRPr>
                    </a:p>
                  </a:txBody>
                  <a:tcPr marL="7620" marR="7620" marT="7620" marB="0" anchor="ctr"/>
                </a:tc>
                <a:tc>
                  <a:txBody>
                    <a:bodyPr/>
                    <a:lstStyle/>
                    <a:p>
                      <a:pPr algn="ctr" fontAlgn="b"/>
                      <a:r>
                        <a:rPr lang="es-PE" sz="1200" u="none" strike="noStrike">
                          <a:effectLst/>
                        </a:rPr>
                        <a:t>ACTIVO</a:t>
                      </a:r>
                      <a:endParaRPr lang="es-PE" sz="1200" b="0" i="0" u="none" strike="noStrike">
                        <a:solidFill>
                          <a:srgbClr val="000000"/>
                        </a:solidFill>
                        <a:effectLst/>
                        <a:latin typeface="Arial" panose="020B0604020202020204" pitchFamily="34" charset="0"/>
                      </a:endParaRPr>
                    </a:p>
                  </a:txBody>
                  <a:tcPr marL="7620" marR="7620" marT="7620" marB="0" anchor="ctr"/>
                </a:tc>
                <a:extLst>
                  <a:ext uri="{0D108BD9-81ED-4DB2-BD59-A6C34878D82A}">
                    <a16:rowId xmlns:a16="http://schemas.microsoft.com/office/drawing/2014/main" val="338974939"/>
                  </a:ext>
                </a:extLst>
              </a:tr>
              <a:tr h="678114">
                <a:tc>
                  <a:txBody>
                    <a:bodyPr/>
                    <a:lstStyle/>
                    <a:p>
                      <a:pPr algn="ctr" fontAlgn="b"/>
                      <a:r>
                        <a:rPr lang="es-PE" sz="1200" u="none" strike="noStrike">
                          <a:effectLst/>
                        </a:rPr>
                        <a:t>10</a:t>
                      </a:r>
                      <a:endParaRPr lang="es-PE" sz="1200" b="0" i="0" u="none" strike="noStrike">
                        <a:solidFill>
                          <a:srgbClr val="000000"/>
                        </a:solidFill>
                        <a:effectLst/>
                        <a:latin typeface="Arial" panose="020B0604020202020204" pitchFamily="34" charset="0"/>
                      </a:endParaRPr>
                    </a:p>
                  </a:txBody>
                  <a:tcPr marL="7620" marR="7620" marT="7620" marB="0" anchor="ctr"/>
                </a:tc>
                <a:tc>
                  <a:txBody>
                    <a:bodyPr/>
                    <a:lstStyle/>
                    <a:p>
                      <a:pPr algn="ctr" fontAlgn="b"/>
                      <a:r>
                        <a:rPr lang="es-PE" sz="1200" u="none" strike="noStrike">
                          <a:effectLst/>
                        </a:rPr>
                        <a:t>2479358</a:t>
                      </a:r>
                      <a:endParaRPr lang="es-PE" sz="1200" b="0" i="0" u="none" strike="noStrike">
                        <a:solidFill>
                          <a:srgbClr val="000000"/>
                        </a:solidFill>
                        <a:effectLst/>
                        <a:latin typeface="Arial" panose="020B0604020202020204" pitchFamily="34" charset="0"/>
                      </a:endParaRPr>
                    </a:p>
                  </a:txBody>
                  <a:tcPr marL="7620" marR="7620" marT="7620" marB="0" anchor="ctr"/>
                </a:tc>
                <a:tc>
                  <a:txBody>
                    <a:bodyPr/>
                    <a:lstStyle/>
                    <a:p>
                      <a:pPr algn="l" fontAlgn="b"/>
                      <a:r>
                        <a:rPr lang="es-MX" sz="1200" u="none" strike="noStrike">
                          <a:effectLst/>
                        </a:rPr>
                        <a:t>CONSTRUCCION DE TALLER; REMODELACION DE TALLER; ADQUISICION DE EQUIPO DE LABORATORIO Y/O TALLER; EN EL(LA) INSTITUTO SUPERIOR TECNOLÓGICO PUBLICO DE CHALLHUAHUACHO EN LA LOCALIDAD CHALLHUAHUACHO, DISTRITO DE CHALLHUAHUACHO, PROVINCIA COTABAMBAS, DEPARTAMENTO APURIMAC</a:t>
                      </a:r>
                      <a:endParaRPr lang="es-MX" sz="1200" b="0" i="0" u="none" strike="noStrike">
                        <a:solidFill>
                          <a:srgbClr val="000000"/>
                        </a:solidFill>
                        <a:effectLst/>
                        <a:latin typeface="Arial" panose="020B0604020202020204" pitchFamily="34" charset="0"/>
                      </a:endParaRPr>
                    </a:p>
                  </a:txBody>
                  <a:tcPr marL="7620" marR="7620" marT="7620" marB="0" anchor="ctr"/>
                </a:tc>
                <a:tc>
                  <a:txBody>
                    <a:bodyPr/>
                    <a:lstStyle/>
                    <a:p>
                      <a:pPr algn="r" fontAlgn="b"/>
                      <a:r>
                        <a:rPr lang="es-PE" sz="1200" u="none" strike="noStrike">
                          <a:effectLst/>
                        </a:rPr>
                        <a:t>29/01/2020 08:46</a:t>
                      </a:r>
                      <a:endParaRPr lang="es-PE" sz="1200" b="0" i="0" u="none" strike="noStrike">
                        <a:solidFill>
                          <a:srgbClr val="000000"/>
                        </a:solidFill>
                        <a:effectLst/>
                        <a:latin typeface="Arial" panose="020B0604020202020204" pitchFamily="34" charset="0"/>
                      </a:endParaRPr>
                    </a:p>
                  </a:txBody>
                  <a:tcPr marL="7620" marR="7620" marT="7620" marB="0" anchor="ctr"/>
                </a:tc>
                <a:tc>
                  <a:txBody>
                    <a:bodyPr/>
                    <a:lstStyle/>
                    <a:p>
                      <a:pPr algn="r" fontAlgn="b"/>
                      <a:r>
                        <a:rPr lang="es-PE" sz="1200" u="none" strike="noStrike" dirty="0">
                          <a:effectLst/>
                        </a:rPr>
                        <a:t>11,972,522.28</a:t>
                      </a:r>
                      <a:endParaRPr lang="es-PE" sz="1200" b="0" i="0" u="none" strike="noStrike" dirty="0">
                        <a:solidFill>
                          <a:srgbClr val="000000"/>
                        </a:solidFill>
                        <a:effectLst/>
                        <a:latin typeface="Arial" panose="020B0604020202020204" pitchFamily="34" charset="0"/>
                      </a:endParaRPr>
                    </a:p>
                  </a:txBody>
                  <a:tcPr marL="7620" marR="7620" marT="7620" marB="0" anchor="ctr"/>
                </a:tc>
                <a:tc>
                  <a:txBody>
                    <a:bodyPr/>
                    <a:lstStyle/>
                    <a:p>
                      <a:pPr algn="ctr" fontAlgn="b"/>
                      <a:r>
                        <a:rPr lang="es-PE" sz="1200" u="none" strike="noStrike" dirty="0">
                          <a:effectLst/>
                        </a:rPr>
                        <a:t>APROBADO</a:t>
                      </a:r>
                      <a:endParaRPr lang="es-PE" sz="1200" b="0" i="0" u="none" strike="noStrike" dirty="0">
                        <a:solidFill>
                          <a:srgbClr val="000000"/>
                        </a:solidFill>
                        <a:effectLst/>
                        <a:latin typeface="Arial" panose="020B0604020202020204" pitchFamily="34" charset="0"/>
                      </a:endParaRPr>
                    </a:p>
                  </a:txBody>
                  <a:tcPr marL="7620" marR="7620" marT="7620" marB="0" anchor="ctr"/>
                </a:tc>
                <a:tc>
                  <a:txBody>
                    <a:bodyPr/>
                    <a:lstStyle/>
                    <a:p>
                      <a:pPr algn="ctr" fontAlgn="b"/>
                      <a:r>
                        <a:rPr lang="es-PE" sz="1200" u="none" strike="noStrike" dirty="0">
                          <a:effectLst/>
                        </a:rPr>
                        <a:t>ACTIVO</a:t>
                      </a:r>
                      <a:endParaRPr lang="es-PE" sz="1200" b="0" i="0" u="none" strike="noStrike" dirty="0">
                        <a:solidFill>
                          <a:srgbClr val="000000"/>
                        </a:solidFill>
                        <a:effectLst/>
                        <a:latin typeface="Arial" panose="020B0604020202020204" pitchFamily="34" charset="0"/>
                      </a:endParaRPr>
                    </a:p>
                  </a:txBody>
                  <a:tcPr marL="7620" marR="7620" marT="7620" marB="0" anchor="ctr"/>
                </a:tc>
                <a:extLst>
                  <a:ext uri="{0D108BD9-81ED-4DB2-BD59-A6C34878D82A}">
                    <a16:rowId xmlns:a16="http://schemas.microsoft.com/office/drawing/2014/main" val="3263089945"/>
                  </a:ext>
                </a:extLst>
              </a:tr>
            </a:tbl>
          </a:graphicData>
        </a:graphic>
      </p:graphicFrame>
      <p:sp>
        <p:nvSpPr>
          <p:cNvPr id="3" name="CuadroTexto 2">
            <a:extLst>
              <a:ext uri="{FF2B5EF4-FFF2-40B4-BE49-F238E27FC236}">
                <a16:creationId xmlns:a16="http://schemas.microsoft.com/office/drawing/2014/main" id="{4043ED11-F221-437C-B423-FD0C137F6B7B}"/>
              </a:ext>
            </a:extLst>
          </p:cNvPr>
          <p:cNvSpPr txBox="1"/>
          <p:nvPr/>
        </p:nvSpPr>
        <p:spPr>
          <a:xfrm>
            <a:off x="2900354" y="553334"/>
            <a:ext cx="6119446" cy="369332"/>
          </a:xfrm>
          <a:prstGeom prst="rect">
            <a:avLst/>
          </a:prstGeom>
          <a:noFill/>
        </p:spPr>
        <p:txBody>
          <a:bodyPr wrap="square">
            <a:spAutoFit/>
          </a:bodyPr>
          <a:lstStyle/>
          <a:p>
            <a:pPr algn="ctr"/>
            <a:r>
              <a:rPr lang="es-MX" sz="1800" b="1" u="none" strike="noStrike" dirty="0">
                <a:solidFill>
                  <a:schemeClr val="accent1"/>
                </a:solidFill>
                <a:effectLst/>
              </a:rPr>
              <a:t>PROGRAMADOS AÑO 2020 (APROBADOS)</a:t>
            </a:r>
            <a:endParaRPr lang="es-PE" dirty="0">
              <a:solidFill>
                <a:schemeClr val="accent1"/>
              </a:solidFill>
            </a:endParaRPr>
          </a:p>
        </p:txBody>
      </p:sp>
    </p:spTree>
    <p:extLst>
      <p:ext uri="{BB962C8B-B14F-4D97-AF65-F5344CB8AC3E}">
        <p14:creationId xmlns:p14="http://schemas.microsoft.com/office/powerpoint/2010/main" val="406452319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9" name="Google Shape;99;p13"/>
          <p:cNvSpPr txBox="1">
            <a:spLocks noGrp="1"/>
          </p:cNvSpPr>
          <p:nvPr>
            <p:ph type="sldNum" idx="12"/>
          </p:nvPr>
        </p:nvSpPr>
        <p:spPr>
          <a:prstGeom prst="rect">
            <a:avLst/>
          </a:prstGeom>
        </p:spPr>
        <p:txBody>
          <a:bodyPr spcFirstLastPara="1" vert="horz" wrap="square" lIns="0" tIns="0" rIns="0" bIns="0" rtlCol="0" anchor="ctr" anchorCtr="0">
            <a:noAutofit/>
          </a:bodyPr>
          <a:lstStyle/>
          <a:p>
            <a:fld id="{00000000-1234-1234-1234-123412341234}" type="slidenum">
              <a:rPr lang="en"/>
              <a:pPr/>
              <a:t>36</a:t>
            </a:fld>
            <a:endParaRPr/>
          </a:p>
        </p:txBody>
      </p:sp>
      <p:graphicFrame>
        <p:nvGraphicFramePr>
          <p:cNvPr id="3" name="Tabla 2">
            <a:extLst>
              <a:ext uri="{FF2B5EF4-FFF2-40B4-BE49-F238E27FC236}">
                <a16:creationId xmlns:a16="http://schemas.microsoft.com/office/drawing/2014/main" id="{8C1F8C96-9329-4654-AFE2-32176D5A83F6}"/>
              </a:ext>
            </a:extLst>
          </p:cNvPr>
          <p:cNvGraphicFramePr>
            <a:graphicFrameLocks noGrp="1"/>
          </p:cNvGraphicFramePr>
          <p:nvPr>
            <p:extLst>
              <p:ext uri="{D42A27DB-BD31-4B8C-83A1-F6EECF244321}">
                <p14:modId xmlns:p14="http://schemas.microsoft.com/office/powerpoint/2010/main" val="3147801955"/>
              </p:ext>
            </p:extLst>
          </p:nvPr>
        </p:nvGraphicFramePr>
        <p:xfrm>
          <a:off x="234778" y="1481372"/>
          <a:ext cx="11788346" cy="4743450"/>
        </p:xfrm>
        <a:graphic>
          <a:graphicData uri="http://schemas.openxmlformats.org/drawingml/2006/table">
            <a:tbl>
              <a:tblPr>
                <a:tableStyleId>{BDBED569-4797-4DF1-A0F4-6AAB3CD982D8}</a:tableStyleId>
              </a:tblPr>
              <a:tblGrid>
                <a:gridCol w="702174">
                  <a:extLst>
                    <a:ext uri="{9D8B030D-6E8A-4147-A177-3AD203B41FA5}">
                      <a16:colId xmlns:a16="http://schemas.microsoft.com/office/drawing/2014/main" val="1051708523"/>
                    </a:ext>
                  </a:extLst>
                </a:gridCol>
                <a:gridCol w="925086">
                  <a:extLst>
                    <a:ext uri="{9D8B030D-6E8A-4147-A177-3AD203B41FA5}">
                      <a16:colId xmlns:a16="http://schemas.microsoft.com/office/drawing/2014/main" val="40916820"/>
                    </a:ext>
                  </a:extLst>
                </a:gridCol>
                <a:gridCol w="5814297">
                  <a:extLst>
                    <a:ext uri="{9D8B030D-6E8A-4147-A177-3AD203B41FA5}">
                      <a16:colId xmlns:a16="http://schemas.microsoft.com/office/drawing/2014/main" val="2392871145"/>
                    </a:ext>
                  </a:extLst>
                </a:gridCol>
                <a:gridCol w="1393202">
                  <a:extLst>
                    <a:ext uri="{9D8B030D-6E8A-4147-A177-3AD203B41FA5}">
                      <a16:colId xmlns:a16="http://schemas.microsoft.com/office/drawing/2014/main" val="239349416"/>
                    </a:ext>
                  </a:extLst>
                </a:gridCol>
                <a:gridCol w="1103415">
                  <a:extLst>
                    <a:ext uri="{9D8B030D-6E8A-4147-A177-3AD203B41FA5}">
                      <a16:colId xmlns:a16="http://schemas.microsoft.com/office/drawing/2014/main" val="3953032796"/>
                    </a:ext>
                  </a:extLst>
                </a:gridCol>
                <a:gridCol w="925086">
                  <a:extLst>
                    <a:ext uri="{9D8B030D-6E8A-4147-A177-3AD203B41FA5}">
                      <a16:colId xmlns:a16="http://schemas.microsoft.com/office/drawing/2014/main" val="1271948342"/>
                    </a:ext>
                  </a:extLst>
                </a:gridCol>
                <a:gridCol w="925086">
                  <a:extLst>
                    <a:ext uri="{9D8B030D-6E8A-4147-A177-3AD203B41FA5}">
                      <a16:colId xmlns:a16="http://schemas.microsoft.com/office/drawing/2014/main" val="2700425603"/>
                    </a:ext>
                  </a:extLst>
                </a:gridCol>
              </a:tblGrid>
              <a:tr h="430530">
                <a:tc>
                  <a:txBody>
                    <a:bodyPr/>
                    <a:lstStyle/>
                    <a:p>
                      <a:pPr algn="ctr" fontAlgn="ctr"/>
                      <a:r>
                        <a:rPr lang="es-PE" sz="1200" u="none" strike="noStrike" dirty="0">
                          <a:effectLst/>
                        </a:rPr>
                        <a:t>N°</a:t>
                      </a:r>
                      <a:endParaRPr lang="es-PE" sz="1200" b="1" i="0" u="none" strike="noStrike" dirty="0">
                        <a:solidFill>
                          <a:srgbClr val="000000"/>
                        </a:solidFill>
                        <a:effectLst/>
                        <a:latin typeface="Open Sans"/>
                      </a:endParaRPr>
                    </a:p>
                  </a:txBody>
                  <a:tcPr marL="6660" marR="6660" marT="6660" marB="0" anchor="ctr">
                    <a:solidFill>
                      <a:schemeClr val="accent5"/>
                    </a:solidFill>
                  </a:tcPr>
                </a:tc>
                <a:tc>
                  <a:txBody>
                    <a:bodyPr/>
                    <a:lstStyle/>
                    <a:p>
                      <a:pPr algn="ctr" fontAlgn="ctr"/>
                      <a:r>
                        <a:rPr lang="es-PE" sz="1200" u="none" strike="noStrike">
                          <a:effectLst/>
                        </a:rPr>
                        <a:t>Código único de inversiones</a:t>
                      </a:r>
                      <a:endParaRPr lang="es-PE" sz="1200" b="1" i="0" u="none" strike="noStrike">
                        <a:solidFill>
                          <a:srgbClr val="000000"/>
                        </a:solidFill>
                        <a:effectLst/>
                        <a:latin typeface="Open Sans"/>
                      </a:endParaRPr>
                    </a:p>
                  </a:txBody>
                  <a:tcPr marL="6660" marR="6660" marT="6660" marB="0" anchor="ctr">
                    <a:solidFill>
                      <a:schemeClr val="accent5"/>
                    </a:solidFill>
                  </a:tcPr>
                </a:tc>
                <a:tc>
                  <a:txBody>
                    <a:bodyPr/>
                    <a:lstStyle/>
                    <a:p>
                      <a:pPr algn="ctr" fontAlgn="ctr"/>
                      <a:r>
                        <a:rPr lang="es-PE" sz="1200" u="none" strike="noStrike" dirty="0">
                          <a:effectLst/>
                        </a:rPr>
                        <a:t>Nombre de la inversión</a:t>
                      </a:r>
                      <a:endParaRPr lang="es-PE" sz="1200" b="1" i="0" u="none" strike="noStrike" dirty="0">
                        <a:solidFill>
                          <a:srgbClr val="000000"/>
                        </a:solidFill>
                        <a:effectLst/>
                        <a:latin typeface="Open Sans"/>
                      </a:endParaRPr>
                    </a:p>
                  </a:txBody>
                  <a:tcPr marL="6660" marR="6660" marT="6660" marB="0" anchor="ctr">
                    <a:solidFill>
                      <a:schemeClr val="accent5"/>
                    </a:solidFill>
                  </a:tcPr>
                </a:tc>
                <a:tc>
                  <a:txBody>
                    <a:bodyPr/>
                    <a:lstStyle/>
                    <a:p>
                      <a:pPr algn="ctr" fontAlgn="ctr"/>
                      <a:r>
                        <a:rPr lang="es-PE" sz="1200" u="none" strike="noStrike" dirty="0">
                          <a:effectLst/>
                        </a:rPr>
                        <a:t>Fecha de registro</a:t>
                      </a:r>
                      <a:endParaRPr lang="es-PE" sz="1200" b="1" i="0" u="none" strike="noStrike" dirty="0">
                        <a:solidFill>
                          <a:srgbClr val="000000"/>
                        </a:solidFill>
                        <a:effectLst/>
                        <a:latin typeface="Open Sans"/>
                      </a:endParaRPr>
                    </a:p>
                  </a:txBody>
                  <a:tcPr marL="6660" marR="6660" marT="6660" marB="0" anchor="ctr">
                    <a:solidFill>
                      <a:schemeClr val="accent5"/>
                    </a:solidFill>
                  </a:tcPr>
                </a:tc>
                <a:tc>
                  <a:txBody>
                    <a:bodyPr/>
                    <a:lstStyle/>
                    <a:p>
                      <a:pPr algn="ctr" fontAlgn="ctr"/>
                      <a:r>
                        <a:rPr lang="es-MX" sz="1200" u="none" strike="noStrike">
                          <a:effectLst/>
                        </a:rPr>
                        <a:t>Monto total de la inversión S/</a:t>
                      </a:r>
                      <a:endParaRPr lang="es-MX" sz="1200" b="1" i="0" u="none" strike="noStrike">
                        <a:solidFill>
                          <a:srgbClr val="000000"/>
                        </a:solidFill>
                        <a:effectLst/>
                        <a:latin typeface="Open Sans"/>
                      </a:endParaRPr>
                    </a:p>
                  </a:txBody>
                  <a:tcPr marL="6660" marR="6660" marT="6660" marB="0" anchor="ctr">
                    <a:solidFill>
                      <a:schemeClr val="accent5"/>
                    </a:solidFill>
                  </a:tcPr>
                </a:tc>
                <a:tc>
                  <a:txBody>
                    <a:bodyPr/>
                    <a:lstStyle/>
                    <a:p>
                      <a:pPr algn="ctr" fontAlgn="ctr"/>
                      <a:r>
                        <a:rPr lang="es-PE" sz="1200" u="none" strike="noStrike">
                          <a:effectLst/>
                        </a:rPr>
                        <a:t>Situación</a:t>
                      </a:r>
                      <a:endParaRPr lang="es-PE" sz="1200" b="1" i="0" u="none" strike="noStrike">
                        <a:solidFill>
                          <a:srgbClr val="000000"/>
                        </a:solidFill>
                        <a:effectLst/>
                        <a:latin typeface="Open Sans"/>
                      </a:endParaRPr>
                    </a:p>
                  </a:txBody>
                  <a:tcPr marL="6660" marR="6660" marT="6660" marB="0" anchor="ctr">
                    <a:solidFill>
                      <a:schemeClr val="accent5"/>
                    </a:solidFill>
                  </a:tcPr>
                </a:tc>
                <a:tc>
                  <a:txBody>
                    <a:bodyPr/>
                    <a:lstStyle/>
                    <a:p>
                      <a:pPr algn="ctr" fontAlgn="ctr"/>
                      <a:r>
                        <a:rPr lang="es-PE" sz="1200" u="none" strike="noStrike" dirty="0">
                          <a:effectLst/>
                        </a:rPr>
                        <a:t>Estado</a:t>
                      </a:r>
                      <a:endParaRPr lang="es-PE" sz="1200" b="1" i="0" u="none" strike="noStrike" dirty="0">
                        <a:solidFill>
                          <a:srgbClr val="000000"/>
                        </a:solidFill>
                        <a:effectLst/>
                        <a:latin typeface="Open Sans"/>
                      </a:endParaRPr>
                    </a:p>
                  </a:txBody>
                  <a:tcPr marL="6660" marR="6660" marT="6660" marB="0" anchor="ctr">
                    <a:solidFill>
                      <a:schemeClr val="accent5"/>
                    </a:solidFill>
                  </a:tcPr>
                </a:tc>
                <a:extLst>
                  <a:ext uri="{0D108BD9-81ED-4DB2-BD59-A6C34878D82A}">
                    <a16:rowId xmlns:a16="http://schemas.microsoft.com/office/drawing/2014/main" val="4125316680"/>
                  </a:ext>
                </a:extLst>
              </a:tr>
              <a:tr h="430530">
                <a:tc>
                  <a:txBody>
                    <a:bodyPr/>
                    <a:lstStyle/>
                    <a:p>
                      <a:pPr algn="ctr" fontAlgn="b"/>
                      <a:r>
                        <a:rPr lang="es-PE" sz="1200" u="none" strike="noStrike" dirty="0">
                          <a:effectLst/>
                        </a:rPr>
                        <a:t>11</a:t>
                      </a:r>
                      <a:endParaRPr lang="es-PE" sz="12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l" fontAlgn="b"/>
                      <a:r>
                        <a:rPr lang="es-PE" sz="2000" u="none" strike="noStrike" dirty="0">
                          <a:effectLst/>
                        </a:rPr>
                        <a:t> </a:t>
                      </a:r>
                      <a:endParaRPr lang="es-PE" sz="20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l" fontAlgn="b"/>
                      <a:r>
                        <a:rPr lang="es-PE" sz="1400" u="none" strike="noStrike" dirty="0">
                          <a:effectLst/>
                        </a:rPr>
                        <a:t>IOARR. OPTIMIZACIÓN MEDIANTE COBERTURA DE LA LOSA DEPORTIVA MULTIUSO DE LA INSTITUCIÓN EDUCATIVA SECUNDARIA "JOSÉ MARÍA ARGUEDAS" CHUQUIBAMBILLA, DISTRITO - CHUQUIBAMBILLA , PROVINCIA - GRAU, DEPARTAMENTO - APURÍMAC         </a:t>
                      </a:r>
                      <a:endParaRPr lang="es-PE" sz="14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ctr"/>
                      <a:r>
                        <a:rPr lang="es-PE" sz="2000" u="none" strike="noStrike" dirty="0">
                          <a:effectLst/>
                        </a:rPr>
                        <a:t> </a:t>
                      </a:r>
                      <a:endParaRPr lang="es-PE" sz="20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l" fontAlgn="b"/>
                      <a:r>
                        <a:rPr lang="es-PE" sz="2000" u="none" strike="noStrike" dirty="0">
                          <a:effectLst/>
                        </a:rPr>
                        <a:t> </a:t>
                      </a:r>
                      <a:endParaRPr lang="es-PE" sz="20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s-PE" sz="2000" u="none" strike="noStrike" dirty="0">
                          <a:effectLst/>
                        </a:rPr>
                        <a:t> </a:t>
                      </a:r>
                      <a:endParaRPr lang="es-PE" sz="20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s-PE" sz="2000" u="none" strike="noStrike" dirty="0">
                          <a:effectLst/>
                        </a:rPr>
                        <a:t> </a:t>
                      </a:r>
                      <a:endParaRPr lang="es-PE" sz="20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515895551"/>
                  </a:ext>
                </a:extLst>
              </a:tr>
              <a:tr h="328243">
                <a:tc>
                  <a:txBody>
                    <a:bodyPr/>
                    <a:lstStyle/>
                    <a:p>
                      <a:pPr algn="ctr" fontAlgn="b"/>
                      <a:r>
                        <a:rPr lang="es-PE" sz="1200" u="none" strike="noStrike" dirty="0">
                          <a:effectLst/>
                        </a:rPr>
                        <a:t>12</a:t>
                      </a:r>
                      <a:endParaRPr lang="es-PE" sz="12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l" fontAlgn="b"/>
                      <a:r>
                        <a:rPr lang="es-PE" sz="2000" u="none" strike="noStrike">
                          <a:effectLst/>
                        </a:rPr>
                        <a:t> </a:t>
                      </a:r>
                      <a:endParaRPr lang="es-PE" sz="2000" b="0" i="0" u="none" strike="noStrike">
                        <a:solidFill>
                          <a:srgbClr val="000000"/>
                        </a:solidFill>
                        <a:effectLst/>
                        <a:latin typeface="Calibri" panose="020F0502020204030204" pitchFamily="34" charset="0"/>
                      </a:endParaRPr>
                    </a:p>
                  </a:txBody>
                  <a:tcPr marL="7620" marR="7620" marT="7620" marB="0" anchor="ctr"/>
                </a:tc>
                <a:tc>
                  <a:txBody>
                    <a:bodyPr/>
                    <a:lstStyle/>
                    <a:p>
                      <a:pPr algn="l" fontAlgn="b"/>
                      <a:r>
                        <a:rPr lang="es-PE" sz="1400" u="none" strike="noStrike" dirty="0">
                          <a:effectLst/>
                        </a:rPr>
                        <a:t>OPTIMIZACIÓN MEDIANTE COBERTURA DE LA LOSA DEPORTIVA MULTIUSO DE LA INSTITUCIÓN EDUCATIVA  PRIMARIA N° 54394  "SEÑOR DE LOS MILAGROS"  DISTRITO - CURPAHUASI, PROVINCIA - GRAU, DEPARTAMENTO - APURÍMAC.</a:t>
                      </a:r>
                      <a:endParaRPr lang="es-PE" sz="14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ctr"/>
                      <a:r>
                        <a:rPr lang="es-PE" sz="2000" u="none" strike="noStrike">
                          <a:effectLst/>
                        </a:rPr>
                        <a:t> </a:t>
                      </a:r>
                      <a:endParaRPr lang="es-PE" sz="2000" b="0" i="0" u="none" strike="noStrike">
                        <a:solidFill>
                          <a:srgbClr val="000000"/>
                        </a:solidFill>
                        <a:effectLst/>
                        <a:latin typeface="Calibri" panose="020F0502020204030204" pitchFamily="34" charset="0"/>
                      </a:endParaRPr>
                    </a:p>
                  </a:txBody>
                  <a:tcPr marL="7620" marR="7620" marT="7620" marB="0" anchor="ctr"/>
                </a:tc>
                <a:tc>
                  <a:txBody>
                    <a:bodyPr/>
                    <a:lstStyle/>
                    <a:p>
                      <a:pPr algn="l" fontAlgn="b"/>
                      <a:r>
                        <a:rPr lang="es-PE" sz="2000" u="none" strike="noStrike">
                          <a:effectLst/>
                        </a:rPr>
                        <a:t> </a:t>
                      </a:r>
                      <a:endParaRPr lang="es-PE" sz="20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s-PE" sz="2000" u="none" strike="noStrike">
                          <a:effectLst/>
                        </a:rPr>
                        <a:t> </a:t>
                      </a:r>
                      <a:endParaRPr lang="es-PE" sz="20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s-PE" sz="2000" u="none" strike="noStrike">
                          <a:effectLst/>
                        </a:rPr>
                        <a:t> </a:t>
                      </a:r>
                      <a:endParaRPr lang="es-PE" sz="20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330123372"/>
                  </a:ext>
                </a:extLst>
              </a:tr>
              <a:tr h="328243">
                <a:tc>
                  <a:txBody>
                    <a:bodyPr/>
                    <a:lstStyle/>
                    <a:p>
                      <a:pPr algn="ctr" fontAlgn="b"/>
                      <a:r>
                        <a:rPr lang="es-PE" sz="1200" u="none" strike="noStrike" dirty="0">
                          <a:effectLst/>
                        </a:rPr>
                        <a:t>13</a:t>
                      </a:r>
                      <a:endParaRPr lang="es-PE" sz="12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l" fontAlgn="b"/>
                      <a:r>
                        <a:rPr lang="es-PE" sz="2000" u="none" strike="noStrike">
                          <a:effectLst/>
                        </a:rPr>
                        <a:t> </a:t>
                      </a:r>
                      <a:endParaRPr lang="es-PE" sz="2000" b="0" i="0" u="none" strike="noStrike">
                        <a:solidFill>
                          <a:srgbClr val="000000"/>
                        </a:solidFill>
                        <a:effectLst/>
                        <a:latin typeface="Calibri" panose="020F0502020204030204" pitchFamily="34" charset="0"/>
                      </a:endParaRPr>
                    </a:p>
                  </a:txBody>
                  <a:tcPr marL="7620" marR="7620" marT="7620" marB="0" anchor="ctr"/>
                </a:tc>
                <a:tc>
                  <a:txBody>
                    <a:bodyPr/>
                    <a:lstStyle/>
                    <a:p>
                      <a:pPr algn="l" fontAlgn="b"/>
                      <a:r>
                        <a:rPr lang="es-PE" sz="1400" u="none" strike="noStrike" dirty="0">
                          <a:effectLst/>
                        </a:rPr>
                        <a:t>OPTIMIZACIÓN MEDIANTE COBERTURA DE LA LOSA DEPORTIVA MULTIUSO DE LA INSTITUCIÓN EDUCATIVA  PRIMARIA N° 54411 - SANTA ROSA, DISTRITO - SANTA ROSA, PROVINCIA - GRAU, DEPARTAMENTO - APURÍMAC.</a:t>
                      </a:r>
                      <a:endParaRPr lang="es-PE" sz="14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ctr"/>
                      <a:r>
                        <a:rPr lang="es-PE" sz="2000" u="none" strike="noStrike">
                          <a:effectLst/>
                        </a:rPr>
                        <a:t> </a:t>
                      </a:r>
                      <a:endParaRPr lang="es-PE" sz="2000" b="0" i="0" u="none" strike="noStrike">
                        <a:solidFill>
                          <a:srgbClr val="000000"/>
                        </a:solidFill>
                        <a:effectLst/>
                        <a:latin typeface="Calibri" panose="020F0502020204030204" pitchFamily="34" charset="0"/>
                      </a:endParaRPr>
                    </a:p>
                  </a:txBody>
                  <a:tcPr marL="7620" marR="7620" marT="7620" marB="0" anchor="ctr"/>
                </a:tc>
                <a:tc>
                  <a:txBody>
                    <a:bodyPr/>
                    <a:lstStyle/>
                    <a:p>
                      <a:pPr algn="l" fontAlgn="b"/>
                      <a:r>
                        <a:rPr lang="es-PE" sz="2000" u="none" strike="noStrike" dirty="0">
                          <a:effectLst/>
                        </a:rPr>
                        <a:t> </a:t>
                      </a:r>
                      <a:endParaRPr lang="es-PE" sz="20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s-PE" sz="2000" u="none" strike="noStrike">
                          <a:effectLst/>
                        </a:rPr>
                        <a:t> </a:t>
                      </a:r>
                      <a:endParaRPr lang="es-PE" sz="20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s-PE" sz="2000" u="none" strike="noStrike">
                          <a:effectLst/>
                        </a:rPr>
                        <a:t> </a:t>
                      </a:r>
                      <a:endParaRPr lang="es-PE" sz="20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389737712"/>
                  </a:ext>
                </a:extLst>
              </a:tr>
              <a:tr h="328243">
                <a:tc>
                  <a:txBody>
                    <a:bodyPr/>
                    <a:lstStyle/>
                    <a:p>
                      <a:pPr algn="ctr" fontAlgn="b"/>
                      <a:r>
                        <a:rPr lang="es-PE" sz="1200" u="none" strike="noStrike" dirty="0">
                          <a:effectLst/>
                        </a:rPr>
                        <a:t>14</a:t>
                      </a:r>
                      <a:endParaRPr lang="es-PE" sz="12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l" fontAlgn="b"/>
                      <a:r>
                        <a:rPr lang="es-PE" sz="2000" u="none" strike="noStrike">
                          <a:effectLst/>
                        </a:rPr>
                        <a:t> </a:t>
                      </a:r>
                      <a:endParaRPr lang="es-PE" sz="2000" b="0" i="0" u="none" strike="noStrike">
                        <a:solidFill>
                          <a:srgbClr val="000000"/>
                        </a:solidFill>
                        <a:effectLst/>
                        <a:latin typeface="Calibri" panose="020F0502020204030204" pitchFamily="34" charset="0"/>
                      </a:endParaRPr>
                    </a:p>
                  </a:txBody>
                  <a:tcPr marL="7620" marR="7620" marT="7620" marB="0" anchor="ctr"/>
                </a:tc>
                <a:tc>
                  <a:txBody>
                    <a:bodyPr/>
                    <a:lstStyle/>
                    <a:p>
                      <a:pPr algn="l" fontAlgn="b"/>
                      <a:r>
                        <a:rPr lang="es-PE" sz="1400" u="none" strike="noStrike" dirty="0">
                          <a:effectLst/>
                        </a:rPr>
                        <a:t>"OPTIMIZACIÓN MEDIANTE COBERTURA DE LA LOSA DEPORTIVA MULTIUSO DE LA INSTITUCIÓN EDUCATIVA  PRIMARIA </a:t>
                      </a:r>
                      <a:r>
                        <a:rPr lang="es-PE" sz="1400" u="none" strike="noStrike" dirty="0" err="1">
                          <a:effectLst/>
                        </a:rPr>
                        <a:t>N°</a:t>
                      </a:r>
                      <a:r>
                        <a:rPr lang="es-PE" sz="1400" u="none" strike="noStrike" dirty="0">
                          <a:effectLst/>
                        </a:rPr>
                        <a:t> 54408 </a:t>
                      </a:r>
                      <a:r>
                        <a:rPr lang="es-PE" sz="1200" u="none" strike="noStrike" dirty="0">
                          <a:effectLst/>
                        </a:rPr>
                        <a:t>AYRIHUANCA</a:t>
                      </a:r>
                      <a:r>
                        <a:rPr lang="es-PE" sz="1400" u="none" strike="noStrike" dirty="0">
                          <a:effectLst/>
                        </a:rPr>
                        <a:t> , DISTRITO - MICAELA BASTIDAS, PROVINCIA - GRAU, DEPARTAMENTO - APURÍMAC "</a:t>
                      </a:r>
                      <a:endParaRPr lang="es-PE" sz="14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ctr"/>
                      <a:r>
                        <a:rPr lang="es-PE" sz="2000" u="none" strike="noStrike">
                          <a:effectLst/>
                        </a:rPr>
                        <a:t> </a:t>
                      </a:r>
                      <a:endParaRPr lang="es-PE" sz="2000" b="0" i="0" u="none" strike="noStrike">
                        <a:solidFill>
                          <a:srgbClr val="000000"/>
                        </a:solidFill>
                        <a:effectLst/>
                        <a:latin typeface="Calibri" panose="020F0502020204030204" pitchFamily="34" charset="0"/>
                      </a:endParaRPr>
                    </a:p>
                  </a:txBody>
                  <a:tcPr marL="7620" marR="7620" marT="7620" marB="0" anchor="ctr"/>
                </a:tc>
                <a:tc>
                  <a:txBody>
                    <a:bodyPr/>
                    <a:lstStyle/>
                    <a:p>
                      <a:pPr algn="l" fontAlgn="b"/>
                      <a:r>
                        <a:rPr lang="es-PE" sz="2000" u="none" strike="noStrike">
                          <a:effectLst/>
                        </a:rPr>
                        <a:t> </a:t>
                      </a:r>
                      <a:endParaRPr lang="es-PE" sz="20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s-PE" sz="2000" u="none" strike="noStrike">
                          <a:effectLst/>
                        </a:rPr>
                        <a:t> </a:t>
                      </a:r>
                      <a:endParaRPr lang="es-PE" sz="20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s-PE" sz="2000" u="none" strike="noStrike">
                          <a:effectLst/>
                        </a:rPr>
                        <a:t> </a:t>
                      </a:r>
                      <a:endParaRPr lang="es-PE" sz="20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598320381"/>
                  </a:ext>
                </a:extLst>
              </a:tr>
              <a:tr h="328243">
                <a:tc>
                  <a:txBody>
                    <a:bodyPr/>
                    <a:lstStyle/>
                    <a:p>
                      <a:pPr algn="ctr" fontAlgn="b"/>
                      <a:r>
                        <a:rPr lang="es-PE" sz="1200" u="none" strike="noStrike" dirty="0">
                          <a:effectLst/>
                        </a:rPr>
                        <a:t>15</a:t>
                      </a:r>
                      <a:endParaRPr lang="es-PE" sz="12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l" fontAlgn="b"/>
                      <a:r>
                        <a:rPr lang="es-PE" sz="2000" u="none" strike="noStrike">
                          <a:effectLst/>
                        </a:rPr>
                        <a:t> </a:t>
                      </a:r>
                      <a:endParaRPr lang="es-PE" sz="2000" b="0" i="0" u="none" strike="noStrike">
                        <a:solidFill>
                          <a:srgbClr val="000000"/>
                        </a:solidFill>
                        <a:effectLst/>
                        <a:latin typeface="Calibri" panose="020F0502020204030204" pitchFamily="34" charset="0"/>
                      </a:endParaRPr>
                    </a:p>
                  </a:txBody>
                  <a:tcPr marL="7620" marR="7620" marT="7620" marB="0" anchor="ctr"/>
                </a:tc>
                <a:tc>
                  <a:txBody>
                    <a:bodyPr/>
                    <a:lstStyle/>
                    <a:p>
                      <a:pPr algn="l" fontAlgn="b"/>
                      <a:r>
                        <a:rPr lang="es-PE" sz="1400" u="none" strike="noStrike" dirty="0">
                          <a:effectLst/>
                        </a:rPr>
                        <a:t>OPTIMIZACIÓN MEDIANTE COBERTURA DE LA LOSA DEPORTIVA MULTIUSO DE LA INSTITUCIÓN EDUCATIVA SECUNDARIA "FRAY DIEGO ORTIZ" PROGRESO, DISTRITO - PROGRESO , PROVINCIA - GRAU, DEPARTAMENTO - APURÍMAC</a:t>
                      </a:r>
                      <a:endParaRPr lang="es-PE" sz="14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ctr"/>
                      <a:r>
                        <a:rPr lang="es-PE" sz="2000" u="none" strike="noStrike">
                          <a:effectLst/>
                        </a:rPr>
                        <a:t> </a:t>
                      </a:r>
                      <a:endParaRPr lang="es-PE" sz="2000" b="0" i="0" u="none" strike="noStrike">
                        <a:solidFill>
                          <a:srgbClr val="000000"/>
                        </a:solidFill>
                        <a:effectLst/>
                        <a:latin typeface="Calibri" panose="020F0502020204030204" pitchFamily="34" charset="0"/>
                      </a:endParaRPr>
                    </a:p>
                  </a:txBody>
                  <a:tcPr marL="7620" marR="7620" marT="7620" marB="0" anchor="ctr"/>
                </a:tc>
                <a:tc>
                  <a:txBody>
                    <a:bodyPr/>
                    <a:lstStyle/>
                    <a:p>
                      <a:pPr algn="l" fontAlgn="b"/>
                      <a:r>
                        <a:rPr lang="es-PE" sz="2000" u="none" strike="noStrike">
                          <a:effectLst/>
                        </a:rPr>
                        <a:t> </a:t>
                      </a:r>
                      <a:endParaRPr lang="es-PE" sz="20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s-PE" sz="2000" u="none" strike="noStrike">
                          <a:effectLst/>
                        </a:rPr>
                        <a:t> </a:t>
                      </a:r>
                      <a:endParaRPr lang="es-PE" sz="20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s-PE" sz="2000" u="none" strike="noStrike">
                          <a:effectLst/>
                        </a:rPr>
                        <a:t> </a:t>
                      </a:r>
                      <a:endParaRPr lang="es-PE" sz="20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995279979"/>
                  </a:ext>
                </a:extLst>
              </a:tr>
              <a:tr h="328243">
                <a:tc>
                  <a:txBody>
                    <a:bodyPr/>
                    <a:lstStyle/>
                    <a:p>
                      <a:pPr algn="ctr" fontAlgn="b"/>
                      <a:r>
                        <a:rPr lang="es-PE" sz="1200" u="none" strike="noStrike" dirty="0">
                          <a:effectLst/>
                        </a:rPr>
                        <a:t>16</a:t>
                      </a:r>
                      <a:endParaRPr lang="es-PE" sz="12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l" fontAlgn="b"/>
                      <a:r>
                        <a:rPr lang="es-PE" sz="2000" u="none" strike="noStrike">
                          <a:effectLst/>
                        </a:rPr>
                        <a:t> </a:t>
                      </a:r>
                      <a:endParaRPr lang="es-PE" sz="2000" b="0" i="0" u="none" strike="noStrike">
                        <a:solidFill>
                          <a:srgbClr val="000000"/>
                        </a:solidFill>
                        <a:effectLst/>
                        <a:latin typeface="Calibri" panose="020F0502020204030204" pitchFamily="34" charset="0"/>
                      </a:endParaRPr>
                    </a:p>
                  </a:txBody>
                  <a:tcPr marL="7620" marR="7620" marT="7620" marB="0" anchor="ctr"/>
                </a:tc>
                <a:tc>
                  <a:txBody>
                    <a:bodyPr/>
                    <a:lstStyle/>
                    <a:p>
                      <a:pPr algn="l" fontAlgn="b"/>
                      <a:r>
                        <a:rPr lang="es-PE" sz="1400" u="none" strike="noStrike" dirty="0">
                          <a:effectLst/>
                        </a:rPr>
                        <a:t>OPTIMIZACIÓN MEDIANTE COBERTURA DE LA LOSA DEPORTIVA MULTIUSO DE LA INSTITUCIÓN EDUCATIVA SECUNDARIA "JUAN ESPINOZA MEDRANO" PATAYPAMPA, DISTRITO - PATAYPAMPA , PROVINCIA - GRAU, DEPARTAMENTO - APURÍMAC </a:t>
                      </a:r>
                      <a:endParaRPr lang="es-PE" sz="14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ctr"/>
                      <a:r>
                        <a:rPr lang="es-PE" sz="2000" u="none" strike="noStrike">
                          <a:effectLst/>
                        </a:rPr>
                        <a:t> </a:t>
                      </a:r>
                      <a:endParaRPr lang="es-PE" sz="2000" b="0" i="0" u="none" strike="noStrike">
                        <a:solidFill>
                          <a:srgbClr val="000000"/>
                        </a:solidFill>
                        <a:effectLst/>
                        <a:latin typeface="Calibri" panose="020F0502020204030204" pitchFamily="34" charset="0"/>
                      </a:endParaRPr>
                    </a:p>
                  </a:txBody>
                  <a:tcPr marL="7620" marR="7620" marT="7620" marB="0" anchor="ctr"/>
                </a:tc>
                <a:tc>
                  <a:txBody>
                    <a:bodyPr/>
                    <a:lstStyle/>
                    <a:p>
                      <a:pPr algn="l" fontAlgn="b"/>
                      <a:r>
                        <a:rPr lang="es-PE" sz="2000" u="none" strike="noStrike">
                          <a:effectLst/>
                        </a:rPr>
                        <a:t> </a:t>
                      </a:r>
                      <a:endParaRPr lang="es-PE" sz="20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s-PE" sz="2000" u="none" strike="noStrike">
                          <a:effectLst/>
                        </a:rPr>
                        <a:t> </a:t>
                      </a:r>
                      <a:endParaRPr lang="es-PE" sz="20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s-PE" sz="2000" u="none" strike="noStrike" dirty="0">
                          <a:effectLst/>
                        </a:rPr>
                        <a:t> </a:t>
                      </a:r>
                      <a:endParaRPr lang="es-PE" sz="20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421093798"/>
                  </a:ext>
                </a:extLst>
              </a:tr>
            </a:tbl>
          </a:graphicData>
        </a:graphic>
      </p:graphicFrame>
      <p:sp>
        <p:nvSpPr>
          <p:cNvPr id="6" name="CuadroTexto 5">
            <a:extLst>
              <a:ext uri="{FF2B5EF4-FFF2-40B4-BE49-F238E27FC236}">
                <a16:creationId xmlns:a16="http://schemas.microsoft.com/office/drawing/2014/main" id="{735A1E06-223B-462A-A1A9-5BEEF17B7527}"/>
              </a:ext>
            </a:extLst>
          </p:cNvPr>
          <p:cNvSpPr txBox="1"/>
          <p:nvPr/>
        </p:nvSpPr>
        <p:spPr>
          <a:xfrm>
            <a:off x="1012573" y="310012"/>
            <a:ext cx="10232755" cy="646331"/>
          </a:xfrm>
          <a:prstGeom prst="rect">
            <a:avLst/>
          </a:prstGeom>
          <a:noFill/>
        </p:spPr>
        <p:txBody>
          <a:bodyPr wrap="square">
            <a:spAutoFit/>
          </a:bodyPr>
          <a:lstStyle/>
          <a:p>
            <a:pPr algn="ctr" fontAlgn="ctr"/>
            <a:r>
              <a:rPr lang="es-MX" sz="1800" b="1" u="none" strike="noStrike" dirty="0">
                <a:solidFill>
                  <a:schemeClr val="accent1"/>
                </a:solidFill>
                <a:effectLst/>
              </a:rPr>
              <a:t>PROGRAMADOS AÑO 2020</a:t>
            </a:r>
            <a:br>
              <a:rPr lang="es-MX" sz="1800" b="1" u="none" strike="noStrike" dirty="0">
                <a:solidFill>
                  <a:schemeClr val="accent1"/>
                </a:solidFill>
                <a:effectLst/>
              </a:rPr>
            </a:br>
            <a:r>
              <a:rPr lang="es-MX" sz="1800" b="1" u="none" strike="noStrike" dirty="0">
                <a:solidFill>
                  <a:schemeClr val="accent1"/>
                </a:solidFill>
                <a:effectLst/>
              </a:rPr>
              <a:t> (EN FORMULACIÓN)</a:t>
            </a:r>
            <a:endParaRPr lang="es-MX" sz="1800" b="1" i="0" u="none" strike="noStrike" dirty="0">
              <a:solidFill>
                <a:schemeClr val="accent1"/>
              </a:solidFill>
              <a:effectLst/>
              <a:latin typeface="Open Sans"/>
            </a:endParaRPr>
          </a:p>
        </p:txBody>
      </p:sp>
    </p:spTree>
    <p:extLst>
      <p:ext uri="{BB962C8B-B14F-4D97-AF65-F5344CB8AC3E}">
        <p14:creationId xmlns:p14="http://schemas.microsoft.com/office/powerpoint/2010/main" val="310718779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9" name="Google Shape;99;p13"/>
          <p:cNvSpPr txBox="1">
            <a:spLocks noGrp="1"/>
          </p:cNvSpPr>
          <p:nvPr>
            <p:ph type="sldNum" idx="12"/>
          </p:nvPr>
        </p:nvSpPr>
        <p:spPr>
          <a:prstGeom prst="rect">
            <a:avLst/>
          </a:prstGeom>
        </p:spPr>
        <p:txBody>
          <a:bodyPr spcFirstLastPara="1" vert="horz" wrap="square" lIns="0" tIns="0" rIns="0" bIns="0" rtlCol="0" anchor="ctr" anchorCtr="0">
            <a:noAutofit/>
          </a:bodyPr>
          <a:lstStyle/>
          <a:p>
            <a:fld id="{00000000-1234-1234-1234-123412341234}" type="slidenum">
              <a:rPr lang="en"/>
              <a:pPr/>
              <a:t>37</a:t>
            </a:fld>
            <a:endParaRPr/>
          </a:p>
        </p:txBody>
      </p:sp>
      <p:graphicFrame>
        <p:nvGraphicFramePr>
          <p:cNvPr id="4" name="Tabla 3">
            <a:extLst>
              <a:ext uri="{FF2B5EF4-FFF2-40B4-BE49-F238E27FC236}">
                <a16:creationId xmlns:a16="http://schemas.microsoft.com/office/drawing/2014/main" id="{C2617951-4DA7-4E3B-BF06-EA47E62B0F92}"/>
              </a:ext>
            </a:extLst>
          </p:cNvPr>
          <p:cNvGraphicFramePr>
            <a:graphicFrameLocks noGrp="1"/>
          </p:cNvGraphicFramePr>
          <p:nvPr>
            <p:extLst>
              <p:ext uri="{D42A27DB-BD31-4B8C-83A1-F6EECF244321}">
                <p14:modId xmlns:p14="http://schemas.microsoft.com/office/powerpoint/2010/main" val="1646340740"/>
              </p:ext>
            </p:extLst>
          </p:nvPr>
        </p:nvGraphicFramePr>
        <p:xfrm>
          <a:off x="188916" y="2358860"/>
          <a:ext cx="11850129" cy="3420650"/>
        </p:xfrm>
        <a:graphic>
          <a:graphicData uri="http://schemas.openxmlformats.org/drawingml/2006/table">
            <a:tbl>
              <a:tblPr>
                <a:tableStyleId>{BDBED569-4797-4DF1-A0F4-6AAB3CD982D8}</a:tableStyleId>
              </a:tblPr>
              <a:tblGrid>
                <a:gridCol w="801375">
                  <a:extLst>
                    <a:ext uri="{9D8B030D-6E8A-4147-A177-3AD203B41FA5}">
                      <a16:colId xmlns:a16="http://schemas.microsoft.com/office/drawing/2014/main" val="1252474407"/>
                    </a:ext>
                  </a:extLst>
                </a:gridCol>
                <a:gridCol w="1057134">
                  <a:extLst>
                    <a:ext uri="{9D8B030D-6E8A-4147-A177-3AD203B41FA5}">
                      <a16:colId xmlns:a16="http://schemas.microsoft.com/office/drawing/2014/main" val="310570775"/>
                    </a:ext>
                  </a:extLst>
                </a:gridCol>
                <a:gridCol w="5336820">
                  <a:extLst>
                    <a:ext uri="{9D8B030D-6E8A-4147-A177-3AD203B41FA5}">
                      <a16:colId xmlns:a16="http://schemas.microsoft.com/office/drawing/2014/main" val="1882591038"/>
                    </a:ext>
                  </a:extLst>
                </a:gridCol>
                <a:gridCol w="1278791">
                  <a:extLst>
                    <a:ext uri="{9D8B030D-6E8A-4147-A177-3AD203B41FA5}">
                      <a16:colId xmlns:a16="http://schemas.microsoft.com/office/drawing/2014/main" val="388525022"/>
                    </a:ext>
                  </a:extLst>
                </a:gridCol>
                <a:gridCol w="1261741">
                  <a:extLst>
                    <a:ext uri="{9D8B030D-6E8A-4147-A177-3AD203B41FA5}">
                      <a16:colId xmlns:a16="http://schemas.microsoft.com/office/drawing/2014/main" val="3011268787"/>
                    </a:ext>
                  </a:extLst>
                </a:gridCol>
                <a:gridCol w="1057134">
                  <a:extLst>
                    <a:ext uri="{9D8B030D-6E8A-4147-A177-3AD203B41FA5}">
                      <a16:colId xmlns:a16="http://schemas.microsoft.com/office/drawing/2014/main" val="1509887094"/>
                    </a:ext>
                  </a:extLst>
                </a:gridCol>
                <a:gridCol w="1057134">
                  <a:extLst>
                    <a:ext uri="{9D8B030D-6E8A-4147-A177-3AD203B41FA5}">
                      <a16:colId xmlns:a16="http://schemas.microsoft.com/office/drawing/2014/main" val="4266432296"/>
                    </a:ext>
                  </a:extLst>
                </a:gridCol>
              </a:tblGrid>
              <a:tr h="278130">
                <a:tc>
                  <a:txBody>
                    <a:bodyPr/>
                    <a:lstStyle/>
                    <a:p>
                      <a:pPr algn="ctr" fontAlgn="ctr"/>
                      <a:r>
                        <a:rPr lang="es-PE" sz="1200" u="none" strike="noStrike" dirty="0">
                          <a:effectLst/>
                        </a:rPr>
                        <a:t>N°</a:t>
                      </a:r>
                      <a:endParaRPr lang="es-PE" sz="1200" b="1" i="0" u="none" strike="noStrike" dirty="0">
                        <a:solidFill>
                          <a:srgbClr val="000000"/>
                        </a:solidFill>
                        <a:effectLst/>
                        <a:latin typeface="Open Sans"/>
                      </a:endParaRPr>
                    </a:p>
                  </a:txBody>
                  <a:tcPr marL="6660" marR="6660" marT="6660" marB="0" anchor="ctr">
                    <a:solidFill>
                      <a:schemeClr val="accent5"/>
                    </a:solidFill>
                  </a:tcPr>
                </a:tc>
                <a:tc>
                  <a:txBody>
                    <a:bodyPr/>
                    <a:lstStyle/>
                    <a:p>
                      <a:pPr algn="ctr" fontAlgn="ctr"/>
                      <a:r>
                        <a:rPr lang="es-PE" sz="1200" u="none" strike="noStrike">
                          <a:effectLst/>
                        </a:rPr>
                        <a:t>Código único de inversiones</a:t>
                      </a:r>
                      <a:endParaRPr lang="es-PE" sz="1200" b="1" i="0" u="none" strike="noStrike">
                        <a:solidFill>
                          <a:srgbClr val="000000"/>
                        </a:solidFill>
                        <a:effectLst/>
                        <a:latin typeface="Open Sans"/>
                      </a:endParaRPr>
                    </a:p>
                  </a:txBody>
                  <a:tcPr marL="6660" marR="6660" marT="6660" marB="0" anchor="ctr">
                    <a:solidFill>
                      <a:schemeClr val="accent5"/>
                    </a:solidFill>
                  </a:tcPr>
                </a:tc>
                <a:tc>
                  <a:txBody>
                    <a:bodyPr/>
                    <a:lstStyle/>
                    <a:p>
                      <a:pPr algn="ctr" fontAlgn="ctr"/>
                      <a:r>
                        <a:rPr lang="es-PE" sz="1200" u="none" strike="noStrike" dirty="0">
                          <a:effectLst/>
                        </a:rPr>
                        <a:t>Nombre de la inversión</a:t>
                      </a:r>
                      <a:endParaRPr lang="es-PE" sz="1200" b="1" i="0" u="none" strike="noStrike" dirty="0">
                        <a:solidFill>
                          <a:srgbClr val="000000"/>
                        </a:solidFill>
                        <a:effectLst/>
                        <a:latin typeface="Open Sans"/>
                      </a:endParaRPr>
                    </a:p>
                  </a:txBody>
                  <a:tcPr marL="6660" marR="6660" marT="6660" marB="0" anchor="ctr">
                    <a:solidFill>
                      <a:schemeClr val="accent5"/>
                    </a:solidFill>
                  </a:tcPr>
                </a:tc>
                <a:tc>
                  <a:txBody>
                    <a:bodyPr/>
                    <a:lstStyle/>
                    <a:p>
                      <a:pPr algn="ctr" fontAlgn="ctr"/>
                      <a:r>
                        <a:rPr lang="es-PE" sz="1200" u="none" strike="noStrike">
                          <a:effectLst/>
                        </a:rPr>
                        <a:t>Fecha de registro</a:t>
                      </a:r>
                      <a:endParaRPr lang="es-PE" sz="1200" b="1" i="0" u="none" strike="noStrike">
                        <a:solidFill>
                          <a:srgbClr val="000000"/>
                        </a:solidFill>
                        <a:effectLst/>
                        <a:latin typeface="Open Sans"/>
                      </a:endParaRPr>
                    </a:p>
                  </a:txBody>
                  <a:tcPr marL="6660" marR="6660" marT="6660" marB="0" anchor="ctr">
                    <a:solidFill>
                      <a:schemeClr val="accent5"/>
                    </a:solidFill>
                  </a:tcPr>
                </a:tc>
                <a:tc>
                  <a:txBody>
                    <a:bodyPr/>
                    <a:lstStyle/>
                    <a:p>
                      <a:pPr algn="ctr" fontAlgn="ctr"/>
                      <a:r>
                        <a:rPr lang="es-MX" sz="1200" u="none" strike="noStrike">
                          <a:effectLst/>
                        </a:rPr>
                        <a:t>Monto total de la inversión S/</a:t>
                      </a:r>
                      <a:endParaRPr lang="es-MX" sz="1200" b="1" i="0" u="none" strike="noStrike">
                        <a:solidFill>
                          <a:srgbClr val="000000"/>
                        </a:solidFill>
                        <a:effectLst/>
                        <a:latin typeface="Open Sans"/>
                      </a:endParaRPr>
                    </a:p>
                  </a:txBody>
                  <a:tcPr marL="6660" marR="6660" marT="6660" marB="0" anchor="ctr">
                    <a:solidFill>
                      <a:schemeClr val="accent5"/>
                    </a:solidFill>
                  </a:tcPr>
                </a:tc>
                <a:tc>
                  <a:txBody>
                    <a:bodyPr/>
                    <a:lstStyle/>
                    <a:p>
                      <a:pPr algn="ctr" fontAlgn="ctr"/>
                      <a:r>
                        <a:rPr lang="es-PE" sz="1200" u="none" strike="noStrike">
                          <a:effectLst/>
                        </a:rPr>
                        <a:t>Situación</a:t>
                      </a:r>
                      <a:endParaRPr lang="es-PE" sz="1200" b="1" i="0" u="none" strike="noStrike">
                        <a:solidFill>
                          <a:srgbClr val="000000"/>
                        </a:solidFill>
                        <a:effectLst/>
                        <a:latin typeface="Open Sans"/>
                      </a:endParaRPr>
                    </a:p>
                  </a:txBody>
                  <a:tcPr marL="6660" marR="6660" marT="6660" marB="0" anchor="ctr">
                    <a:solidFill>
                      <a:schemeClr val="accent5"/>
                    </a:solidFill>
                  </a:tcPr>
                </a:tc>
                <a:tc>
                  <a:txBody>
                    <a:bodyPr/>
                    <a:lstStyle/>
                    <a:p>
                      <a:pPr algn="ctr" fontAlgn="ctr"/>
                      <a:r>
                        <a:rPr lang="es-PE" sz="1200" u="none" strike="noStrike" dirty="0">
                          <a:effectLst/>
                        </a:rPr>
                        <a:t>Estado</a:t>
                      </a:r>
                      <a:endParaRPr lang="es-PE" sz="1200" b="1" i="0" u="none" strike="noStrike" dirty="0">
                        <a:solidFill>
                          <a:srgbClr val="000000"/>
                        </a:solidFill>
                        <a:effectLst/>
                        <a:latin typeface="Open Sans"/>
                      </a:endParaRPr>
                    </a:p>
                  </a:txBody>
                  <a:tcPr marL="6660" marR="6660" marT="6660" marB="0" anchor="ctr">
                    <a:solidFill>
                      <a:schemeClr val="accent5"/>
                    </a:solidFill>
                  </a:tcPr>
                </a:tc>
                <a:extLst>
                  <a:ext uri="{0D108BD9-81ED-4DB2-BD59-A6C34878D82A}">
                    <a16:rowId xmlns:a16="http://schemas.microsoft.com/office/drawing/2014/main" val="3257268827"/>
                  </a:ext>
                </a:extLst>
              </a:tr>
              <a:tr h="278130">
                <a:tc>
                  <a:txBody>
                    <a:bodyPr/>
                    <a:lstStyle/>
                    <a:p>
                      <a:pPr algn="ctr" fontAlgn="b"/>
                      <a:r>
                        <a:rPr lang="es-PE" sz="1400" u="none" strike="noStrike" dirty="0">
                          <a:effectLst/>
                        </a:rPr>
                        <a:t>25</a:t>
                      </a:r>
                      <a:endParaRPr lang="es-PE" sz="14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s-PE" sz="1200" u="none" strike="noStrike" dirty="0">
                          <a:effectLst/>
                        </a:rPr>
                        <a:t>109271</a:t>
                      </a:r>
                      <a:endParaRPr lang="es-PE" sz="12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b"/>
                      <a:r>
                        <a:rPr lang="es-MX" sz="1200" u="none" strike="noStrike" dirty="0">
                          <a:effectLst/>
                        </a:rPr>
                        <a:t>AMPLIACIÓN MARGINAL - ADQUISICION ANTICIPADA DE TERRENOS ADQUISICIÓN DE TERRENO PARA EL CENTRO DE SALUD ANDAHUAYLAS, PROVINCIA DE ANDAHUAYLAS, REGIÓN APURIMAC</a:t>
                      </a:r>
                      <a:endParaRPr lang="es-MX" sz="1200" b="0" i="0" u="none" strike="noStrike" dirty="0">
                        <a:solidFill>
                          <a:srgbClr val="000000"/>
                        </a:solidFill>
                        <a:effectLst/>
                        <a:latin typeface="Arial" panose="020B0604020202020204" pitchFamily="34" charset="0"/>
                      </a:endParaRPr>
                    </a:p>
                  </a:txBody>
                  <a:tcPr marL="7620" marR="7620" marT="7620" marB="0" anchor="ctr"/>
                </a:tc>
                <a:tc>
                  <a:txBody>
                    <a:bodyPr/>
                    <a:lstStyle/>
                    <a:p>
                      <a:pPr algn="r" fontAlgn="b"/>
                      <a:r>
                        <a:rPr lang="es-PE" sz="1200" u="none" strike="noStrike" dirty="0">
                          <a:effectLst/>
                        </a:rPr>
                        <a:t>10/02/2020 12:08</a:t>
                      </a:r>
                      <a:endParaRPr lang="es-PE" sz="1200" b="0" i="0" u="none" strike="noStrike" dirty="0">
                        <a:solidFill>
                          <a:srgbClr val="000000"/>
                        </a:solidFill>
                        <a:effectLst/>
                        <a:latin typeface="Arial" panose="020B0604020202020204" pitchFamily="34" charset="0"/>
                      </a:endParaRPr>
                    </a:p>
                  </a:txBody>
                  <a:tcPr marL="7620" marR="7620" marT="7620" marB="0" anchor="ctr"/>
                </a:tc>
                <a:tc>
                  <a:txBody>
                    <a:bodyPr/>
                    <a:lstStyle/>
                    <a:p>
                      <a:pPr algn="r" fontAlgn="b"/>
                      <a:r>
                        <a:rPr lang="es-PE" sz="1200" u="none" strike="noStrike" dirty="0">
                          <a:effectLst/>
                        </a:rPr>
                        <a:t>2,000,000.00</a:t>
                      </a:r>
                      <a:endParaRPr lang="es-PE" sz="1200" b="0" i="0" u="none" strike="noStrike" dirty="0">
                        <a:solidFill>
                          <a:srgbClr val="000000"/>
                        </a:solidFill>
                        <a:effectLst/>
                        <a:latin typeface="Arial" panose="020B0604020202020204" pitchFamily="34" charset="0"/>
                      </a:endParaRPr>
                    </a:p>
                  </a:txBody>
                  <a:tcPr marL="7620" marR="7620" marT="7620" marB="0" anchor="ctr"/>
                </a:tc>
                <a:tc>
                  <a:txBody>
                    <a:bodyPr/>
                    <a:lstStyle/>
                    <a:p>
                      <a:pPr algn="ctr" fontAlgn="b"/>
                      <a:r>
                        <a:rPr lang="es-PE" sz="1200" u="none" strike="noStrike" dirty="0">
                          <a:effectLst/>
                        </a:rPr>
                        <a:t>IDEA</a:t>
                      </a:r>
                      <a:endParaRPr lang="es-PE" sz="12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b"/>
                      <a:r>
                        <a:rPr lang="es-PE" sz="1200" u="none" strike="noStrike" dirty="0">
                          <a:effectLst/>
                        </a:rPr>
                        <a:t> </a:t>
                      </a:r>
                      <a:endParaRPr lang="es-PE" sz="1200" b="0"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2847921382"/>
                  </a:ext>
                </a:extLst>
              </a:tr>
              <a:tr h="598285">
                <a:tc>
                  <a:txBody>
                    <a:bodyPr/>
                    <a:lstStyle/>
                    <a:p>
                      <a:pPr algn="ctr" fontAlgn="b"/>
                      <a:r>
                        <a:rPr lang="es-PE" sz="1400" u="none" strike="noStrike">
                          <a:effectLst/>
                        </a:rPr>
                        <a:t>26</a:t>
                      </a:r>
                      <a:endParaRPr lang="es-PE" sz="14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s-PE" sz="1200" u="none" strike="noStrike" dirty="0">
                          <a:effectLst/>
                        </a:rPr>
                        <a:t>9209</a:t>
                      </a:r>
                      <a:endParaRPr lang="es-PE" sz="12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b"/>
                      <a:r>
                        <a:rPr lang="es-MX" sz="1200" u="none" strike="noStrike">
                          <a:effectLst/>
                        </a:rPr>
                        <a:t>AMPLIACIÓN MARGINAL - ADQUISICION ANTICIPADA DE TERRENOS -ADQUISICIÓN DE TERRENO PARA EDIFICACIÓN PÚBLICA; EN EL(LA) IEI N° 1109 TABLADA ALTA IEP N° 54905 SUR AMÉRICA E IES MUTTER IRENE AMEND, DISTRITO DE ABANCAY, PROVINCIA DE ABANCAY, DEPARTAMENTO APURIMAC</a:t>
                      </a:r>
                      <a:endParaRPr lang="es-MX" sz="1200" b="0" i="0" u="none" strike="noStrike">
                        <a:solidFill>
                          <a:srgbClr val="000000"/>
                        </a:solidFill>
                        <a:effectLst/>
                        <a:latin typeface="Arial" panose="020B0604020202020204" pitchFamily="34" charset="0"/>
                      </a:endParaRPr>
                    </a:p>
                  </a:txBody>
                  <a:tcPr marL="7620" marR="7620" marT="7620" marB="0" anchor="ctr"/>
                </a:tc>
                <a:tc>
                  <a:txBody>
                    <a:bodyPr/>
                    <a:lstStyle/>
                    <a:p>
                      <a:pPr algn="r" fontAlgn="b"/>
                      <a:r>
                        <a:rPr lang="es-PE" sz="1200" u="none" strike="noStrike">
                          <a:effectLst/>
                        </a:rPr>
                        <a:t>10/02/2020 11:33</a:t>
                      </a:r>
                      <a:endParaRPr lang="es-PE" sz="1200" b="0" i="0" u="none" strike="noStrike">
                        <a:solidFill>
                          <a:srgbClr val="000000"/>
                        </a:solidFill>
                        <a:effectLst/>
                        <a:latin typeface="Arial" panose="020B0604020202020204" pitchFamily="34" charset="0"/>
                      </a:endParaRPr>
                    </a:p>
                  </a:txBody>
                  <a:tcPr marL="7620" marR="7620" marT="7620" marB="0" anchor="ctr"/>
                </a:tc>
                <a:tc>
                  <a:txBody>
                    <a:bodyPr/>
                    <a:lstStyle/>
                    <a:p>
                      <a:pPr algn="r" fontAlgn="b"/>
                      <a:r>
                        <a:rPr lang="es-PE" sz="1200" u="none" strike="noStrike">
                          <a:effectLst/>
                        </a:rPr>
                        <a:t>7,808,720.00</a:t>
                      </a:r>
                      <a:endParaRPr lang="es-PE" sz="1200" b="0" i="0" u="none" strike="noStrike">
                        <a:solidFill>
                          <a:srgbClr val="000000"/>
                        </a:solidFill>
                        <a:effectLst/>
                        <a:latin typeface="Arial" panose="020B0604020202020204" pitchFamily="34" charset="0"/>
                      </a:endParaRPr>
                    </a:p>
                  </a:txBody>
                  <a:tcPr marL="7620" marR="7620" marT="7620" marB="0" anchor="ctr"/>
                </a:tc>
                <a:tc>
                  <a:txBody>
                    <a:bodyPr/>
                    <a:lstStyle/>
                    <a:p>
                      <a:pPr algn="ctr" fontAlgn="b"/>
                      <a:r>
                        <a:rPr lang="es-PE" sz="1200" u="none" strike="noStrike">
                          <a:effectLst/>
                        </a:rPr>
                        <a:t>IDEA</a:t>
                      </a:r>
                      <a:endParaRPr lang="es-PE" sz="1200" b="0" i="0" u="none" strike="noStrike">
                        <a:solidFill>
                          <a:srgbClr val="000000"/>
                        </a:solidFill>
                        <a:effectLst/>
                        <a:latin typeface="Arial" panose="020B0604020202020204" pitchFamily="34" charset="0"/>
                      </a:endParaRPr>
                    </a:p>
                  </a:txBody>
                  <a:tcPr marL="7620" marR="7620" marT="7620" marB="0" anchor="ctr"/>
                </a:tc>
                <a:tc>
                  <a:txBody>
                    <a:bodyPr/>
                    <a:lstStyle/>
                    <a:p>
                      <a:pPr algn="l" fontAlgn="b"/>
                      <a:r>
                        <a:rPr lang="es-PE" sz="1200" u="none" strike="noStrike">
                          <a:effectLst/>
                        </a:rPr>
                        <a:t> </a:t>
                      </a:r>
                      <a:endParaRPr lang="es-PE" sz="12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3717274628"/>
                  </a:ext>
                </a:extLst>
              </a:tr>
              <a:tr h="452549">
                <a:tc>
                  <a:txBody>
                    <a:bodyPr/>
                    <a:lstStyle/>
                    <a:p>
                      <a:pPr algn="ctr" fontAlgn="b"/>
                      <a:r>
                        <a:rPr lang="es-PE" sz="1400" u="none" strike="noStrike">
                          <a:effectLst/>
                        </a:rPr>
                        <a:t>27</a:t>
                      </a:r>
                      <a:endParaRPr lang="es-PE" sz="14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s-PE" sz="1200" u="none" strike="noStrike">
                          <a:effectLst/>
                        </a:rPr>
                        <a:t>109267</a:t>
                      </a:r>
                      <a:endParaRPr lang="es-PE" sz="1200" b="0" i="0" u="none" strike="noStrike">
                        <a:solidFill>
                          <a:srgbClr val="000000"/>
                        </a:solidFill>
                        <a:effectLst/>
                        <a:latin typeface="Arial" panose="020B0604020202020204" pitchFamily="34" charset="0"/>
                      </a:endParaRPr>
                    </a:p>
                  </a:txBody>
                  <a:tcPr marL="7620" marR="7620" marT="7620" marB="0" anchor="ctr"/>
                </a:tc>
                <a:tc>
                  <a:txBody>
                    <a:bodyPr/>
                    <a:lstStyle/>
                    <a:p>
                      <a:pPr algn="l" fontAlgn="b"/>
                      <a:r>
                        <a:rPr lang="es-MX" sz="1200" u="none" strike="noStrike">
                          <a:effectLst/>
                        </a:rPr>
                        <a:t>AMPLIACIÓN MARGINAL - ADQUISICION ANTICIPADA DE TERRENOS ADQUISICIÓN DE TERRENO PARA EL CENTRO DE SALUD METROPOLITANO, PROVINCIA DE ABANCAY, REGIÓN APURIMAC</a:t>
                      </a:r>
                      <a:endParaRPr lang="es-MX" sz="1200" b="0" i="0" u="none" strike="noStrike">
                        <a:solidFill>
                          <a:srgbClr val="000000"/>
                        </a:solidFill>
                        <a:effectLst/>
                        <a:latin typeface="Arial" panose="020B0604020202020204" pitchFamily="34" charset="0"/>
                      </a:endParaRPr>
                    </a:p>
                  </a:txBody>
                  <a:tcPr marL="7620" marR="7620" marT="7620" marB="0" anchor="ctr"/>
                </a:tc>
                <a:tc>
                  <a:txBody>
                    <a:bodyPr/>
                    <a:lstStyle/>
                    <a:p>
                      <a:pPr algn="r" fontAlgn="b"/>
                      <a:r>
                        <a:rPr lang="es-PE" sz="1200" u="none" strike="noStrike">
                          <a:effectLst/>
                        </a:rPr>
                        <a:t>10/02/2020 12:05</a:t>
                      </a:r>
                      <a:endParaRPr lang="es-PE" sz="1200" b="0" i="0" u="none" strike="noStrike">
                        <a:solidFill>
                          <a:srgbClr val="000000"/>
                        </a:solidFill>
                        <a:effectLst/>
                        <a:latin typeface="Arial" panose="020B0604020202020204" pitchFamily="34" charset="0"/>
                      </a:endParaRPr>
                    </a:p>
                  </a:txBody>
                  <a:tcPr marL="7620" marR="7620" marT="7620" marB="0" anchor="ctr"/>
                </a:tc>
                <a:tc>
                  <a:txBody>
                    <a:bodyPr/>
                    <a:lstStyle/>
                    <a:p>
                      <a:pPr algn="r" fontAlgn="b"/>
                      <a:r>
                        <a:rPr lang="es-PE" sz="1200" u="none" strike="noStrike">
                          <a:effectLst/>
                        </a:rPr>
                        <a:t>2,500,000.00</a:t>
                      </a:r>
                      <a:endParaRPr lang="es-PE" sz="1200" b="0" i="0" u="none" strike="noStrike">
                        <a:solidFill>
                          <a:srgbClr val="000000"/>
                        </a:solidFill>
                        <a:effectLst/>
                        <a:latin typeface="Arial" panose="020B0604020202020204" pitchFamily="34" charset="0"/>
                      </a:endParaRPr>
                    </a:p>
                  </a:txBody>
                  <a:tcPr marL="7620" marR="7620" marT="7620" marB="0" anchor="ctr"/>
                </a:tc>
                <a:tc>
                  <a:txBody>
                    <a:bodyPr/>
                    <a:lstStyle/>
                    <a:p>
                      <a:pPr algn="ctr" fontAlgn="b"/>
                      <a:r>
                        <a:rPr lang="es-PE" sz="1200" u="none" strike="noStrike">
                          <a:effectLst/>
                        </a:rPr>
                        <a:t>IDEA</a:t>
                      </a:r>
                      <a:endParaRPr lang="es-PE" sz="1200" b="0" i="0" u="none" strike="noStrike">
                        <a:solidFill>
                          <a:srgbClr val="000000"/>
                        </a:solidFill>
                        <a:effectLst/>
                        <a:latin typeface="Arial" panose="020B0604020202020204" pitchFamily="34" charset="0"/>
                      </a:endParaRPr>
                    </a:p>
                  </a:txBody>
                  <a:tcPr marL="7620" marR="7620" marT="7620" marB="0" anchor="ctr"/>
                </a:tc>
                <a:tc>
                  <a:txBody>
                    <a:bodyPr/>
                    <a:lstStyle/>
                    <a:p>
                      <a:pPr algn="l" fontAlgn="b"/>
                      <a:r>
                        <a:rPr lang="es-PE" sz="1200" u="none" strike="noStrike">
                          <a:effectLst/>
                        </a:rPr>
                        <a:t> </a:t>
                      </a:r>
                      <a:endParaRPr lang="es-PE" sz="12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3456082866"/>
                  </a:ext>
                </a:extLst>
              </a:tr>
              <a:tr h="598285">
                <a:tc>
                  <a:txBody>
                    <a:bodyPr/>
                    <a:lstStyle/>
                    <a:p>
                      <a:pPr algn="ctr" fontAlgn="b"/>
                      <a:r>
                        <a:rPr lang="es-PE" sz="1400" u="none" strike="noStrike">
                          <a:effectLst/>
                        </a:rPr>
                        <a:t>28</a:t>
                      </a:r>
                      <a:endParaRPr lang="es-PE" sz="14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s-PE" sz="1200" u="none" strike="noStrike">
                          <a:effectLst/>
                        </a:rPr>
                        <a:t>9220</a:t>
                      </a:r>
                      <a:endParaRPr lang="es-PE" sz="1200" b="0" i="0" u="none" strike="noStrike">
                        <a:solidFill>
                          <a:srgbClr val="000000"/>
                        </a:solidFill>
                        <a:effectLst/>
                        <a:latin typeface="Arial" panose="020B0604020202020204" pitchFamily="34" charset="0"/>
                      </a:endParaRPr>
                    </a:p>
                  </a:txBody>
                  <a:tcPr marL="7620" marR="7620" marT="7620" marB="0" anchor="ctr"/>
                </a:tc>
                <a:tc>
                  <a:txBody>
                    <a:bodyPr/>
                    <a:lstStyle/>
                    <a:p>
                      <a:pPr algn="l" fontAlgn="b"/>
                      <a:r>
                        <a:rPr lang="es-MX" sz="1200" u="none" strike="noStrike" dirty="0">
                          <a:effectLst/>
                        </a:rPr>
                        <a:t>AMPLIACIÓN MARGINAL - ADQUISICION ANTICIPADA DE TERRENOS EN LA INSTITUCIÓN EDUCATIVA SECUNDARIA DE TAPAYA, DISTRITO DE ANDAHUAYLAS, PROVINCIA DE ANDAHUAYLAS, DEPARTAMENTO APURIMAC</a:t>
                      </a:r>
                      <a:endParaRPr lang="es-MX" sz="1200" b="0" i="0" u="none" strike="noStrike" dirty="0">
                        <a:solidFill>
                          <a:srgbClr val="000000"/>
                        </a:solidFill>
                        <a:effectLst/>
                        <a:latin typeface="Arial" panose="020B0604020202020204" pitchFamily="34" charset="0"/>
                      </a:endParaRPr>
                    </a:p>
                  </a:txBody>
                  <a:tcPr marL="7620" marR="7620" marT="7620" marB="0" anchor="ctr"/>
                </a:tc>
                <a:tc>
                  <a:txBody>
                    <a:bodyPr/>
                    <a:lstStyle/>
                    <a:p>
                      <a:pPr algn="r" fontAlgn="b"/>
                      <a:r>
                        <a:rPr lang="es-PE" sz="1200" u="none" strike="noStrike" dirty="0">
                          <a:effectLst/>
                        </a:rPr>
                        <a:t>10/02/2020 11:42</a:t>
                      </a:r>
                      <a:endParaRPr lang="es-PE" sz="1200" b="0" i="0" u="none" strike="noStrike" dirty="0">
                        <a:solidFill>
                          <a:srgbClr val="000000"/>
                        </a:solidFill>
                        <a:effectLst/>
                        <a:latin typeface="Arial" panose="020B0604020202020204" pitchFamily="34" charset="0"/>
                      </a:endParaRPr>
                    </a:p>
                  </a:txBody>
                  <a:tcPr marL="7620" marR="7620" marT="7620" marB="0" anchor="ctr"/>
                </a:tc>
                <a:tc>
                  <a:txBody>
                    <a:bodyPr/>
                    <a:lstStyle/>
                    <a:p>
                      <a:pPr algn="r" fontAlgn="b"/>
                      <a:r>
                        <a:rPr lang="es-PE" sz="1200" u="none" strike="noStrike">
                          <a:effectLst/>
                        </a:rPr>
                        <a:t>270,000.00</a:t>
                      </a:r>
                      <a:endParaRPr lang="es-PE" sz="1200" b="0" i="0" u="none" strike="noStrike">
                        <a:solidFill>
                          <a:srgbClr val="000000"/>
                        </a:solidFill>
                        <a:effectLst/>
                        <a:latin typeface="Arial" panose="020B0604020202020204" pitchFamily="34" charset="0"/>
                      </a:endParaRPr>
                    </a:p>
                  </a:txBody>
                  <a:tcPr marL="7620" marR="7620" marT="7620" marB="0" anchor="ctr"/>
                </a:tc>
                <a:tc>
                  <a:txBody>
                    <a:bodyPr/>
                    <a:lstStyle/>
                    <a:p>
                      <a:pPr algn="ctr" fontAlgn="b"/>
                      <a:r>
                        <a:rPr lang="es-PE" sz="1200" u="none" strike="noStrike">
                          <a:effectLst/>
                        </a:rPr>
                        <a:t>IDEA</a:t>
                      </a:r>
                      <a:endParaRPr lang="es-PE" sz="1200" b="0" i="0" u="none" strike="noStrike">
                        <a:solidFill>
                          <a:srgbClr val="000000"/>
                        </a:solidFill>
                        <a:effectLst/>
                        <a:latin typeface="Arial" panose="020B0604020202020204" pitchFamily="34" charset="0"/>
                      </a:endParaRPr>
                    </a:p>
                  </a:txBody>
                  <a:tcPr marL="7620" marR="7620" marT="7620" marB="0" anchor="ctr"/>
                </a:tc>
                <a:tc>
                  <a:txBody>
                    <a:bodyPr/>
                    <a:lstStyle/>
                    <a:p>
                      <a:pPr algn="l" fontAlgn="b"/>
                      <a:r>
                        <a:rPr lang="es-PE" sz="1200" u="none" strike="noStrike">
                          <a:effectLst/>
                        </a:rPr>
                        <a:t> </a:t>
                      </a:r>
                      <a:endParaRPr lang="es-PE" sz="12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526113606"/>
                  </a:ext>
                </a:extLst>
              </a:tr>
              <a:tr h="598285">
                <a:tc>
                  <a:txBody>
                    <a:bodyPr/>
                    <a:lstStyle/>
                    <a:p>
                      <a:pPr algn="ctr" fontAlgn="b"/>
                      <a:r>
                        <a:rPr lang="es-PE" sz="1400" u="none" strike="noStrike" dirty="0">
                          <a:effectLst/>
                        </a:rPr>
                        <a:t>29</a:t>
                      </a:r>
                      <a:endParaRPr lang="es-PE" sz="14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s-PE" sz="1200" u="none" strike="noStrike" dirty="0">
                          <a:effectLst/>
                        </a:rPr>
                        <a:t>109191</a:t>
                      </a:r>
                      <a:endParaRPr lang="es-PE" sz="12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b"/>
                      <a:r>
                        <a:rPr lang="es-MX" sz="1200" u="none" strike="noStrike">
                          <a:effectLst/>
                        </a:rPr>
                        <a:t>OPTIMIZACIÓN - ADQUISICION DE EQUIPOS Y SOFTWARE PARA LA IMPLEMENTACIÓN DE GOBIERNO ELECTRÓNICO EN EL GOBIERNO REGIONAL DE APURÍMAC, DISTRITO DE ABANCAY, PROVINCIA ABANCAY, DEPARTAMENTO APURIMAC</a:t>
                      </a:r>
                      <a:endParaRPr lang="es-MX" sz="1200" b="0" i="0" u="none" strike="noStrike">
                        <a:solidFill>
                          <a:srgbClr val="000000"/>
                        </a:solidFill>
                        <a:effectLst/>
                        <a:latin typeface="Arial" panose="020B0604020202020204" pitchFamily="34" charset="0"/>
                      </a:endParaRPr>
                    </a:p>
                  </a:txBody>
                  <a:tcPr marL="7620" marR="7620" marT="7620" marB="0" anchor="ctr"/>
                </a:tc>
                <a:tc>
                  <a:txBody>
                    <a:bodyPr/>
                    <a:lstStyle/>
                    <a:p>
                      <a:pPr algn="r" fontAlgn="b"/>
                      <a:r>
                        <a:rPr lang="es-PE" sz="1200" u="none" strike="noStrike">
                          <a:effectLst/>
                        </a:rPr>
                        <a:t>10/02/2020 11:19</a:t>
                      </a:r>
                      <a:endParaRPr lang="es-PE" sz="1200" b="0" i="0" u="none" strike="noStrike">
                        <a:solidFill>
                          <a:srgbClr val="000000"/>
                        </a:solidFill>
                        <a:effectLst/>
                        <a:latin typeface="Arial" panose="020B0604020202020204" pitchFamily="34" charset="0"/>
                      </a:endParaRPr>
                    </a:p>
                  </a:txBody>
                  <a:tcPr marL="7620" marR="7620" marT="7620" marB="0" anchor="ctr"/>
                </a:tc>
                <a:tc>
                  <a:txBody>
                    <a:bodyPr/>
                    <a:lstStyle/>
                    <a:p>
                      <a:pPr algn="r" fontAlgn="b"/>
                      <a:r>
                        <a:rPr lang="es-PE" sz="1200" u="none" strike="noStrike">
                          <a:effectLst/>
                        </a:rPr>
                        <a:t>4,472,015.00</a:t>
                      </a:r>
                      <a:endParaRPr lang="es-PE" sz="1200" b="0" i="0" u="none" strike="noStrike">
                        <a:solidFill>
                          <a:srgbClr val="000000"/>
                        </a:solidFill>
                        <a:effectLst/>
                        <a:latin typeface="Arial" panose="020B0604020202020204" pitchFamily="34" charset="0"/>
                      </a:endParaRPr>
                    </a:p>
                  </a:txBody>
                  <a:tcPr marL="7620" marR="7620" marT="7620" marB="0" anchor="ctr"/>
                </a:tc>
                <a:tc>
                  <a:txBody>
                    <a:bodyPr/>
                    <a:lstStyle/>
                    <a:p>
                      <a:pPr algn="ctr" fontAlgn="b"/>
                      <a:r>
                        <a:rPr lang="es-PE" sz="1200" u="none" strike="noStrike" dirty="0">
                          <a:effectLst/>
                        </a:rPr>
                        <a:t>IDEA</a:t>
                      </a:r>
                      <a:endParaRPr lang="es-PE" sz="12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b"/>
                      <a:r>
                        <a:rPr lang="es-PE" sz="1200" u="none" strike="noStrike" dirty="0">
                          <a:effectLst/>
                        </a:rPr>
                        <a:t> </a:t>
                      </a:r>
                      <a:endParaRPr lang="es-PE" sz="1200" b="0"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1999633478"/>
                  </a:ext>
                </a:extLst>
              </a:tr>
            </a:tbl>
          </a:graphicData>
        </a:graphic>
      </p:graphicFrame>
      <p:pic>
        <p:nvPicPr>
          <p:cNvPr id="2" name="Picture 2" descr="Iconos de computadora inicio botón firmar, inicio, firmar, en ...">
            <a:hlinkClick r:id="rId3" action="ppaction://hlinksldjump"/>
            <a:extLst>
              <a:ext uri="{FF2B5EF4-FFF2-40B4-BE49-F238E27FC236}">
                <a16:creationId xmlns:a16="http://schemas.microsoft.com/office/drawing/2014/main" id="{7A5C6CF3-5CD5-465D-ABBE-D11FCD2F77E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99527" y="534995"/>
            <a:ext cx="446986" cy="446986"/>
          </a:xfrm>
          <a:prstGeom prst="rect">
            <a:avLst/>
          </a:prstGeom>
          <a:noFill/>
          <a:extLst>
            <a:ext uri="{909E8E84-426E-40DD-AFC4-6F175D3DCCD1}">
              <a14:hiddenFill xmlns:a14="http://schemas.microsoft.com/office/drawing/2010/main">
                <a:solidFill>
                  <a:srgbClr val="FFFFFF"/>
                </a:solidFill>
              </a14:hiddenFill>
            </a:ext>
          </a:extLst>
        </p:spPr>
      </p:pic>
      <p:sp>
        <p:nvSpPr>
          <p:cNvPr id="3" name="CuadroTexto 2">
            <a:extLst>
              <a:ext uri="{FF2B5EF4-FFF2-40B4-BE49-F238E27FC236}">
                <a16:creationId xmlns:a16="http://schemas.microsoft.com/office/drawing/2014/main" id="{31D361E2-9845-41B1-9284-7B142840A2DE}"/>
              </a:ext>
            </a:extLst>
          </p:cNvPr>
          <p:cNvSpPr txBox="1"/>
          <p:nvPr/>
        </p:nvSpPr>
        <p:spPr>
          <a:xfrm>
            <a:off x="1012573" y="310012"/>
            <a:ext cx="10232755" cy="646331"/>
          </a:xfrm>
          <a:prstGeom prst="rect">
            <a:avLst/>
          </a:prstGeom>
          <a:noFill/>
        </p:spPr>
        <p:txBody>
          <a:bodyPr wrap="square">
            <a:spAutoFit/>
          </a:bodyPr>
          <a:lstStyle/>
          <a:p>
            <a:pPr algn="ctr" fontAlgn="ctr"/>
            <a:r>
              <a:rPr lang="es-MX" sz="1800" b="1" u="none" strike="noStrike" dirty="0">
                <a:solidFill>
                  <a:schemeClr val="accent1"/>
                </a:solidFill>
                <a:effectLst/>
              </a:rPr>
              <a:t>PROGRAMADOS AÑO 2020</a:t>
            </a:r>
            <a:br>
              <a:rPr lang="es-MX" sz="1800" b="1" u="none" strike="noStrike" dirty="0">
                <a:solidFill>
                  <a:schemeClr val="accent1"/>
                </a:solidFill>
                <a:effectLst/>
              </a:rPr>
            </a:br>
            <a:r>
              <a:rPr lang="es-MX" sz="1800" b="1" u="none" strike="noStrike" dirty="0">
                <a:solidFill>
                  <a:schemeClr val="accent1"/>
                </a:solidFill>
                <a:effectLst/>
              </a:rPr>
              <a:t> (EN FORMULACIÓN)</a:t>
            </a:r>
            <a:endParaRPr lang="es-MX" sz="1800" b="1" i="0" u="none" strike="noStrike" dirty="0">
              <a:solidFill>
                <a:schemeClr val="accent1"/>
              </a:solidFill>
              <a:effectLst/>
              <a:latin typeface="Open Sans"/>
            </a:endParaRPr>
          </a:p>
        </p:txBody>
      </p:sp>
    </p:spTree>
    <p:extLst>
      <p:ext uri="{BB962C8B-B14F-4D97-AF65-F5344CB8AC3E}">
        <p14:creationId xmlns:p14="http://schemas.microsoft.com/office/powerpoint/2010/main" val="119525693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80DC97D-E8E1-46E5-AAB4-F7EEC7775E4F}"/>
              </a:ext>
            </a:extLst>
          </p:cNvPr>
          <p:cNvSpPr txBox="1">
            <a:spLocks/>
          </p:cNvSpPr>
          <p:nvPr/>
        </p:nvSpPr>
        <p:spPr>
          <a:xfrm>
            <a:off x="5125720" y="2824479"/>
            <a:ext cx="1940560" cy="604521"/>
          </a:xfrm>
          <a:prstGeom prst="rect">
            <a:avLst/>
          </a:prstGeom>
        </p:spPr>
        <p:txBody>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ES" sz="3600" b="1" dirty="0">
                <a:solidFill>
                  <a:schemeClr val="accent1"/>
                </a:solidFill>
                <a:latin typeface="+mn-lt"/>
              </a:rPr>
              <a:t>GRACIAS</a:t>
            </a:r>
            <a:endParaRPr lang="es-PE" dirty="0"/>
          </a:p>
        </p:txBody>
      </p:sp>
    </p:spTree>
    <p:extLst>
      <p:ext uri="{BB962C8B-B14F-4D97-AF65-F5344CB8AC3E}">
        <p14:creationId xmlns:p14="http://schemas.microsoft.com/office/powerpoint/2010/main" val="94967089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3"/>
          <p:cNvSpPr txBox="1">
            <a:spLocks noGrp="1"/>
          </p:cNvSpPr>
          <p:nvPr>
            <p:ph type="title"/>
          </p:nvPr>
        </p:nvSpPr>
        <p:spPr>
          <a:xfrm>
            <a:off x="1110504" y="808737"/>
            <a:ext cx="10562741" cy="446986"/>
          </a:xfrm>
          <a:prstGeom prst="rect">
            <a:avLst/>
          </a:prstGeom>
        </p:spPr>
        <p:txBody>
          <a:bodyPr spcFirstLastPara="1" vert="horz" wrap="square" lIns="0" tIns="0" rIns="0" bIns="0" rtlCol="0" anchor="b" anchorCtr="0">
            <a:noAutofit/>
          </a:bodyPr>
          <a:lstStyle/>
          <a:p>
            <a:pPr algn="ctr" defTabSz="457200">
              <a:lnSpc>
                <a:spcPct val="100000"/>
              </a:lnSpc>
              <a:buClr>
                <a:schemeClr val="dk1"/>
              </a:buClr>
              <a:buSzPts val="5400"/>
            </a:pPr>
            <a:r>
              <a:rPr lang="en" sz="2800" b="1" dirty="0">
                <a:ln w="0"/>
                <a:solidFill>
                  <a:schemeClr val="accent1"/>
                </a:solidFill>
                <a:latin typeface="+mn-lt"/>
                <a:sym typeface="Lato Black"/>
              </a:rPr>
              <a:t>Proyectos en Formulación y Programados  a Nivel de Idea - 2020</a:t>
            </a:r>
            <a:endParaRPr sz="2800" b="1" dirty="0">
              <a:ln w="0"/>
              <a:solidFill>
                <a:schemeClr val="accent1"/>
              </a:solidFill>
              <a:latin typeface="+mn-lt"/>
              <a:sym typeface="Lato Black"/>
            </a:endParaRPr>
          </a:p>
        </p:txBody>
      </p:sp>
      <p:sp>
        <p:nvSpPr>
          <p:cNvPr id="99" name="Google Shape;99;p13"/>
          <p:cNvSpPr txBox="1">
            <a:spLocks noGrp="1"/>
          </p:cNvSpPr>
          <p:nvPr>
            <p:ph type="sldNum" idx="12"/>
          </p:nvPr>
        </p:nvSpPr>
        <p:spPr>
          <a:prstGeom prst="rect">
            <a:avLst/>
          </a:prstGeom>
        </p:spPr>
        <p:txBody>
          <a:bodyPr spcFirstLastPara="1" vert="horz" wrap="square" lIns="0" tIns="0" rIns="0" bIns="0" rtlCol="0" anchor="ctr" anchorCtr="0">
            <a:noAutofit/>
          </a:bodyPr>
          <a:lstStyle/>
          <a:p>
            <a:fld id="{00000000-1234-1234-1234-123412341234}" type="slidenum">
              <a:rPr lang="en"/>
              <a:pPr/>
              <a:t>4</a:t>
            </a:fld>
            <a:endParaRPr/>
          </a:p>
        </p:txBody>
      </p:sp>
      <p:sp>
        <p:nvSpPr>
          <p:cNvPr id="2" name="Google Shape;95;p13">
            <a:extLst>
              <a:ext uri="{FF2B5EF4-FFF2-40B4-BE49-F238E27FC236}">
                <a16:creationId xmlns:a16="http://schemas.microsoft.com/office/drawing/2014/main" id="{DAEB0D2F-2CCF-47D1-94EF-E65610CDEE82}"/>
              </a:ext>
            </a:extLst>
          </p:cNvPr>
          <p:cNvSpPr txBox="1">
            <a:spLocks/>
          </p:cNvSpPr>
          <p:nvPr/>
        </p:nvSpPr>
        <p:spPr>
          <a:xfrm>
            <a:off x="705290" y="368684"/>
            <a:ext cx="10315553" cy="446986"/>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1pPr>
            <a:lvl2pPr marR="0" lvl="1"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2pPr>
            <a:lvl3pPr marR="0" lvl="2"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3pPr>
            <a:lvl4pPr marR="0" lvl="3"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4pPr>
            <a:lvl5pPr marR="0" lvl="4"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5pPr>
            <a:lvl6pPr marR="0" lvl="5"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6pPr>
            <a:lvl7pPr marR="0" lvl="6"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7pPr>
            <a:lvl8pPr marR="0" lvl="7"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8pPr>
            <a:lvl9pPr marR="0" lvl="8"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9pPr>
          </a:lstStyle>
          <a:p>
            <a:pPr algn="ctr"/>
            <a:r>
              <a:rPr lang="es-MX" sz="2400" b="1" dirty="0">
                <a:ln w="0"/>
                <a:solidFill>
                  <a:schemeClr val="tx1"/>
                </a:solidFill>
                <a:effectLst>
                  <a:outerShdw blurRad="38100" dist="25400" dir="5400000" algn="ctr" rotWithShape="0">
                    <a:srgbClr val="6E747A">
                      <a:alpha val="43000"/>
                    </a:srgbClr>
                  </a:outerShdw>
                </a:effectLst>
                <a:latin typeface="Arial Black" panose="020B0A04020102020204" pitchFamily="34" charset="0"/>
                <a:ea typeface="+mj-ea"/>
                <a:cs typeface="+mj-cs"/>
              </a:rPr>
              <a:t>Función </a:t>
            </a:r>
            <a:r>
              <a:rPr lang="es-PE" sz="2400" b="1" dirty="0">
                <a:ln w="0"/>
                <a:solidFill>
                  <a:schemeClr val="tx1"/>
                </a:solidFill>
                <a:effectLst>
                  <a:outerShdw blurRad="38100" dist="25400" dir="5400000" algn="ctr" rotWithShape="0">
                    <a:srgbClr val="6E747A">
                      <a:alpha val="43000"/>
                    </a:srgbClr>
                  </a:outerShdw>
                </a:effectLst>
                <a:latin typeface="Arial Black" panose="020B0A04020102020204" pitchFamily="34" charset="0"/>
                <a:ea typeface="+mj-ea"/>
                <a:cs typeface="+mj-cs"/>
              </a:rPr>
              <a:t>Salud</a:t>
            </a:r>
            <a:endParaRPr lang="es-MX" sz="2400" b="1" dirty="0">
              <a:ln w="0"/>
              <a:solidFill>
                <a:schemeClr val="accent1"/>
              </a:solidFill>
              <a:effectLst>
                <a:outerShdw blurRad="38100" dist="25400" dir="5400000" algn="ctr" rotWithShape="0">
                  <a:srgbClr val="6E747A">
                    <a:alpha val="43000"/>
                  </a:srgbClr>
                </a:outerShdw>
              </a:effectLst>
              <a:latin typeface="Arial Black" panose="020B0A04020102020204" pitchFamily="34" charset="0"/>
              <a:ea typeface="+mj-ea"/>
              <a:cs typeface="+mj-cs"/>
            </a:endParaRPr>
          </a:p>
        </p:txBody>
      </p:sp>
      <p:graphicFrame>
        <p:nvGraphicFramePr>
          <p:cNvPr id="6" name="Tabla 5"/>
          <p:cNvGraphicFramePr>
            <a:graphicFrameLocks noGrp="1"/>
          </p:cNvGraphicFramePr>
          <p:nvPr>
            <p:extLst>
              <p:ext uri="{D42A27DB-BD31-4B8C-83A1-F6EECF244321}">
                <p14:modId xmlns:p14="http://schemas.microsoft.com/office/powerpoint/2010/main" val="1499673461"/>
              </p:ext>
            </p:extLst>
          </p:nvPr>
        </p:nvGraphicFramePr>
        <p:xfrm>
          <a:off x="263716" y="1422034"/>
          <a:ext cx="11609838" cy="4137180"/>
        </p:xfrm>
        <a:graphic>
          <a:graphicData uri="http://schemas.openxmlformats.org/drawingml/2006/table">
            <a:tbl>
              <a:tblPr>
                <a:tableStyleId>{BDBED569-4797-4DF1-A0F4-6AAB3CD982D8}</a:tableStyleId>
              </a:tblPr>
              <a:tblGrid>
                <a:gridCol w="294223">
                  <a:extLst>
                    <a:ext uri="{9D8B030D-6E8A-4147-A177-3AD203B41FA5}">
                      <a16:colId xmlns:a16="http://schemas.microsoft.com/office/drawing/2014/main" val="20000"/>
                    </a:ext>
                  </a:extLst>
                </a:gridCol>
                <a:gridCol w="557939">
                  <a:extLst>
                    <a:ext uri="{9D8B030D-6E8A-4147-A177-3AD203B41FA5}">
                      <a16:colId xmlns:a16="http://schemas.microsoft.com/office/drawing/2014/main" val="20001"/>
                    </a:ext>
                  </a:extLst>
                </a:gridCol>
                <a:gridCol w="2502533">
                  <a:extLst>
                    <a:ext uri="{9D8B030D-6E8A-4147-A177-3AD203B41FA5}">
                      <a16:colId xmlns:a16="http://schemas.microsoft.com/office/drawing/2014/main" val="20002"/>
                    </a:ext>
                  </a:extLst>
                </a:gridCol>
                <a:gridCol w="1005840">
                  <a:extLst>
                    <a:ext uri="{9D8B030D-6E8A-4147-A177-3AD203B41FA5}">
                      <a16:colId xmlns:a16="http://schemas.microsoft.com/office/drawing/2014/main" val="20003"/>
                    </a:ext>
                  </a:extLst>
                </a:gridCol>
                <a:gridCol w="777240">
                  <a:extLst>
                    <a:ext uri="{9D8B030D-6E8A-4147-A177-3AD203B41FA5}">
                      <a16:colId xmlns:a16="http://schemas.microsoft.com/office/drawing/2014/main" val="20004"/>
                    </a:ext>
                  </a:extLst>
                </a:gridCol>
                <a:gridCol w="659675">
                  <a:extLst>
                    <a:ext uri="{9D8B030D-6E8A-4147-A177-3AD203B41FA5}">
                      <a16:colId xmlns:a16="http://schemas.microsoft.com/office/drawing/2014/main" val="20005"/>
                    </a:ext>
                  </a:extLst>
                </a:gridCol>
                <a:gridCol w="1149531">
                  <a:extLst>
                    <a:ext uri="{9D8B030D-6E8A-4147-A177-3AD203B41FA5}">
                      <a16:colId xmlns:a16="http://schemas.microsoft.com/office/drawing/2014/main" val="1514794214"/>
                    </a:ext>
                  </a:extLst>
                </a:gridCol>
                <a:gridCol w="1045029">
                  <a:extLst>
                    <a:ext uri="{9D8B030D-6E8A-4147-A177-3AD203B41FA5}">
                      <a16:colId xmlns:a16="http://schemas.microsoft.com/office/drawing/2014/main" val="427880610"/>
                    </a:ext>
                  </a:extLst>
                </a:gridCol>
                <a:gridCol w="1319348">
                  <a:extLst>
                    <a:ext uri="{9D8B030D-6E8A-4147-A177-3AD203B41FA5}">
                      <a16:colId xmlns:a16="http://schemas.microsoft.com/office/drawing/2014/main" val="20006"/>
                    </a:ext>
                  </a:extLst>
                </a:gridCol>
                <a:gridCol w="2298480">
                  <a:extLst>
                    <a:ext uri="{9D8B030D-6E8A-4147-A177-3AD203B41FA5}">
                      <a16:colId xmlns:a16="http://schemas.microsoft.com/office/drawing/2014/main" val="20007"/>
                    </a:ext>
                  </a:extLst>
                </a:gridCol>
              </a:tblGrid>
              <a:tr h="336292">
                <a:tc>
                  <a:txBody>
                    <a:bodyPr/>
                    <a:lstStyle/>
                    <a:p>
                      <a:pPr algn="ctr" fontAlgn="ctr"/>
                      <a:r>
                        <a:rPr lang="es-PE" sz="1000" b="1" u="none" strike="noStrike" dirty="0">
                          <a:solidFill>
                            <a:schemeClr val="tx1"/>
                          </a:solidFill>
                          <a:effectLst/>
                          <a:latin typeface="+mn-lt"/>
                        </a:rPr>
                        <a:t>N°</a:t>
                      </a:r>
                      <a:endParaRPr lang="es-PE" sz="1000" b="1" i="0" u="none" strike="noStrike" dirty="0">
                        <a:solidFill>
                          <a:schemeClr val="tx1"/>
                        </a:solidFill>
                        <a:effectLst/>
                        <a:latin typeface="+mn-lt"/>
                      </a:endParaRPr>
                    </a:p>
                  </a:txBody>
                  <a:tcPr marL="5595" marR="5595" marT="5595" marB="0" anchor="ctr">
                    <a:solidFill>
                      <a:schemeClr val="accent5"/>
                    </a:solidFill>
                  </a:tcPr>
                </a:tc>
                <a:tc>
                  <a:txBody>
                    <a:bodyPr/>
                    <a:lstStyle/>
                    <a:p>
                      <a:pPr algn="ctr" fontAlgn="ctr"/>
                      <a:r>
                        <a:rPr lang="es-PE" sz="1000" b="1" u="none" strike="noStrike" dirty="0">
                          <a:solidFill>
                            <a:schemeClr val="tx1"/>
                          </a:solidFill>
                          <a:effectLst/>
                          <a:latin typeface="+mn-lt"/>
                        </a:rPr>
                        <a:t>Código de </a:t>
                      </a:r>
                    </a:p>
                    <a:p>
                      <a:pPr algn="ctr" fontAlgn="ctr"/>
                      <a:r>
                        <a:rPr lang="es-PE" sz="1000" b="1" u="none" strike="noStrike" dirty="0">
                          <a:solidFill>
                            <a:schemeClr val="tx1"/>
                          </a:solidFill>
                          <a:effectLst/>
                          <a:latin typeface="+mn-lt"/>
                        </a:rPr>
                        <a:t>idea</a:t>
                      </a:r>
                      <a:endParaRPr lang="es-PE" sz="1000" b="1" i="0" u="none" strike="noStrike" dirty="0">
                        <a:solidFill>
                          <a:schemeClr val="tx1"/>
                        </a:solidFill>
                        <a:effectLst/>
                        <a:latin typeface="+mn-lt"/>
                      </a:endParaRPr>
                    </a:p>
                  </a:txBody>
                  <a:tcPr marL="5595" marR="5595" marT="5595" marB="0" anchor="ctr">
                    <a:solidFill>
                      <a:schemeClr val="accent5"/>
                    </a:solidFill>
                  </a:tcPr>
                </a:tc>
                <a:tc>
                  <a:txBody>
                    <a:bodyPr/>
                    <a:lstStyle/>
                    <a:p>
                      <a:pPr algn="ctr" fontAlgn="ctr"/>
                      <a:r>
                        <a:rPr lang="es-PE" sz="1000" b="1" u="none" strike="noStrike">
                          <a:solidFill>
                            <a:schemeClr val="tx1"/>
                          </a:solidFill>
                          <a:effectLst/>
                          <a:latin typeface="+mn-lt"/>
                        </a:rPr>
                        <a:t>Nombre de la idea</a:t>
                      </a:r>
                      <a:endParaRPr lang="es-PE" sz="1000" b="1" i="0" u="none" strike="noStrike">
                        <a:solidFill>
                          <a:schemeClr val="tx1"/>
                        </a:solidFill>
                        <a:effectLst/>
                        <a:latin typeface="+mn-lt"/>
                      </a:endParaRPr>
                    </a:p>
                  </a:txBody>
                  <a:tcPr marL="5595" marR="5595" marT="5595" marB="0" anchor="ctr">
                    <a:solidFill>
                      <a:schemeClr val="accent5"/>
                    </a:solidFill>
                  </a:tcPr>
                </a:tc>
                <a:tc>
                  <a:txBody>
                    <a:bodyPr/>
                    <a:lstStyle/>
                    <a:p>
                      <a:pPr algn="ctr" fontAlgn="ctr"/>
                      <a:r>
                        <a:rPr lang="es-PE" sz="1000" b="1" u="none" strike="noStrike">
                          <a:solidFill>
                            <a:schemeClr val="tx1"/>
                          </a:solidFill>
                          <a:effectLst/>
                          <a:latin typeface="+mn-lt"/>
                        </a:rPr>
                        <a:t>Inversion</a:t>
                      </a:r>
                      <a:br>
                        <a:rPr lang="es-PE" sz="1000" b="1" u="none" strike="noStrike">
                          <a:solidFill>
                            <a:schemeClr val="tx1"/>
                          </a:solidFill>
                          <a:effectLst/>
                          <a:latin typeface="+mn-lt"/>
                        </a:rPr>
                      </a:br>
                      <a:r>
                        <a:rPr lang="es-PE" sz="1000" b="1" u="none" strike="noStrike">
                          <a:solidFill>
                            <a:schemeClr val="tx1"/>
                          </a:solidFill>
                          <a:effectLst/>
                          <a:latin typeface="+mn-lt"/>
                        </a:rPr>
                        <a:t>Estimada</a:t>
                      </a:r>
                      <a:endParaRPr lang="es-PE" sz="1000" b="1" i="0" u="none" strike="noStrike">
                        <a:solidFill>
                          <a:schemeClr val="tx1"/>
                        </a:solidFill>
                        <a:effectLst/>
                        <a:latin typeface="+mn-lt"/>
                      </a:endParaRPr>
                    </a:p>
                  </a:txBody>
                  <a:tcPr marL="5595" marR="5595" marT="5595" marB="0" anchor="ctr">
                    <a:solidFill>
                      <a:schemeClr val="accent5"/>
                    </a:solidFill>
                  </a:tcPr>
                </a:tc>
                <a:tc>
                  <a:txBody>
                    <a:bodyPr/>
                    <a:lstStyle/>
                    <a:p>
                      <a:pPr algn="ctr" fontAlgn="ctr"/>
                      <a:r>
                        <a:rPr lang="es-PE" sz="1000" b="1" u="none" strike="noStrike" dirty="0">
                          <a:solidFill>
                            <a:schemeClr val="tx1"/>
                          </a:solidFill>
                          <a:effectLst/>
                          <a:latin typeface="+mn-lt"/>
                        </a:rPr>
                        <a:t>Estado </a:t>
                      </a:r>
                    </a:p>
                    <a:p>
                      <a:pPr algn="ctr" fontAlgn="ctr"/>
                      <a:r>
                        <a:rPr lang="es-PE" sz="1000" b="1" u="none" strike="noStrike" dirty="0">
                          <a:solidFill>
                            <a:schemeClr val="tx1"/>
                          </a:solidFill>
                          <a:effectLst/>
                          <a:latin typeface="+mn-lt"/>
                        </a:rPr>
                        <a:t>Situacional</a:t>
                      </a:r>
                      <a:endParaRPr lang="es-PE" sz="1000" b="1" i="0" u="none" strike="noStrike" dirty="0">
                        <a:solidFill>
                          <a:schemeClr val="tx1"/>
                        </a:solidFill>
                        <a:effectLst/>
                        <a:latin typeface="+mn-lt"/>
                      </a:endParaRPr>
                    </a:p>
                  </a:txBody>
                  <a:tcPr marL="5595" marR="5595" marT="5595" marB="0" anchor="ctr">
                    <a:solidFill>
                      <a:schemeClr val="accent5"/>
                    </a:solidFill>
                  </a:tcPr>
                </a:tc>
                <a:tc>
                  <a:txBody>
                    <a:bodyPr/>
                    <a:lstStyle/>
                    <a:p>
                      <a:pPr algn="ctr" fontAlgn="ctr"/>
                      <a:r>
                        <a:rPr lang="es-PE" sz="1000" b="1" u="none" strike="noStrike" dirty="0">
                          <a:solidFill>
                            <a:schemeClr val="tx1"/>
                          </a:solidFill>
                          <a:effectLst/>
                          <a:latin typeface="+mn-lt"/>
                        </a:rPr>
                        <a:t>Plazo aprobado según PDT</a:t>
                      </a:r>
                      <a:endParaRPr lang="es-PE" sz="1000" b="1" i="0" u="none" strike="noStrike" dirty="0">
                        <a:solidFill>
                          <a:schemeClr val="tx1"/>
                        </a:solidFill>
                        <a:effectLst/>
                        <a:latin typeface="+mn-lt"/>
                      </a:endParaRPr>
                    </a:p>
                  </a:txBody>
                  <a:tcPr marL="5595" marR="5595" marT="5595" marB="0" anchor="ctr">
                    <a:solidFill>
                      <a:schemeClr val="accent5"/>
                    </a:solidFill>
                  </a:tcPr>
                </a:tc>
                <a:tc>
                  <a:txBody>
                    <a:bodyPr/>
                    <a:lstStyle/>
                    <a:p>
                      <a:pPr algn="ctr" fontAlgn="ctr"/>
                      <a:r>
                        <a:rPr lang="es-PE" sz="1000" b="1" u="none" strike="noStrike" dirty="0">
                          <a:solidFill>
                            <a:schemeClr val="tx1"/>
                          </a:solidFill>
                          <a:effectLst/>
                          <a:latin typeface="+mn-lt"/>
                        </a:rPr>
                        <a:t>Fecha de Inicio y termino de Formulación</a:t>
                      </a:r>
                      <a:endParaRPr lang="es-PE" sz="1000" b="1" i="0" u="none" strike="noStrike" dirty="0">
                        <a:solidFill>
                          <a:schemeClr val="tx1"/>
                        </a:solidFill>
                        <a:effectLst/>
                        <a:latin typeface="+mn-lt"/>
                      </a:endParaRPr>
                    </a:p>
                  </a:txBody>
                  <a:tcPr marL="5595" marR="5595" marT="5595" marB="0" anchor="ctr">
                    <a:solidFill>
                      <a:schemeClr val="accent5"/>
                    </a:solidFill>
                  </a:tcPr>
                </a:tc>
                <a:tc>
                  <a:txBody>
                    <a:bodyPr/>
                    <a:lstStyle/>
                    <a:p>
                      <a:pPr marL="0" algn="ctr" defTabSz="914400" rtl="0" eaLnBrk="1" fontAlgn="ctr" latinLnBrk="0" hangingPunct="1"/>
                      <a:r>
                        <a:rPr lang="es-MX" sz="1000" b="1" u="none" strike="noStrike" kern="1200" dirty="0">
                          <a:solidFill>
                            <a:schemeClr val="tx1"/>
                          </a:solidFill>
                          <a:effectLst/>
                          <a:latin typeface="+mn-lt"/>
                          <a:ea typeface="+mn-ea"/>
                          <a:cs typeface="+mn-cs"/>
                        </a:rPr>
                        <a:t>Tiempo Transcurrido</a:t>
                      </a:r>
                      <a:endParaRPr lang="es-PE" sz="1000" b="1" u="none" strike="noStrike" kern="1200" dirty="0">
                        <a:solidFill>
                          <a:schemeClr val="tx1"/>
                        </a:solidFill>
                        <a:effectLst/>
                        <a:latin typeface="+mn-lt"/>
                        <a:ea typeface="+mn-ea"/>
                        <a:cs typeface="+mn-cs"/>
                      </a:endParaRPr>
                    </a:p>
                  </a:txBody>
                  <a:tcPr marL="5595" marR="5595" marT="5595" marB="0" anchor="ctr">
                    <a:solidFill>
                      <a:schemeClr val="accent5"/>
                    </a:solidFill>
                  </a:tcPr>
                </a:tc>
                <a:tc>
                  <a:txBody>
                    <a:bodyPr/>
                    <a:lstStyle/>
                    <a:p>
                      <a:pPr algn="ctr" fontAlgn="ctr"/>
                      <a:r>
                        <a:rPr lang="es-PE" sz="1000" b="1" u="none" strike="noStrike" dirty="0">
                          <a:solidFill>
                            <a:schemeClr val="tx1"/>
                          </a:solidFill>
                          <a:effectLst/>
                          <a:latin typeface="+mn-lt"/>
                        </a:rPr>
                        <a:t>Alcance</a:t>
                      </a:r>
                      <a:endParaRPr lang="es-PE" sz="1000" b="1" i="0" u="none" strike="noStrike" dirty="0">
                        <a:solidFill>
                          <a:schemeClr val="tx1"/>
                        </a:solidFill>
                        <a:effectLst/>
                        <a:latin typeface="+mn-lt"/>
                      </a:endParaRPr>
                    </a:p>
                  </a:txBody>
                  <a:tcPr marL="5595" marR="5595" marT="5595" marB="0" anchor="ctr">
                    <a:solidFill>
                      <a:schemeClr val="accent5"/>
                    </a:solidFill>
                  </a:tcPr>
                </a:tc>
                <a:tc>
                  <a:txBody>
                    <a:bodyPr/>
                    <a:lstStyle/>
                    <a:p>
                      <a:pPr algn="ctr" fontAlgn="ctr"/>
                      <a:r>
                        <a:rPr lang="es-PE" sz="1000" b="1" u="none" strike="noStrike" dirty="0">
                          <a:solidFill>
                            <a:schemeClr val="tx1"/>
                          </a:solidFill>
                          <a:effectLst/>
                          <a:latin typeface="+mn-lt"/>
                        </a:rPr>
                        <a:t>Observación</a:t>
                      </a:r>
                      <a:endParaRPr lang="es-PE" sz="1000" b="1" i="0" u="none" strike="noStrike" dirty="0">
                        <a:solidFill>
                          <a:schemeClr val="tx1"/>
                        </a:solidFill>
                        <a:effectLst/>
                        <a:latin typeface="+mn-lt"/>
                      </a:endParaRPr>
                    </a:p>
                  </a:txBody>
                  <a:tcPr marL="5595" marR="5595" marT="5595" marB="0" anchor="ctr">
                    <a:solidFill>
                      <a:schemeClr val="accent5"/>
                    </a:solidFill>
                  </a:tcPr>
                </a:tc>
                <a:extLst>
                  <a:ext uri="{0D108BD9-81ED-4DB2-BD59-A6C34878D82A}">
                    <a16:rowId xmlns:a16="http://schemas.microsoft.com/office/drawing/2014/main" val="10000"/>
                  </a:ext>
                </a:extLst>
              </a:tr>
              <a:tr h="1161868">
                <a:tc>
                  <a:txBody>
                    <a:bodyPr/>
                    <a:lstStyle/>
                    <a:p>
                      <a:pPr algn="ctr" fontAlgn="ctr"/>
                      <a:r>
                        <a:rPr lang="es-PE" sz="1000" u="none" strike="noStrike" dirty="0">
                          <a:effectLst/>
                          <a:latin typeface="+mn-lt"/>
                        </a:rPr>
                        <a:t>1</a:t>
                      </a:r>
                      <a:endParaRPr lang="es-PE" sz="1000" b="0" i="0" u="none" strike="noStrike" dirty="0">
                        <a:effectLst/>
                        <a:latin typeface="+mn-lt"/>
                      </a:endParaRPr>
                    </a:p>
                  </a:txBody>
                  <a:tcPr marL="5595" marR="5595" marT="5595" marB="0" anchor="ctr">
                    <a:solidFill>
                      <a:schemeClr val="bg2">
                        <a:lumMod val="90000"/>
                      </a:schemeClr>
                    </a:solidFill>
                  </a:tcPr>
                </a:tc>
                <a:tc>
                  <a:txBody>
                    <a:bodyPr/>
                    <a:lstStyle/>
                    <a:p>
                      <a:pPr algn="ctr" fontAlgn="ctr"/>
                      <a:r>
                        <a:rPr lang="es-PE" sz="1000" u="none" strike="noStrike" dirty="0">
                          <a:effectLst/>
                          <a:latin typeface="+mn-lt"/>
                        </a:rPr>
                        <a:t>45081</a:t>
                      </a:r>
                      <a:endParaRPr lang="es-PE" sz="1000" b="0" i="0" u="none" strike="noStrike" dirty="0">
                        <a:effectLst/>
                        <a:latin typeface="+mn-lt"/>
                      </a:endParaRPr>
                    </a:p>
                  </a:txBody>
                  <a:tcPr marL="5595" marR="5595" marT="5595" marB="0" anchor="ctr">
                    <a:solidFill>
                      <a:schemeClr val="bg2">
                        <a:lumMod val="90000"/>
                      </a:schemeClr>
                    </a:solidFill>
                  </a:tcPr>
                </a:tc>
                <a:tc>
                  <a:txBody>
                    <a:bodyPr/>
                    <a:lstStyle/>
                    <a:p>
                      <a:pPr algn="l" fontAlgn="ctr"/>
                      <a:r>
                        <a:rPr lang="es-PE" sz="1000" u="none" strike="noStrike" dirty="0">
                          <a:effectLst/>
                          <a:latin typeface="+mn-lt"/>
                        </a:rPr>
                        <a:t>MEJORAMIENTO DE LOS SERVICIOS DE SALUD DEL CENTRO DE SALUD ANDARAPA DEL DISTRITO DE ANDARAPA - PROVINCIA DE ANDAHUAYLAS - DEPARTAMENTO DE APURIMAC</a:t>
                      </a:r>
                      <a:endParaRPr lang="es-PE" sz="1000" b="0" i="0" u="none" strike="noStrike" dirty="0">
                        <a:effectLst/>
                        <a:latin typeface="+mn-lt"/>
                      </a:endParaRPr>
                    </a:p>
                  </a:txBody>
                  <a:tcPr marL="5595" marR="5595" marT="5595" marB="0" anchor="ctr">
                    <a:solidFill>
                      <a:schemeClr val="bg2">
                        <a:lumMod val="90000"/>
                      </a:schemeClr>
                    </a:solidFill>
                  </a:tcPr>
                </a:tc>
                <a:tc>
                  <a:txBody>
                    <a:bodyPr/>
                    <a:lstStyle/>
                    <a:p>
                      <a:pPr algn="ctr" fontAlgn="ctr"/>
                      <a:r>
                        <a:rPr lang="es-PE" sz="1000" u="none" strike="noStrike" dirty="0">
                          <a:effectLst/>
                          <a:latin typeface="+mn-lt"/>
                        </a:rPr>
                        <a:t>30,545,000.00</a:t>
                      </a:r>
                      <a:endParaRPr lang="es-PE" sz="1000" b="0" i="0" u="none" strike="noStrike" dirty="0">
                        <a:effectLst/>
                        <a:latin typeface="+mn-lt"/>
                      </a:endParaRPr>
                    </a:p>
                  </a:txBody>
                  <a:tcPr marL="5595" marR="5595" marT="5595" marB="0" anchor="ctr">
                    <a:solidFill>
                      <a:schemeClr val="bg2">
                        <a:lumMod val="90000"/>
                      </a:schemeClr>
                    </a:solidFill>
                  </a:tcPr>
                </a:tc>
                <a:tc>
                  <a:txBody>
                    <a:bodyPr/>
                    <a:lstStyle/>
                    <a:p>
                      <a:pPr algn="ctr" fontAlgn="ctr"/>
                      <a:r>
                        <a:rPr lang="es-PE" sz="1000" u="none" strike="noStrike" dirty="0">
                          <a:effectLst/>
                          <a:latin typeface="+mn-lt"/>
                        </a:rPr>
                        <a:t>En Formulación</a:t>
                      </a:r>
                      <a:endParaRPr lang="es-PE" sz="1000" b="0" i="0" u="none" strike="noStrike" dirty="0">
                        <a:effectLst/>
                        <a:latin typeface="+mn-lt"/>
                      </a:endParaRPr>
                    </a:p>
                  </a:txBody>
                  <a:tcPr marL="5595" marR="5595" marT="5595" marB="0" anchor="ctr">
                    <a:solidFill>
                      <a:schemeClr val="bg2">
                        <a:lumMod val="90000"/>
                      </a:schemeClr>
                    </a:solidFill>
                  </a:tcPr>
                </a:tc>
                <a:tc>
                  <a:txBody>
                    <a:bodyPr/>
                    <a:lstStyle/>
                    <a:p>
                      <a:pPr marL="0" indent="0" algn="ctr" fontAlgn="ctr">
                        <a:buFont typeface="Wingdings" panose="05000000000000000000" pitchFamily="2" charset="2"/>
                        <a:buNone/>
                      </a:pPr>
                      <a:r>
                        <a:rPr lang="es-PE" sz="1000" u="none" strike="noStrike" dirty="0">
                          <a:effectLst/>
                          <a:latin typeface="+mn-lt"/>
                        </a:rPr>
                        <a:t>5 meses</a:t>
                      </a:r>
                    </a:p>
                  </a:txBody>
                  <a:tcPr marL="5595" marR="5595" marT="5595" marB="0" anchor="ctr">
                    <a:solidFill>
                      <a:schemeClr val="bg2">
                        <a:lumMod val="90000"/>
                      </a:schemeClr>
                    </a:solidFill>
                  </a:tcPr>
                </a:tc>
                <a:tc>
                  <a:txBody>
                    <a:bodyPr/>
                    <a:lstStyle/>
                    <a:p>
                      <a:pPr marL="0" indent="0" algn="ctr" fontAlgn="ctr">
                        <a:buFont typeface="Wingdings" panose="05000000000000000000" pitchFamily="2" charset="2"/>
                        <a:buNone/>
                      </a:pPr>
                      <a:r>
                        <a:rPr lang="es-PE" sz="1000" u="none" strike="noStrike" dirty="0">
                          <a:effectLst/>
                          <a:latin typeface="+mn-lt"/>
                        </a:rPr>
                        <a:t>10/09/2019 - </a:t>
                      </a:r>
                      <a:br>
                        <a:rPr lang="es-PE" sz="1000" u="none" strike="noStrike" dirty="0">
                          <a:effectLst/>
                          <a:latin typeface="+mn-lt"/>
                        </a:rPr>
                      </a:br>
                      <a:r>
                        <a:rPr lang="es-PE" sz="1000" u="none" strike="noStrike" dirty="0">
                          <a:effectLst/>
                          <a:latin typeface="+mn-lt"/>
                        </a:rPr>
                        <a:t>31/12/2019</a:t>
                      </a:r>
                    </a:p>
                    <a:p>
                      <a:pPr marL="0" indent="0" algn="ctr" fontAlgn="ctr">
                        <a:buFont typeface="Wingdings" panose="05000000000000000000" pitchFamily="2" charset="2"/>
                        <a:buNone/>
                      </a:pPr>
                      <a:endParaRPr lang="es-PE" sz="1000" u="none" strike="noStrike" dirty="0">
                        <a:effectLst/>
                        <a:latin typeface="+mn-lt"/>
                      </a:endParaRPr>
                    </a:p>
                    <a:p>
                      <a:pPr marL="0" indent="0" algn="ctr" fontAlgn="ctr">
                        <a:buFont typeface="Wingdings" panose="05000000000000000000" pitchFamily="2" charset="2"/>
                        <a:buNone/>
                      </a:pPr>
                      <a:r>
                        <a:rPr lang="es-PE" sz="1000" u="none" strike="noStrike" dirty="0">
                          <a:effectLst/>
                          <a:latin typeface="+mn-lt"/>
                        </a:rPr>
                        <a:t>Reprogramado</a:t>
                      </a:r>
                    </a:p>
                    <a:p>
                      <a:pPr marL="0" indent="0" algn="ctr" fontAlgn="ctr">
                        <a:buFont typeface="Wingdings" panose="05000000000000000000" pitchFamily="2" charset="2"/>
                        <a:buNone/>
                      </a:pPr>
                      <a:r>
                        <a:rPr lang="es-PE" sz="1000" u="none" strike="noStrike" dirty="0">
                          <a:effectLst/>
                          <a:latin typeface="+mn-lt"/>
                        </a:rPr>
                        <a:t>13/07/2020 - 31/10/2020</a:t>
                      </a:r>
                      <a:endParaRPr lang="es-PE" sz="1000" b="0" i="0" u="none" strike="noStrike" dirty="0">
                        <a:effectLst/>
                        <a:latin typeface="+mn-lt"/>
                      </a:endParaRPr>
                    </a:p>
                  </a:txBody>
                  <a:tcPr marL="5595" marR="5595" marT="5595" marB="0" anchor="ctr">
                    <a:solidFill>
                      <a:schemeClr val="bg2">
                        <a:lumMod val="90000"/>
                      </a:schemeClr>
                    </a:solidFill>
                  </a:tcPr>
                </a:tc>
                <a:tc>
                  <a:txBody>
                    <a:bodyPr/>
                    <a:lstStyle/>
                    <a:p>
                      <a:pPr marL="0" indent="0" algn="ctr" defTabSz="914400" rtl="0" eaLnBrk="1" fontAlgn="ctr" latinLnBrk="0" hangingPunct="1">
                        <a:buFont typeface="Wingdings" panose="05000000000000000000" pitchFamily="2" charset="2"/>
                        <a:buNone/>
                      </a:pPr>
                      <a:r>
                        <a:rPr lang="es-MX" sz="1000" u="none" strike="noStrike" kern="1200" dirty="0">
                          <a:solidFill>
                            <a:schemeClr val="tx1"/>
                          </a:solidFill>
                          <a:effectLst/>
                          <a:latin typeface="+mn-lt"/>
                          <a:ea typeface="+mn-ea"/>
                          <a:cs typeface="+mn-cs"/>
                        </a:rPr>
                        <a:t>72 días hasta el paralización en fecha 18/12/2019</a:t>
                      </a:r>
                      <a:endParaRPr lang="es-PE" sz="1000" u="none" strike="noStrike" kern="1200" dirty="0">
                        <a:solidFill>
                          <a:schemeClr val="tx1"/>
                        </a:solidFill>
                        <a:effectLst/>
                        <a:latin typeface="+mn-lt"/>
                        <a:ea typeface="+mn-ea"/>
                        <a:cs typeface="+mn-cs"/>
                      </a:endParaRPr>
                    </a:p>
                  </a:txBody>
                  <a:tcPr marL="5595" marR="5595" marT="5595" marB="0" anchor="ctr">
                    <a:solidFill>
                      <a:schemeClr val="bg2">
                        <a:lumMod val="90000"/>
                      </a:schemeClr>
                    </a:solidFill>
                  </a:tcPr>
                </a:tc>
                <a:tc>
                  <a:txBody>
                    <a:bodyPr/>
                    <a:lstStyle/>
                    <a:p>
                      <a:pPr marL="171450" indent="-171450" algn="l" fontAlgn="ctr">
                        <a:buFont typeface="Wingdings" panose="05000000000000000000" pitchFamily="2" charset="2"/>
                        <a:buChar char="§"/>
                      </a:pPr>
                      <a:r>
                        <a:rPr lang="es-PE" sz="1000" u="none" strike="noStrike" dirty="0">
                          <a:effectLst/>
                          <a:latin typeface="+mn-lt"/>
                        </a:rPr>
                        <a:t>60% de avance</a:t>
                      </a:r>
                    </a:p>
                    <a:p>
                      <a:pPr marL="171450" indent="-171450" algn="l" fontAlgn="ctr">
                        <a:buFont typeface="Wingdings" panose="05000000000000000000" pitchFamily="2" charset="2"/>
                        <a:buChar char="§"/>
                      </a:pPr>
                      <a:r>
                        <a:rPr lang="es-PE" sz="1000" u="none" strike="noStrike" dirty="0">
                          <a:effectLst/>
                          <a:latin typeface="+mn-lt"/>
                        </a:rPr>
                        <a:t> 07 EESS</a:t>
                      </a:r>
                    </a:p>
                    <a:p>
                      <a:pPr marL="171450" indent="-171450" algn="l" fontAlgn="ctr">
                        <a:buFont typeface="Wingdings" panose="05000000000000000000" pitchFamily="2" charset="2"/>
                        <a:buChar char="§"/>
                      </a:pPr>
                      <a:r>
                        <a:rPr lang="es-PE" sz="1000" u="none" strike="noStrike" dirty="0">
                          <a:effectLst/>
                          <a:latin typeface="+mn-lt"/>
                        </a:rPr>
                        <a:t>6186 beneficiarios</a:t>
                      </a:r>
                    </a:p>
                    <a:p>
                      <a:pPr marL="171450" indent="-171450" algn="l" fontAlgn="ctr">
                        <a:buFont typeface="Wingdings" panose="05000000000000000000" pitchFamily="2" charset="2"/>
                        <a:buChar char="§"/>
                      </a:pPr>
                      <a:r>
                        <a:rPr lang="es-PE" sz="1000" u="none" strike="noStrike" dirty="0">
                          <a:effectLst/>
                          <a:latin typeface="+mn-lt"/>
                        </a:rPr>
                        <a:t>Distrito de </a:t>
                      </a:r>
                      <a:r>
                        <a:rPr lang="es-PE" sz="1000" u="none" strike="noStrike" dirty="0" err="1">
                          <a:effectLst/>
                          <a:latin typeface="+mn-lt"/>
                        </a:rPr>
                        <a:t>Andarapa</a:t>
                      </a:r>
                      <a:endParaRPr lang="es-PE" sz="1000" b="0" i="0" u="none" strike="noStrike" dirty="0">
                        <a:effectLst/>
                        <a:latin typeface="+mn-lt"/>
                      </a:endParaRPr>
                    </a:p>
                  </a:txBody>
                  <a:tcPr marL="5595" marR="5595" marT="5595" marB="0" anchor="ctr">
                    <a:solidFill>
                      <a:schemeClr val="bg2">
                        <a:lumMod val="90000"/>
                      </a:schemeClr>
                    </a:solidFill>
                  </a:tcPr>
                </a:tc>
                <a:tc>
                  <a:txBody>
                    <a:bodyPr/>
                    <a:lstStyle/>
                    <a:p>
                      <a:pPr marL="171450" indent="-171450" algn="l" fontAlgn="ctr">
                        <a:buFont typeface="Arial" panose="020B0604020202020204" pitchFamily="34" charset="0"/>
                        <a:buChar char="•"/>
                      </a:pPr>
                      <a:r>
                        <a:rPr lang="es-PE" sz="1000" u="none" strike="noStrike" dirty="0">
                          <a:effectLst/>
                          <a:latin typeface="+mn-lt"/>
                        </a:rPr>
                        <a:t>Paralizado en diciembre 2019 por presencia de napa freática en el nuevo terreno donado</a:t>
                      </a:r>
                    </a:p>
                    <a:p>
                      <a:pPr marL="171450" indent="-171450" algn="l" fontAlgn="ctr">
                        <a:buFont typeface="Arial" panose="020B0604020202020204" pitchFamily="34" charset="0"/>
                        <a:buChar char="•"/>
                      </a:pPr>
                      <a:r>
                        <a:rPr lang="es-PE" sz="1000" u="none" strike="noStrike" dirty="0">
                          <a:effectLst/>
                          <a:latin typeface="+mn-lt"/>
                        </a:rPr>
                        <a:t>Cambio de terreno al terreno actual</a:t>
                      </a:r>
                    </a:p>
                    <a:p>
                      <a:pPr marL="171450" indent="-171450" algn="l" fontAlgn="ctr">
                        <a:buFont typeface="Arial" panose="020B0604020202020204" pitchFamily="34" charset="0"/>
                        <a:buChar char="•"/>
                      </a:pPr>
                      <a:r>
                        <a:rPr lang="es-PE" sz="1000" u="none" strike="noStrike" dirty="0">
                          <a:effectLst/>
                          <a:latin typeface="+mn-lt"/>
                        </a:rPr>
                        <a:t>Cuenta con opinión del INGEMMET</a:t>
                      </a:r>
                    </a:p>
                    <a:p>
                      <a:pPr marL="171450" indent="-171450" algn="l" fontAlgn="ctr">
                        <a:buFont typeface="Arial" panose="020B0604020202020204" pitchFamily="34" charset="0"/>
                        <a:buChar char="•"/>
                      </a:pPr>
                      <a:r>
                        <a:rPr lang="es-PE" sz="1000" u="none" strike="noStrike" dirty="0">
                          <a:effectLst/>
                          <a:latin typeface="+mn-lt"/>
                        </a:rPr>
                        <a:t>ITSE</a:t>
                      </a:r>
                    </a:p>
                    <a:p>
                      <a:pPr marL="171450" indent="-171450" algn="l" fontAlgn="ctr">
                        <a:buFont typeface="Arial" panose="020B0604020202020204" pitchFamily="34" charset="0"/>
                        <a:buChar char="•"/>
                      </a:pPr>
                      <a:r>
                        <a:rPr lang="es-PE" sz="1000" u="none" strike="noStrike" dirty="0">
                          <a:effectLst/>
                          <a:latin typeface="+mn-lt"/>
                        </a:rPr>
                        <a:t>Estudio de Esclerometría y Escaneo</a:t>
                      </a:r>
                    </a:p>
                    <a:p>
                      <a:pPr marL="171450" marR="0" lvl="0" indent="-171450" algn="l" defTabSz="914400" rtl="0" eaLnBrk="1" fontAlgn="ctr" latinLnBrk="0" hangingPunct="1">
                        <a:lnSpc>
                          <a:spcPct val="100000"/>
                        </a:lnSpc>
                        <a:spcBef>
                          <a:spcPts val="0"/>
                        </a:spcBef>
                        <a:spcAft>
                          <a:spcPts val="0"/>
                        </a:spcAft>
                        <a:buClrTx/>
                        <a:buSzTx/>
                        <a:buFont typeface="Arial" panose="020B0604020202020204" pitchFamily="34" charset="0"/>
                        <a:buChar char="•"/>
                        <a:tabLst/>
                        <a:defRPr/>
                      </a:pPr>
                      <a:r>
                        <a:rPr lang="es-PE" sz="1000" b="0" i="0" u="none" strike="noStrike" dirty="0">
                          <a:effectLst/>
                          <a:latin typeface="+mn-lt"/>
                        </a:rPr>
                        <a:t>Demora excesiva en la aprobación de documentos por la DIRESA</a:t>
                      </a:r>
                    </a:p>
                    <a:p>
                      <a:pPr marL="171450" marR="0" lvl="0" indent="-171450" algn="l" defTabSz="914400" rtl="0" eaLnBrk="1" fontAlgn="ctr" latinLnBrk="0" hangingPunct="1">
                        <a:lnSpc>
                          <a:spcPct val="100000"/>
                        </a:lnSpc>
                        <a:spcBef>
                          <a:spcPts val="0"/>
                        </a:spcBef>
                        <a:spcAft>
                          <a:spcPts val="0"/>
                        </a:spcAft>
                        <a:buClrTx/>
                        <a:buSzTx/>
                        <a:buFont typeface="Arial" panose="020B0604020202020204" pitchFamily="34" charset="0"/>
                        <a:buChar char="•"/>
                        <a:tabLst/>
                        <a:defRPr/>
                      </a:pPr>
                      <a:r>
                        <a:rPr lang="es-PE" sz="1000" b="0" i="0" u="none" strike="noStrike" dirty="0">
                          <a:effectLst/>
                          <a:latin typeface="+mn-lt"/>
                        </a:rPr>
                        <a:t>Falta de RRHH</a:t>
                      </a:r>
                    </a:p>
                  </a:txBody>
                  <a:tcPr marL="5595" marR="5595" marT="5595" marB="0" anchor="ctr">
                    <a:solidFill>
                      <a:schemeClr val="bg2">
                        <a:lumMod val="90000"/>
                      </a:schemeClr>
                    </a:solidFill>
                  </a:tcPr>
                </a:tc>
                <a:extLst>
                  <a:ext uri="{0D108BD9-81ED-4DB2-BD59-A6C34878D82A}">
                    <a16:rowId xmlns:a16="http://schemas.microsoft.com/office/drawing/2014/main" val="10001"/>
                  </a:ext>
                </a:extLst>
              </a:tr>
              <a:tr h="831637">
                <a:tc>
                  <a:txBody>
                    <a:bodyPr/>
                    <a:lstStyle/>
                    <a:p>
                      <a:pPr algn="ctr" fontAlgn="ctr"/>
                      <a:r>
                        <a:rPr lang="es-PE" sz="1000" u="none" strike="noStrike">
                          <a:effectLst/>
                          <a:latin typeface="+mn-lt"/>
                        </a:rPr>
                        <a:t>2</a:t>
                      </a:r>
                      <a:endParaRPr lang="es-PE" sz="1000" b="0" i="0" u="none" strike="noStrike">
                        <a:effectLst/>
                        <a:latin typeface="+mn-lt"/>
                      </a:endParaRPr>
                    </a:p>
                  </a:txBody>
                  <a:tcPr marL="5595" marR="5595" marT="5595" marB="0" anchor="ctr">
                    <a:solidFill>
                      <a:schemeClr val="bg2">
                        <a:lumMod val="90000"/>
                      </a:schemeClr>
                    </a:solidFill>
                  </a:tcPr>
                </a:tc>
                <a:tc>
                  <a:txBody>
                    <a:bodyPr/>
                    <a:lstStyle/>
                    <a:p>
                      <a:pPr algn="ctr" fontAlgn="ctr"/>
                      <a:r>
                        <a:rPr lang="es-PE" sz="1000" u="none" strike="noStrike">
                          <a:effectLst/>
                          <a:latin typeface="+mn-lt"/>
                        </a:rPr>
                        <a:t>45082</a:t>
                      </a:r>
                      <a:endParaRPr lang="es-PE" sz="1000" b="0" i="0" u="none" strike="noStrike">
                        <a:effectLst/>
                        <a:latin typeface="+mn-lt"/>
                      </a:endParaRPr>
                    </a:p>
                  </a:txBody>
                  <a:tcPr marL="5595" marR="5595" marT="5595" marB="0" anchor="ctr">
                    <a:solidFill>
                      <a:schemeClr val="bg2">
                        <a:lumMod val="90000"/>
                      </a:schemeClr>
                    </a:solidFill>
                  </a:tcPr>
                </a:tc>
                <a:tc>
                  <a:txBody>
                    <a:bodyPr/>
                    <a:lstStyle/>
                    <a:p>
                      <a:pPr algn="l" fontAlgn="ctr"/>
                      <a:r>
                        <a:rPr lang="es-PE" sz="1000" u="none" strike="noStrike" dirty="0">
                          <a:effectLst/>
                          <a:latin typeface="+mn-lt"/>
                        </a:rPr>
                        <a:t>MEJORAMIENTO DE LOS SERVICIOS DE SALUD DEL CENTRO DE SALUD HUACCANA DEL DISTRITO DE HUACCANA - PROVINCIA DE CHINCHEROS - DEPARTAMENTO DE APURIMAC</a:t>
                      </a:r>
                      <a:endParaRPr lang="es-PE" sz="1000" b="0" i="0" u="none" strike="noStrike" dirty="0">
                        <a:effectLst/>
                        <a:latin typeface="+mn-lt"/>
                      </a:endParaRPr>
                    </a:p>
                  </a:txBody>
                  <a:tcPr marL="5595" marR="5595" marT="5595" marB="0" anchor="ctr">
                    <a:solidFill>
                      <a:schemeClr val="bg2">
                        <a:lumMod val="90000"/>
                      </a:schemeClr>
                    </a:solidFill>
                  </a:tcPr>
                </a:tc>
                <a:tc>
                  <a:txBody>
                    <a:bodyPr/>
                    <a:lstStyle/>
                    <a:p>
                      <a:pPr algn="ctr" fontAlgn="ctr"/>
                      <a:r>
                        <a:rPr lang="es-PE" sz="1000" u="none" strike="noStrike" dirty="0">
                          <a:effectLst/>
                          <a:latin typeface="+mn-lt"/>
                        </a:rPr>
                        <a:t>32,545,000.00</a:t>
                      </a:r>
                      <a:endParaRPr lang="es-PE" sz="1000" b="0" i="0" u="none" strike="noStrike" dirty="0">
                        <a:effectLst/>
                        <a:latin typeface="+mn-lt"/>
                      </a:endParaRPr>
                    </a:p>
                  </a:txBody>
                  <a:tcPr marL="5595" marR="5595" marT="5595" marB="0" anchor="ctr">
                    <a:solidFill>
                      <a:schemeClr val="bg2">
                        <a:lumMod val="90000"/>
                      </a:schemeClr>
                    </a:solidFill>
                  </a:tcPr>
                </a:tc>
                <a:tc>
                  <a:txBody>
                    <a:bodyPr/>
                    <a:lstStyle/>
                    <a:p>
                      <a:pPr algn="ctr" fontAlgn="ctr"/>
                      <a:r>
                        <a:rPr lang="es-PE" sz="1000" u="none" strike="noStrike" dirty="0">
                          <a:effectLst/>
                          <a:latin typeface="+mn-lt"/>
                        </a:rPr>
                        <a:t>En Formulación</a:t>
                      </a:r>
                      <a:endParaRPr lang="es-PE" sz="1000" b="0" i="0" u="none" strike="noStrike" dirty="0">
                        <a:effectLst/>
                        <a:latin typeface="+mn-lt"/>
                      </a:endParaRPr>
                    </a:p>
                  </a:txBody>
                  <a:tcPr marL="5595" marR="5595" marT="5595" marB="0" anchor="ctr">
                    <a:solidFill>
                      <a:schemeClr val="bg2">
                        <a:lumMod val="90000"/>
                      </a:schemeClr>
                    </a:solidFill>
                  </a:tcPr>
                </a:tc>
                <a:tc>
                  <a:txBody>
                    <a:bodyPr/>
                    <a:lstStyle/>
                    <a:p>
                      <a:pPr marL="0" indent="0" algn="ctr" fontAlgn="ctr">
                        <a:buFont typeface="Wingdings" panose="05000000000000000000" pitchFamily="2" charset="2"/>
                        <a:buNone/>
                      </a:pPr>
                      <a:r>
                        <a:rPr lang="es-PE" sz="1000" u="none" strike="noStrike" dirty="0">
                          <a:effectLst/>
                          <a:latin typeface="+mn-lt"/>
                        </a:rPr>
                        <a:t>5 meses</a:t>
                      </a:r>
                    </a:p>
                  </a:txBody>
                  <a:tcPr marL="5595" marR="5595" marT="5595" marB="0" anchor="ctr">
                    <a:solidFill>
                      <a:schemeClr val="bg2">
                        <a:lumMod val="90000"/>
                      </a:schemeClr>
                    </a:solidFill>
                  </a:tcPr>
                </a:tc>
                <a:tc>
                  <a:txBody>
                    <a:bodyPr/>
                    <a:lstStyle/>
                    <a:p>
                      <a:pPr marL="0" indent="0" algn="ctr" fontAlgn="ctr">
                        <a:buFont typeface="Wingdings" panose="05000000000000000000" pitchFamily="2" charset="2"/>
                        <a:buNone/>
                      </a:pPr>
                      <a:r>
                        <a:rPr lang="es-PE" sz="1000" u="none" strike="noStrike" dirty="0">
                          <a:effectLst/>
                          <a:latin typeface="+mn-lt"/>
                        </a:rPr>
                        <a:t>20/11/2019 - </a:t>
                      </a:r>
                      <a:br>
                        <a:rPr lang="es-PE" sz="1000" u="none" strike="noStrike" dirty="0">
                          <a:effectLst/>
                          <a:latin typeface="+mn-lt"/>
                        </a:rPr>
                      </a:br>
                      <a:r>
                        <a:rPr lang="es-PE" sz="1000" u="none" strike="noStrike" dirty="0">
                          <a:effectLst/>
                          <a:latin typeface="+mn-lt"/>
                        </a:rPr>
                        <a:t>20/03/2020</a:t>
                      </a:r>
                    </a:p>
                    <a:p>
                      <a:pPr marL="0" indent="0" algn="ctr" fontAlgn="ctr">
                        <a:buFont typeface="Wingdings" panose="05000000000000000000" pitchFamily="2" charset="2"/>
                        <a:buNone/>
                      </a:pPr>
                      <a:endParaRPr lang="es-PE" sz="1000" u="none" strike="noStrike" dirty="0">
                        <a:effectLst/>
                        <a:latin typeface="+mn-lt"/>
                      </a:endParaRPr>
                    </a:p>
                    <a:p>
                      <a:pPr marL="0" marR="0" lvl="0" indent="0" algn="ctr" defTabSz="914400" rtl="0" eaLnBrk="1" fontAlgn="ctr" latinLnBrk="0" hangingPunct="1">
                        <a:lnSpc>
                          <a:spcPct val="100000"/>
                        </a:lnSpc>
                        <a:spcBef>
                          <a:spcPts val="0"/>
                        </a:spcBef>
                        <a:spcAft>
                          <a:spcPts val="0"/>
                        </a:spcAft>
                        <a:buClrTx/>
                        <a:buSzTx/>
                        <a:buFont typeface="Wingdings" panose="05000000000000000000" pitchFamily="2" charset="2"/>
                        <a:buNone/>
                        <a:tabLst/>
                        <a:defRPr/>
                      </a:pPr>
                      <a:r>
                        <a:rPr lang="es-PE" sz="1000" u="none" strike="noStrike" dirty="0">
                          <a:effectLst/>
                          <a:latin typeface="+mn-lt"/>
                        </a:rPr>
                        <a:t>Reprogramado:</a:t>
                      </a:r>
                      <a:br>
                        <a:rPr lang="es-PE" sz="1000" u="none" strike="noStrike" dirty="0">
                          <a:effectLst/>
                          <a:latin typeface="+mn-lt"/>
                        </a:rPr>
                      </a:br>
                      <a:r>
                        <a:rPr lang="es-PE" sz="1000" u="none" strike="noStrike" dirty="0">
                          <a:effectLst/>
                          <a:latin typeface="+mn-lt"/>
                        </a:rPr>
                        <a:t>30/06/2020 - 31/10/2020</a:t>
                      </a:r>
                      <a:endParaRPr lang="es-PE" sz="1000" b="0" i="0" u="none" strike="noStrike" dirty="0">
                        <a:effectLst/>
                        <a:latin typeface="+mn-lt"/>
                      </a:endParaRPr>
                    </a:p>
                    <a:p>
                      <a:pPr marL="0" indent="0" algn="ctr" fontAlgn="ctr">
                        <a:buFont typeface="Wingdings" panose="05000000000000000000" pitchFamily="2" charset="2"/>
                        <a:buNone/>
                      </a:pPr>
                      <a:endParaRPr lang="es-PE" sz="1000" b="0" i="0" u="none" strike="noStrike" dirty="0">
                        <a:effectLst/>
                        <a:latin typeface="+mn-lt"/>
                      </a:endParaRPr>
                    </a:p>
                  </a:txBody>
                  <a:tcPr marL="5595" marR="5595" marT="5595" marB="0" anchor="ctr">
                    <a:solidFill>
                      <a:schemeClr val="bg2">
                        <a:lumMod val="90000"/>
                      </a:schemeClr>
                    </a:solidFill>
                  </a:tcPr>
                </a:tc>
                <a:tc>
                  <a:txBody>
                    <a:bodyPr/>
                    <a:lstStyle/>
                    <a:p>
                      <a:pPr marL="0" indent="0" algn="ctr" defTabSz="914400" rtl="0" eaLnBrk="1" fontAlgn="ctr" latinLnBrk="0" hangingPunct="1">
                        <a:buFont typeface="Wingdings" panose="05000000000000000000" pitchFamily="2" charset="2"/>
                        <a:buNone/>
                      </a:pPr>
                      <a:r>
                        <a:rPr lang="es-MX" sz="1000" u="none" strike="noStrike" kern="1200" dirty="0">
                          <a:solidFill>
                            <a:schemeClr val="tx1"/>
                          </a:solidFill>
                          <a:effectLst/>
                          <a:latin typeface="+mn-lt"/>
                          <a:ea typeface="+mn-ea"/>
                          <a:cs typeface="+mn-cs"/>
                        </a:rPr>
                        <a:t>84 días hasta la declaración de la emergencia sanitaria</a:t>
                      </a:r>
                      <a:endParaRPr lang="es-PE" sz="1000" u="none" strike="noStrike" kern="1200" dirty="0">
                        <a:solidFill>
                          <a:schemeClr val="tx1"/>
                        </a:solidFill>
                        <a:effectLst/>
                        <a:latin typeface="+mn-lt"/>
                        <a:ea typeface="+mn-ea"/>
                        <a:cs typeface="+mn-cs"/>
                      </a:endParaRPr>
                    </a:p>
                  </a:txBody>
                  <a:tcPr marL="5595" marR="5595" marT="5595" marB="0" anchor="ctr">
                    <a:solidFill>
                      <a:schemeClr val="bg2">
                        <a:lumMod val="90000"/>
                      </a:schemeClr>
                    </a:solidFill>
                  </a:tcPr>
                </a:tc>
                <a:tc>
                  <a:txBody>
                    <a:bodyPr/>
                    <a:lstStyle/>
                    <a:p>
                      <a:pPr marL="171450" indent="-171450" algn="l" fontAlgn="ctr">
                        <a:buFont typeface="Wingdings" panose="05000000000000000000" pitchFamily="2" charset="2"/>
                        <a:buChar char="§"/>
                      </a:pPr>
                      <a:r>
                        <a:rPr lang="es-PE" sz="1000" u="none" strike="noStrike" dirty="0">
                          <a:effectLst/>
                          <a:latin typeface="+mn-lt"/>
                        </a:rPr>
                        <a:t>60% de avance</a:t>
                      </a:r>
                    </a:p>
                    <a:p>
                      <a:pPr marL="171450" indent="-171450" algn="l" fontAlgn="ctr">
                        <a:buFont typeface="Wingdings" panose="05000000000000000000" pitchFamily="2" charset="2"/>
                        <a:buChar char="§"/>
                      </a:pPr>
                      <a:r>
                        <a:rPr lang="es-PE" sz="1000" u="none" strike="noStrike" dirty="0">
                          <a:effectLst/>
                          <a:latin typeface="+mn-lt"/>
                        </a:rPr>
                        <a:t>10 EESS</a:t>
                      </a:r>
                    </a:p>
                    <a:p>
                      <a:pPr marL="171450" indent="-171450" algn="l" fontAlgn="ctr">
                        <a:buFont typeface="Wingdings" panose="05000000000000000000" pitchFamily="2" charset="2"/>
                        <a:buChar char="§"/>
                      </a:pPr>
                      <a:r>
                        <a:rPr lang="es-PE" sz="1000" u="none" strike="noStrike" dirty="0">
                          <a:effectLst/>
                          <a:latin typeface="+mn-lt"/>
                        </a:rPr>
                        <a:t>12,253 beneficiarios</a:t>
                      </a:r>
                    </a:p>
                    <a:p>
                      <a:pPr marL="171450" indent="-171450" algn="l" fontAlgn="ctr">
                        <a:buFont typeface="Wingdings" panose="05000000000000000000" pitchFamily="2" charset="2"/>
                        <a:buChar char="§"/>
                      </a:pPr>
                      <a:r>
                        <a:rPr lang="es-PE" sz="1000" u="none" strike="noStrike" dirty="0">
                          <a:effectLst/>
                          <a:latin typeface="+mn-lt"/>
                        </a:rPr>
                        <a:t>Distritos de </a:t>
                      </a:r>
                      <a:r>
                        <a:rPr lang="es-PE" sz="1000" u="none" strike="noStrike" dirty="0" err="1">
                          <a:effectLst/>
                          <a:latin typeface="+mn-lt"/>
                        </a:rPr>
                        <a:t>Huaccana</a:t>
                      </a:r>
                      <a:r>
                        <a:rPr lang="es-PE" sz="1000" u="none" strike="noStrike" dirty="0">
                          <a:effectLst/>
                          <a:latin typeface="+mn-lt"/>
                        </a:rPr>
                        <a:t>, </a:t>
                      </a:r>
                      <a:r>
                        <a:rPr lang="es-PE" sz="1000" u="none" strike="noStrike" dirty="0" err="1">
                          <a:effectLst/>
                          <a:latin typeface="+mn-lt"/>
                        </a:rPr>
                        <a:t>Ongoy</a:t>
                      </a:r>
                      <a:r>
                        <a:rPr lang="es-PE" sz="1000" u="none" strike="noStrike" dirty="0">
                          <a:effectLst/>
                          <a:latin typeface="+mn-lt"/>
                        </a:rPr>
                        <a:t>, </a:t>
                      </a:r>
                      <a:r>
                        <a:rPr lang="es-PE" sz="1000" u="none" strike="noStrike" dirty="0" err="1">
                          <a:effectLst/>
                          <a:latin typeface="+mn-lt"/>
                        </a:rPr>
                        <a:t>Rochacc</a:t>
                      </a:r>
                      <a:r>
                        <a:rPr lang="es-PE" sz="1000" u="none" strike="noStrike" dirty="0">
                          <a:effectLst/>
                          <a:latin typeface="+mn-lt"/>
                        </a:rPr>
                        <a:t>, Los </a:t>
                      </a:r>
                      <a:r>
                        <a:rPr lang="es-PE" sz="1000" u="none" strike="noStrike" dirty="0" err="1">
                          <a:effectLst/>
                          <a:latin typeface="+mn-lt"/>
                        </a:rPr>
                        <a:t>CHankas</a:t>
                      </a:r>
                      <a:r>
                        <a:rPr lang="es-PE" sz="1000" u="none" strike="noStrike" dirty="0">
                          <a:effectLst/>
                          <a:latin typeface="+mn-lt"/>
                        </a:rPr>
                        <a:t> </a:t>
                      </a:r>
                      <a:endParaRPr lang="es-PE" sz="1000" b="0" i="0" u="none" strike="noStrike" dirty="0">
                        <a:effectLst/>
                        <a:latin typeface="+mn-lt"/>
                      </a:endParaRPr>
                    </a:p>
                  </a:txBody>
                  <a:tcPr marL="5595" marR="5595" marT="5595" marB="0" anchor="ctr">
                    <a:solidFill>
                      <a:schemeClr val="bg2">
                        <a:lumMod val="90000"/>
                      </a:schemeClr>
                    </a:solidFill>
                  </a:tcPr>
                </a:tc>
                <a:tc>
                  <a:txBody>
                    <a:bodyPr/>
                    <a:lstStyle/>
                    <a:p>
                      <a:pPr marL="171450" indent="-171450" algn="l" fontAlgn="ctr">
                        <a:buFont typeface="Arial" panose="020B0604020202020204" pitchFamily="34" charset="0"/>
                        <a:buChar char="•"/>
                      </a:pPr>
                      <a:r>
                        <a:rPr lang="es-PE" sz="1000" u="none" strike="noStrike" dirty="0">
                          <a:effectLst/>
                          <a:latin typeface="+mn-lt"/>
                        </a:rPr>
                        <a:t>ITSE</a:t>
                      </a:r>
                    </a:p>
                    <a:p>
                      <a:pPr marL="171450" indent="-171450" algn="l" fontAlgn="ctr">
                        <a:buFont typeface="Arial" panose="020B0604020202020204" pitchFamily="34" charset="0"/>
                        <a:buChar char="•"/>
                      </a:pPr>
                      <a:r>
                        <a:rPr lang="es-PE" sz="1000" u="none" strike="noStrike" dirty="0">
                          <a:effectLst/>
                          <a:latin typeface="+mn-lt"/>
                        </a:rPr>
                        <a:t>Estudio de Esclerometría y Escaneo</a:t>
                      </a:r>
                    </a:p>
                    <a:p>
                      <a:pPr marL="171450" marR="0" lvl="0" indent="-171450" algn="l" defTabSz="914400" rtl="0" eaLnBrk="1" fontAlgn="ctr" latinLnBrk="0" hangingPunct="1">
                        <a:lnSpc>
                          <a:spcPct val="100000"/>
                        </a:lnSpc>
                        <a:spcBef>
                          <a:spcPts val="0"/>
                        </a:spcBef>
                        <a:spcAft>
                          <a:spcPts val="0"/>
                        </a:spcAft>
                        <a:buClrTx/>
                        <a:buSzTx/>
                        <a:buFont typeface="Arial" panose="020B0604020202020204" pitchFamily="34" charset="0"/>
                        <a:buChar char="•"/>
                        <a:tabLst/>
                        <a:defRPr/>
                      </a:pPr>
                      <a:r>
                        <a:rPr lang="es-PE" sz="1000" b="0" i="0" u="none" strike="noStrike" dirty="0">
                          <a:effectLst/>
                          <a:latin typeface="+mn-lt"/>
                        </a:rPr>
                        <a:t>Demora excesiva en la aprobación de documentos por la DIRESA, Red de Salud Virgen de Cocharcas, MR </a:t>
                      </a:r>
                      <a:r>
                        <a:rPr lang="es-PE" sz="1000" b="0" i="0" u="none" strike="noStrike" dirty="0" err="1">
                          <a:effectLst/>
                          <a:latin typeface="+mn-lt"/>
                        </a:rPr>
                        <a:t>Huaccana</a:t>
                      </a:r>
                      <a:r>
                        <a:rPr lang="es-PE" sz="1000" b="0" i="0" u="none" strike="noStrike" dirty="0">
                          <a:effectLst/>
                          <a:latin typeface="+mn-lt"/>
                        </a:rPr>
                        <a:t> y la Municipalidad Distrital de </a:t>
                      </a:r>
                      <a:r>
                        <a:rPr lang="es-PE" sz="1000" b="0" i="0" u="none" strike="noStrike" dirty="0" err="1">
                          <a:effectLst/>
                          <a:latin typeface="+mn-lt"/>
                        </a:rPr>
                        <a:t>Huaccana</a:t>
                      </a:r>
                      <a:endParaRPr lang="es-PE" sz="1000" b="0" i="0" u="none" strike="noStrike" dirty="0">
                        <a:effectLst/>
                        <a:latin typeface="+mn-lt"/>
                      </a:endParaRPr>
                    </a:p>
                    <a:p>
                      <a:pPr marL="171450" marR="0" lvl="0" indent="-171450" algn="l" defTabSz="914400" rtl="0" eaLnBrk="1" fontAlgn="ctr" latinLnBrk="0" hangingPunct="1">
                        <a:lnSpc>
                          <a:spcPct val="100000"/>
                        </a:lnSpc>
                        <a:spcBef>
                          <a:spcPts val="0"/>
                        </a:spcBef>
                        <a:spcAft>
                          <a:spcPts val="0"/>
                        </a:spcAft>
                        <a:buClrTx/>
                        <a:buSzTx/>
                        <a:buFont typeface="Arial" panose="020B0604020202020204" pitchFamily="34" charset="0"/>
                        <a:buChar char="•"/>
                        <a:tabLst/>
                        <a:defRPr/>
                      </a:pPr>
                      <a:r>
                        <a:rPr lang="es-PE" sz="1000" b="0" i="0" u="none" strike="noStrike" dirty="0">
                          <a:effectLst/>
                          <a:latin typeface="+mn-lt"/>
                        </a:rPr>
                        <a:t>Falta de RRHH</a:t>
                      </a:r>
                    </a:p>
                  </a:txBody>
                  <a:tcPr marL="5595" marR="5595" marT="5595" marB="0" anchor="ctr">
                    <a:solidFill>
                      <a:schemeClr val="bg2">
                        <a:lumMod val="90000"/>
                      </a:schemeClr>
                    </a:solidFill>
                  </a:tcPr>
                </a:tc>
                <a:extLst>
                  <a:ext uri="{0D108BD9-81ED-4DB2-BD59-A6C34878D82A}">
                    <a16:rowId xmlns:a16="http://schemas.microsoft.com/office/drawing/2014/main" val="10002"/>
                  </a:ext>
                </a:extLst>
              </a:tr>
              <a:tr h="666522">
                <a:tc>
                  <a:txBody>
                    <a:bodyPr/>
                    <a:lstStyle/>
                    <a:p>
                      <a:pPr algn="ctr" fontAlgn="ctr"/>
                      <a:r>
                        <a:rPr lang="es-PE" sz="1000" u="none" strike="noStrike">
                          <a:effectLst/>
                          <a:latin typeface="+mn-lt"/>
                        </a:rPr>
                        <a:t>3</a:t>
                      </a:r>
                      <a:endParaRPr lang="es-PE" sz="1000" b="0" i="0" u="none" strike="noStrike">
                        <a:effectLst/>
                        <a:latin typeface="+mn-lt"/>
                      </a:endParaRPr>
                    </a:p>
                  </a:txBody>
                  <a:tcPr marL="5595" marR="5595" marT="5595" marB="0" anchor="ctr"/>
                </a:tc>
                <a:tc>
                  <a:txBody>
                    <a:bodyPr/>
                    <a:lstStyle/>
                    <a:p>
                      <a:pPr algn="ctr" fontAlgn="ctr"/>
                      <a:r>
                        <a:rPr lang="es-PE" sz="1000" u="none" strike="noStrike">
                          <a:effectLst/>
                          <a:latin typeface="+mn-lt"/>
                        </a:rPr>
                        <a:t>45085</a:t>
                      </a:r>
                      <a:endParaRPr lang="es-PE" sz="1000" b="0" i="0" u="none" strike="noStrike">
                        <a:effectLst/>
                        <a:latin typeface="+mn-lt"/>
                      </a:endParaRPr>
                    </a:p>
                  </a:txBody>
                  <a:tcPr marL="5595" marR="5595" marT="5595" marB="0" anchor="ctr"/>
                </a:tc>
                <a:tc>
                  <a:txBody>
                    <a:bodyPr/>
                    <a:lstStyle/>
                    <a:p>
                      <a:pPr algn="l" fontAlgn="ctr"/>
                      <a:r>
                        <a:rPr lang="es-PE" sz="1000" u="none" strike="noStrike">
                          <a:effectLst/>
                          <a:latin typeface="+mn-lt"/>
                        </a:rPr>
                        <a:t>MEJORAMIENTO DE LOS SERVICIOS DE SALUD DE LOS EE.SS. KILCATA, YUMIRE, SONCCOCCOCHA, MAMARA, TURPAY, CURASCO Y AYRIHUANCA DE LAS PROVINCIAS DE ANTABAMBA Y GRAU DEL DEPARTAMENTO DE APURIMAC</a:t>
                      </a:r>
                      <a:endParaRPr lang="es-PE" sz="1000" b="0" i="0" u="none" strike="noStrike">
                        <a:effectLst/>
                        <a:latin typeface="+mn-lt"/>
                      </a:endParaRPr>
                    </a:p>
                  </a:txBody>
                  <a:tcPr marL="5595" marR="5595" marT="5595" marB="0" anchor="ctr"/>
                </a:tc>
                <a:tc>
                  <a:txBody>
                    <a:bodyPr/>
                    <a:lstStyle/>
                    <a:p>
                      <a:pPr algn="ctr" fontAlgn="ctr"/>
                      <a:r>
                        <a:rPr lang="es-PE" sz="1000" u="none" strike="noStrike" dirty="0">
                          <a:effectLst/>
                          <a:latin typeface="+mn-lt"/>
                        </a:rPr>
                        <a:t>14,051,640.10</a:t>
                      </a:r>
                      <a:endParaRPr lang="es-PE" sz="1000" b="0" i="0" u="none" strike="noStrike" dirty="0">
                        <a:effectLst/>
                        <a:latin typeface="+mn-lt"/>
                      </a:endParaRPr>
                    </a:p>
                  </a:txBody>
                  <a:tcPr marL="5595" marR="5595" marT="5595" marB="0" anchor="ctr"/>
                </a:tc>
                <a:tc>
                  <a:txBody>
                    <a:bodyPr/>
                    <a:lstStyle/>
                    <a:p>
                      <a:pPr algn="ctr" fontAlgn="ctr"/>
                      <a:r>
                        <a:rPr lang="es-PE" sz="1000" u="none" strike="noStrike" dirty="0">
                          <a:effectLst/>
                          <a:latin typeface="+mn-lt"/>
                        </a:rPr>
                        <a:t>En Formulación</a:t>
                      </a:r>
                      <a:endParaRPr lang="es-PE" sz="1000" b="0" i="0" u="none" strike="noStrike" dirty="0">
                        <a:effectLst/>
                        <a:latin typeface="+mn-lt"/>
                      </a:endParaRPr>
                    </a:p>
                  </a:txBody>
                  <a:tcPr marL="5595" marR="5595" marT="5595" marB="0" anchor="ctr"/>
                </a:tc>
                <a:tc>
                  <a:txBody>
                    <a:bodyPr/>
                    <a:lstStyle/>
                    <a:p>
                      <a:pPr marL="0" indent="0" algn="ctr" fontAlgn="ctr">
                        <a:buFont typeface="Wingdings" panose="05000000000000000000" pitchFamily="2" charset="2"/>
                        <a:buNone/>
                      </a:pPr>
                      <a:r>
                        <a:rPr lang="es-PE" sz="1000" u="none" strike="noStrike" dirty="0">
                          <a:effectLst/>
                          <a:latin typeface="+mn-lt"/>
                        </a:rPr>
                        <a:t>5 meses</a:t>
                      </a:r>
                      <a:endParaRPr lang="es-PE" sz="1000" b="0" i="0" u="none" strike="noStrike" dirty="0">
                        <a:effectLst/>
                        <a:latin typeface="+mn-lt"/>
                      </a:endParaRPr>
                    </a:p>
                  </a:txBody>
                  <a:tcPr marL="5595" marR="5595" marT="5595" marB="0" anchor="ctr"/>
                </a:tc>
                <a:tc>
                  <a:txBody>
                    <a:bodyPr/>
                    <a:lstStyle/>
                    <a:p>
                      <a:pPr marL="0" indent="0" algn="ctr" fontAlgn="ctr">
                        <a:buFont typeface="Wingdings" panose="05000000000000000000" pitchFamily="2" charset="2"/>
                        <a:buNone/>
                      </a:pPr>
                      <a:r>
                        <a:rPr lang="es-PE" sz="1000" u="none" strike="noStrike" dirty="0">
                          <a:effectLst/>
                          <a:latin typeface="+mn-lt"/>
                        </a:rPr>
                        <a:t>28/10/2019 - </a:t>
                      </a:r>
                      <a:br>
                        <a:rPr lang="es-PE" sz="1000" u="none" strike="noStrike" dirty="0">
                          <a:effectLst/>
                          <a:latin typeface="+mn-lt"/>
                        </a:rPr>
                      </a:br>
                      <a:r>
                        <a:rPr lang="es-PE" sz="1000" u="none" strike="noStrike" dirty="0">
                          <a:effectLst/>
                          <a:latin typeface="+mn-lt"/>
                        </a:rPr>
                        <a:t>28/05/2020</a:t>
                      </a:r>
                    </a:p>
                    <a:p>
                      <a:pPr marL="0" indent="0" algn="ctr" fontAlgn="ctr">
                        <a:buFont typeface="Wingdings" panose="05000000000000000000" pitchFamily="2" charset="2"/>
                        <a:buNone/>
                      </a:pPr>
                      <a:endParaRPr lang="es-PE" sz="1000" u="none" strike="noStrike" dirty="0">
                        <a:effectLst/>
                        <a:latin typeface="+mn-lt"/>
                      </a:endParaRPr>
                    </a:p>
                    <a:p>
                      <a:pPr marL="0" indent="0" algn="ctr" fontAlgn="ctr">
                        <a:buFont typeface="Wingdings" panose="05000000000000000000" pitchFamily="2" charset="2"/>
                        <a:buNone/>
                      </a:pPr>
                      <a:r>
                        <a:rPr lang="es-PE" sz="1000" u="none" strike="noStrike" dirty="0">
                          <a:effectLst/>
                          <a:latin typeface="+mn-lt"/>
                        </a:rPr>
                        <a:t>Falta reprogramar</a:t>
                      </a:r>
                    </a:p>
                  </a:txBody>
                  <a:tcPr marL="5595" marR="5595" marT="5595" marB="0" anchor="ctr"/>
                </a:tc>
                <a:tc>
                  <a:txBody>
                    <a:bodyPr/>
                    <a:lstStyle/>
                    <a:p>
                      <a:pPr marL="0" marR="0" lvl="0" indent="0" algn="ctr" defTabSz="914400" rtl="0" eaLnBrk="1" fontAlgn="ctr" latinLnBrk="0" hangingPunct="1">
                        <a:lnSpc>
                          <a:spcPct val="100000"/>
                        </a:lnSpc>
                        <a:spcBef>
                          <a:spcPts val="0"/>
                        </a:spcBef>
                        <a:spcAft>
                          <a:spcPts val="0"/>
                        </a:spcAft>
                        <a:buClrTx/>
                        <a:buSzTx/>
                        <a:buFont typeface="Wingdings" panose="05000000000000000000" pitchFamily="2" charset="2"/>
                        <a:buNone/>
                        <a:tabLst/>
                        <a:defRPr/>
                      </a:pPr>
                      <a:r>
                        <a:rPr lang="es-MX" sz="1000" u="none" strike="noStrike" kern="1200" dirty="0">
                          <a:solidFill>
                            <a:schemeClr val="tx1"/>
                          </a:solidFill>
                          <a:effectLst/>
                          <a:latin typeface="+mn-lt"/>
                          <a:ea typeface="+mn-ea"/>
                          <a:cs typeface="+mn-cs"/>
                        </a:rPr>
                        <a:t>101 días hasta la declaración de la emergencia sanitaria</a:t>
                      </a:r>
                      <a:endParaRPr lang="es-PE" sz="1000" u="none" strike="noStrike" kern="1200" dirty="0">
                        <a:solidFill>
                          <a:schemeClr val="tx1"/>
                        </a:solidFill>
                        <a:effectLst/>
                        <a:latin typeface="+mn-lt"/>
                        <a:ea typeface="+mn-ea"/>
                        <a:cs typeface="+mn-cs"/>
                      </a:endParaRPr>
                    </a:p>
                  </a:txBody>
                  <a:tcPr marL="5595" marR="5595" marT="5595" marB="0" anchor="ctr"/>
                </a:tc>
                <a:tc>
                  <a:txBody>
                    <a:bodyPr/>
                    <a:lstStyle/>
                    <a:p>
                      <a:pPr marL="171450" indent="-171450" algn="l" fontAlgn="ctr">
                        <a:buFont typeface="Wingdings" panose="05000000000000000000" pitchFamily="2" charset="2"/>
                        <a:buChar char="§"/>
                      </a:pPr>
                      <a:r>
                        <a:rPr lang="es-PE" sz="1000" u="none" strike="noStrike" dirty="0">
                          <a:effectLst/>
                          <a:latin typeface="+mn-lt"/>
                        </a:rPr>
                        <a:t>60% de avance</a:t>
                      </a:r>
                    </a:p>
                    <a:p>
                      <a:pPr marL="171450" indent="-171450" algn="l" fontAlgn="ctr">
                        <a:buFont typeface="Wingdings" panose="05000000000000000000" pitchFamily="2" charset="2"/>
                        <a:buChar char="§"/>
                      </a:pPr>
                      <a:r>
                        <a:rPr lang="es-PE" sz="1000" u="none" strike="noStrike" dirty="0">
                          <a:effectLst/>
                          <a:latin typeface="+mn-lt"/>
                        </a:rPr>
                        <a:t>07 EESS</a:t>
                      </a:r>
                    </a:p>
                    <a:p>
                      <a:pPr marL="171450" indent="-171450" algn="l" fontAlgn="ctr">
                        <a:buFont typeface="Wingdings" panose="05000000000000000000" pitchFamily="2" charset="2"/>
                        <a:buChar char="§"/>
                      </a:pPr>
                      <a:r>
                        <a:rPr lang="es-PE" sz="1000" u="none" strike="noStrike" dirty="0">
                          <a:effectLst/>
                          <a:latin typeface="+mn-lt"/>
                        </a:rPr>
                        <a:t>5042 beneficiarios</a:t>
                      </a:r>
                      <a:endParaRPr lang="es-PE" sz="1000" b="0" i="0" u="none" strike="noStrike" dirty="0">
                        <a:effectLst/>
                        <a:latin typeface="+mn-lt"/>
                      </a:endParaRPr>
                    </a:p>
                  </a:txBody>
                  <a:tcPr marL="5595" marR="5595" marT="5595" marB="0" anchor="ctr"/>
                </a:tc>
                <a:tc>
                  <a:txBody>
                    <a:bodyPr/>
                    <a:lstStyle/>
                    <a:p>
                      <a:pPr marL="171450" indent="-171450" algn="l" fontAlgn="ctr">
                        <a:buFont typeface="Arial" panose="020B0604020202020204" pitchFamily="34" charset="0"/>
                        <a:buChar char="•"/>
                      </a:pPr>
                      <a:r>
                        <a:rPr lang="es-PE" sz="1000" u="none" strike="noStrike" dirty="0">
                          <a:effectLst/>
                          <a:latin typeface="+mn-lt"/>
                        </a:rPr>
                        <a:t>El retraso se debe a que se ha incluido 02 PS (</a:t>
                      </a:r>
                      <a:r>
                        <a:rPr lang="es-PE" sz="1000" u="none" strike="noStrike" dirty="0" err="1">
                          <a:effectLst/>
                          <a:latin typeface="+mn-lt"/>
                        </a:rPr>
                        <a:t>Curasco</a:t>
                      </a:r>
                      <a:r>
                        <a:rPr lang="es-PE" sz="1000" u="none" strike="noStrike" dirty="0">
                          <a:effectLst/>
                          <a:latin typeface="+mn-lt"/>
                        </a:rPr>
                        <a:t> y </a:t>
                      </a:r>
                      <a:r>
                        <a:rPr lang="es-PE" sz="1000" u="none" strike="noStrike" dirty="0" err="1">
                          <a:effectLst/>
                          <a:latin typeface="+mn-lt"/>
                        </a:rPr>
                        <a:t>Ayrihuanca</a:t>
                      </a:r>
                      <a:r>
                        <a:rPr lang="es-PE" sz="1000" u="none" strike="noStrike" dirty="0">
                          <a:effectLst/>
                          <a:latin typeface="+mn-lt"/>
                        </a:rPr>
                        <a:t>)</a:t>
                      </a:r>
                    </a:p>
                    <a:p>
                      <a:pPr marL="171450" indent="-171450" algn="l" fontAlgn="ctr">
                        <a:buFont typeface="Arial" panose="020B0604020202020204" pitchFamily="34" charset="0"/>
                        <a:buChar char="•"/>
                      </a:pPr>
                      <a:r>
                        <a:rPr lang="es-PE" sz="1000" u="none" strike="noStrike" dirty="0">
                          <a:effectLst/>
                          <a:latin typeface="+mn-lt"/>
                        </a:rPr>
                        <a:t>Estudio de Esclerometría y Escaneo</a:t>
                      </a:r>
                    </a:p>
                    <a:p>
                      <a:pPr marL="171450" indent="-171450" algn="l" fontAlgn="ctr">
                        <a:buFont typeface="Arial" panose="020B0604020202020204" pitchFamily="34" charset="0"/>
                        <a:buChar char="•"/>
                      </a:pPr>
                      <a:r>
                        <a:rPr lang="es-PE" sz="1000" b="0" i="0" u="none" strike="noStrike" dirty="0">
                          <a:effectLst/>
                          <a:latin typeface="+mn-lt"/>
                        </a:rPr>
                        <a:t>Demora excesiva en la aprobación de documentos por la DIRESA</a:t>
                      </a:r>
                    </a:p>
                    <a:p>
                      <a:pPr marL="171450" indent="-171450" algn="l" fontAlgn="ctr">
                        <a:buFont typeface="Arial" panose="020B0604020202020204" pitchFamily="34" charset="0"/>
                        <a:buChar char="•"/>
                      </a:pPr>
                      <a:r>
                        <a:rPr lang="es-PE" sz="1000" b="0" i="0" u="none" strike="noStrike" dirty="0">
                          <a:effectLst/>
                          <a:latin typeface="+mn-lt"/>
                        </a:rPr>
                        <a:t>Saneamiento del terreno del PS</a:t>
                      </a:r>
                    </a:p>
                    <a:p>
                      <a:pPr marL="171450" indent="-171450" algn="l" fontAlgn="ctr">
                        <a:buFont typeface="Arial" panose="020B0604020202020204" pitchFamily="34" charset="0"/>
                        <a:buChar char="•"/>
                      </a:pPr>
                      <a:r>
                        <a:rPr lang="es-PE" sz="1000" b="0" i="0" u="none" strike="noStrike" dirty="0">
                          <a:effectLst/>
                          <a:latin typeface="+mn-lt"/>
                        </a:rPr>
                        <a:t>Falta de RRHH</a:t>
                      </a:r>
                    </a:p>
                  </a:txBody>
                  <a:tcPr marL="5595" marR="5595" marT="5595" marB="0" anchor="ctr"/>
                </a:tc>
                <a:extLst>
                  <a:ext uri="{0D108BD9-81ED-4DB2-BD59-A6C34878D82A}">
                    <a16:rowId xmlns:a16="http://schemas.microsoft.com/office/drawing/2014/main" val="10003"/>
                  </a:ext>
                </a:extLst>
              </a:tr>
            </a:tbl>
          </a:graphicData>
        </a:graphic>
      </p:graphicFrame>
      <p:pic>
        <p:nvPicPr>
          <p:cNvPr id="7" name="Picture 2" descr="Iconos de computadora inicio botón firmar, inicio, firmar, en ...">
            <a:hlinkClick r:id="rId3" action="ppaction://hlinksldjump"/>
            <a:extLst>
              <a:ext uri="{FF2B5EF4-FFF2-40B4-BE49-F238E27FC236}">
                <a16:creationId xmlns:a16="http://schemas.microsoft.com/office/drawing/2014/main" id="{CCF93F7B-F0C6-429F-BECF-00E43C2A38B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99527" y="534995"/>
            <a:ext cx="446986" cy="4469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194540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3"/>
          <p:cNvSpPr txBox="1">
            <a:spLocks noGrp="1"/>
          </p:cNvSpPr>
          <p:nvPr>
            <p:ph type="title"/>
          </p:nvPr>
        </p:nvSpPr>
        <p:spPr>
          <a:xfrm>
            <a:off x="1110504" y="808737"/>
            <a:ext cx="10562741" cy="446986"/>
          </a:xfrm>
          <a:prstGeom prst="rect">
            <a:avLst/>
          </a:prstGeom>
        </p:spPr>
        <p:txBody>
          <a:bodyPr spcFirstLastPara="1" vert="horz" wrap="square" lIns="0" tIns="0" rIns="0" bIns="0" rtlCol="0" anchor="b" anchorCtr="0">
            <a:noAutofit/>
          </a:bodyPr>
          <a:lstStyle/>
          <a:p>
            <a:pPr algn="ctr" defTabSz="457200">
              <a:lnSpc>
                <a:spcPct val="100000"/>
              </a:lnSpc>
              <a:buClr>
                <a:schemeClr val="dk1"/>
              </a:buClr>
              <a:buSzPts val="5400"/>
            </a:pPr>
            <a:r>
              <a:rPr lang="en" sz="2800" b="1" dirty="0">
                <a:ln w="0"/>
                <a:solidFill>
                  <a:schemeClr val="accent1"/>
                </a:solidFill>
                <a:latin typeface="+mn-lt"/>
                <a:sym typeface="Lato Black"/>
              </a:rPr>
              <a:t>Proyectos en Formulación y Programados  a Nivel de Idea - 2020</a:t>
            </a:r>
            <a:endParaRPr sz="2800" b="1" dirty="0">
              <a:ln w="0"/>
              <a:solidFill>
                <a:schemeClr val="accent1"/>
              </a:solidFill>
              <a:latin typeface="+mn-lt"/>
              <a:sym typeface="Lato Black"/>
            </a:endParaRPr>
          </a:p>
        </p:txBody>
      </p:sp>
      <p:sp>
        <p:nvSpPr>
          <p:cNvPr id="99" name="Google Shape;99;p13"/>
          <p:cNvSpPr txBox="1">
            <a:spLocks noGrp="1"/>
          </p:cNvSpPr>
          <p:nvPr>
            <p:ph type="sldNum" idx="12"/>
          </p:nvPr>
        </p:nvSpPr>
        <p:spPr>
          <a:prstGeom prst="rect">
            <a:avLst/>
          </a:prstGeom>
        </p:spPr>
        <p:txBody>
          <a:bodyPr spcFirstLastPara="1" vert="horz" wrap="square" lIns="0" tIns="0" rIns="0" bIns="0" rtlCol="0" anchor="ctr" anchorCtr="0">
            <a:noAutofit/>
          </a:bodyPr>
          <a:lstStyle/>
          <a:p>
            <a:fld id="{00000000-1234-1234-1234-123412341234}" type="slidenum">
              <a:rPr lang="en"/>
              <a:pPr/>
              <a:t>5</a:t>
            </a:fld>
            <a:endParaRPr/>
          </a:p>
        </p:txBody>
      </p:sp>
      <p:sp>
        <p:nvSpPr>
          <p:cNvPr id="2" name="Google Shape;95;p13">
            <a:extLst>
              <a:ext uri="{FF2B5EF4-FFF2-40B4-BE49-F238E27FC236}">
                <a16:creationId xmlns:a16="http://schemas.microsoft.com/office/drawing/2014/main" id="{DAEB0D2F-2CCF-47D1-94EF-E65610CDEE82}"/>
              </a:ext>
            </a:extLst>
          </p:cNvPr>
          <p:cNvSpPr txBox="1">
            <a:spLocks/>
          </p:cNvSpPr>
          <p:nvPr/>
        </p:nvSpPr>
        <p:spPr>
          <a:xfrm>
            <a:off x="705290" y="273911"/>
            <a:ext cx="10315553" cy="446986"/>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1pPr>
            <a:lvl2pPr marR="0" lvl="1"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2pPr>
            <a:lvl3pPr marR="0" lvl="2"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3pPr>
            <a:lvl4pPr marR="0" lvl="3"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4pPr>
            <a:lvl5pPr marR="0" lvl="4"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5pPr>
            <a:lvl6pPr marR="0" lvl="5"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6pPr>
            <a:lvl7pPr marR="0" lvl="6"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7pPr>
            <a:lvl8pPr marR="0" lvl="7"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8pPr>
            <a:lvl9pPr marR="0" lvl="8"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9pPr>
          </a:lstStyle>
          <a:p>
            <a:pPr algn="ctr"/>
            <a:r>
              <a:rPr lang="es-MX" sz="2400" b="1" dirty="0">
                <a:ln w="0"/>
                <a:solidFill>
                  <a:schemeClr val="tx1"/>
                </a:solidFill>
                <a:effectLst>
                  <a:outerShdw blurRad="38100" dist="25400" dir="5400000" algn="ctr" rotWithShape="0">
                    <a:srgbClr val="6E747A">
                      <a:alpha val="43000"/>
                    </a:srgbClr>
                  </a:outerShdw>
                </a:effectLst>
                <a:latin typeface="Arial Black" panose="020B0A04020102020204" pitchFamily="34" charset="0"/>
                <a:ea typeface="+mj-ea"/>
                <a:cs typeface="+mj-cs"/>
              </a:rPr>
              <a:t>Función </a:t>
            </a:r>
            <a:r>
              <a:rPr lang="es-PE" sz="2400" b="1" dirty="0">
                <a:ln w="0"/>
                <a:solidFill>
                  <a:schemeClr val="tx1"/>
                </a:solidFill>
                <a:effectLst>
                  <a:outerShdw blurRad="38100" dist="25400" dir="5400000" algn="ctr" rotWithShape="0">
                    <a:srgbClr val="6E747A">
                      <a:alpha val="43000"/>
                    </a:srgbClr>
                  </a:outerShdw>
                </a:effectLst>
                <a:latin typeface="Arial Black" panose="020B0A04020102020204" pitchFamily="34" charset="0"/>
                <a:ea typeface="+mj-ea"/>
                <a:cs typeface="+mj-cs"/>
              </a:rPr>
              <a:t>Salud</a:t>
            </a:r>
            <a:endParaRPr lang="es-MX" sz="2400" b="1" dirty="0">
              <a:ln w="0"/>
              <a:solidFill>
                <a:schemeClr val="accent1"/>
              </a:solidFill>
              <a:effectLst>
                <a:outerShdw blurRad="38100" dist="25400" dir="5400000" algn="ctr" rotWithShape="0">
                  <a:srgbClr val="6E747A">
                    <a:alpha val="43000"/>
                  </a:srgbClr>
                </a:outerShdw>
              </a:effectLst>
              <a:latin typeface="Arial Black" panose="020B0A04020102020204" pitchFamily="34" charset="0"/>
              <a:ea typeface="+mj-ea"/>
              <a:cs typeface="+mj-cs"/>
            </a:endParaRPr>
          </a:p>
        </p:txBody>
      </p:sp>
      <p:graphicFrame>
        <p:nvGraphicFramePr>
          <p:cNvPr id="6" name="Tabla 5"/>
          <p:cNvGraphicFramePr>
            <a:graphicFrameLocks noGrp="1"/>
          </p:cNvGraphicFramePr>
          <p:nvPr>
            <p:extLst>
              <p:ext uri="{D42A27DB-BD31-4B8C-83A1-F6EECF244321}">
                <p14:modId xmlns:p14="http://schemas.microsoft.com/office/powerpoint/2010/main" val="1226838267"/>
              </p:ext>
            </p:extLst>
          </p:nvPr>
        </p:nvGraphicFramePr>
        <p:xfrm>
          <a:off x="263716" y="1807387"/>
          <a:ext cx="11609837" cy="2363926"/>
        </p:xfrm>
        <a:graphic>
          <a:graphicData uri="http://schemas.openxmlformats.org/drawingml/2006/table">
            <a:tbl>
              <a:tblPr>
                <a:tableStyleId>{BDBED569-4797-4DF1-A0F4-6AAB3CD982D8}</a:tableStyleId>
              </a:tblPr>
              <a:tblGrid>
                <a:gridCol w="294223">
                  <a:extLst>
                    <a:ext uri="{9D8B030D-6E8A-4147-A177-3AD203B41FA5}">
                      <a16:colId xmlns:a16="http://schemas.microsoft.com/office/drawing/2014/main" val="20000"/>
                    </a:ext>
                  </a:extLst>
                </a:gridCol>
                <a:gridCol w="557939">
                  <a:extLst>
                    <a:ext uri="{9D8B030D-6E8A-4147-A177-3AD203B41FA5}">
                      <a16:colId xmlns:a16="http://schemas.microsoft.com/office/drawing/2014/main" val="20001"/>
                    </a:ext>
                  </a:extLst>
                </a:gridCol>
                <a:gridCol w="3580995">
                  <a:extLst>
                    <a:ext uri="{9D8B030D-6E8A-4147-A177-3AD203B41FA5}">
                      <a16:colId xmlns:a16="http://schemas.microsoft.com/office/drawing/2014/main" val="20002"/>
                    </a:ext>
                  </a:extLst>
                </a:gridCol>
                <a:gridCol w="835247">
                  <a:extLst>
                    <a:ext uri="{9D8B030D-6E8A-4147-A177-3AD203B41FA5}">
                      <a16:colId xmlns:a16="http://schemas.microsoft.com/office/drawing/2014/main" val="20003"/>
                    </a:ext>
                  </a:extLst>
                </a:gridCol>
                <a:gridCol w="803366">
                  <a:extLst>
                    <a:ext uri="{9D8B030D-6E8A-4147-A177-3AD203B41FA5}">
                      <a16:colId xmlns:a16="http://schemas.microsoft.com/office/drawing/2014/main" val="20004"/>
                    </a:ext>
                  </a:extLst>
                </a:gridCol>
                <a:gridCol w="1263832">
                  <a:extLst>
                    <a:ext uri="{9D8B030D-6E8A-4147-A177-3AD203B41FA5}">
                      <a16:colId xmlns:a16="http://schemas.microsoft.com/office/drawing/2014/main" val="20005"/>
                    </a:ext>
                  </a:extLst>
                </a:gridCol>
                <a:gridCol w="1263832">
                  <a:extLst>
                    <a:ext uri="{9D8B030D-6E8A-4147-A177-3AD203B41FA5}">
                      <a16:colId xmlns:a16="http://schemas.microsoft.com/office/drawing/2014/main" val="427880610"/>
                    </a:ext>
                  </a:extLst>
                </a:gridCol>
                <a:gridCol w="1338941">
                  <a:extLst>
                    <a:ext uri="{9D8B030D-6E8A-4147-A177-3AD203B41FA5}">
                      <a16:colId xmlns:a16="http://schemas.microsoft.com/office/drawing/2014/main" val="20006"/>
                    </a:ext>
                  </a:extLst>
                </a:gridCol>
                <a:gridCol w="1671462">
                  <a:extLst>
                    <a:ext uri="{9D8B030D-6E8A-4147-A177-3AD203B41FA5}">
                      <a16:colId xmlns:a16="http://schemas.microsoft.com/office/drawing/2014/main" val="20007"/>
                    </a:ext>
                  </a:extLst>
                </a:gridCol>
              </a:tblGrid>
              <a:tr h="336292">
                <a:tc>
                  <a:txBody>
                    <a:bodyPr/>
                    <a:lstStyle/>
                    <a:p>
                      <a:pPr algn="ctr" fontAlgn="ctr"/>
                      <a:r>
                        <a:rPr lang="es-PE" sz="1000" b="1" u="none" strike="noStrike" dirty="0">
                          <a:solidFill>
                            <a:schemeClr val="tx1"/>
                          </a:solidFill>
                          <a:effectLst/>
                          <a:latin typeface="+mn-lt"/>
                        </a:rPr>
                        <a:t>N°</a:t>
                      </a:r>
                      <a:endParaRPr lang="es-PE" sz="1000" b="1" i="0" u="none" strike="noStrike" dirty="0">
                        <a:solidFill>
                          <a:schemeClr val="tx1"/>
                        </a:solidFill>
                        <a:effectLst/>
                        <a:latin typeface="+mn-lt"/>
                      </a:endParaRPr>
                    </a:p>
                  </a:txBody>
                  <a:tcPr marL="5595" marR="5595" marT="5595" marB="0" anchor="ctr">
                    <a:solidFill>
                      <a:schemeClr val="accent5"/>
                    </a:solidFill>
                  </a:tcPr>
                </a:tc>
                <a:tc>
                  <a:txBody>
                    <a:bodyPr/>
                    <a:lstStyle/>
                    <a:p>
                      <a:pPr algn="ctr" fontAlgn="ctr"/>
                      <a:r>
                        <a:rPr lang="es-PE" sz="1000" b="1" u="none" strike="noStrike" dirty="0">
                          <a:solidFill>
                            <a:schemeClr val="tx1"/>
                          </a:solidFill>
                          <a:effectLst/>
                          <a:latin typeface="+mn-lt"/>
                        </a:rPr>
                        <a:t>Código de </a:t>
                      </a:r>
                    </a:p>
                    <a:p>
                      <a:pPr algn="ctr" fontAlgn="ctr"/>
                      <a:r>
                        <a:rPr lang="es-PE" sz="1000" b="1" u="none" strike="noStrike" dirty="0">
                          <a:solidFill>
                            <a:schemeClr val="tx1"/>
                          </a:solidFill>
                          <a:effectLst/>
                          <a:latin typeface="+mn-lt"/>
                        </a:rPr>
                        <a:t>idea</a:t>
                      </a:r>
                      <a:endParaRPr lang="es-PE" sz="1000" b="1" i="0" u="none" strike="noStrike" dirty="0">
                        <a:solidFill>
                          <a:schemeClr val="tx1"/>
                        </a:solidFill>
                        <a:effectLst/>
                        <a:latin typeface="+mn-lt"/>
                      </a:endParaRPr>
                    </a:p>
                  </a:txBody>
                  <a:tcPr marL="5595" marR="5595" marT="5595" marB="0" anchor="ctr">
                    <a:solidFill>
                      <a:schemeClr val="accent5"/>
                    </a:solidFill>
                  </a:tcPr>
                </a:tc>
                <a:tc>
                  <a:txBody>
                    <a:bodyPr/>
                    <a:lstStyle/>
                    <a:p>
                      <a:pPr algn="ctr" fontAlgn="ctr"/>
                      <a:r>
                        <a:rPr lang="es-PE" sz="1000" b="1" u="none" strike="noStrike">
                          <a:solidFill>
                            <a:schemeClr val="tx1"/>
                          </a:solidFill>
                          <a:effectLst/>
                          <a:latin typeface="+mn-lt"/>
                        </a:rPr>
                        <a:t>Nombre de la idea</a:t>
                      </a:r>
                      <a:endParaRPr lang="es-PE" sz="1000" b="1" i="0" u="none" strike="noStrike">
                        <a:solidFill>
                          <a:schemeClr val="tx1"/>
                        </a:solidFill>
                        <a:effectLst/>
                        <a:latin typeface="+mn-lt"/>
                      </a:endParaRPr>
                    </a:p>
                  </a:txBody>
                  <a:tcPr marL="5595" marR="5595" marT="5595" marB="0" anchor="ctr">
                    <a:solidFill>
                      <a:schemeClr val="accent5"/>
                    </a:solidFill>
                  </a:tcPr>
                </a:tc>
                <a:tc>
                  <a:txBody>
                    <a:bodyPr/>
                    <a:lstStyle/>
                    <a:p>
                      <a:pPr algn="ctr" fontAlgn="ctr"/>
                      <a:r>
                        <a:rPr lang="es-PE" sz="1000" b="1" u="none" strike="noStrike">
                          <a:solidFill>
                            <a:schemeClr val="tx1"/>
                          </a:solidFill>
                          <a:effectLst/>
                          <a:latin typeface="+mn-lt"/>
                        </a:rPr>
                        <a:t>Inversion</a:t>
                      </a:r>
                      <a:br>
                        <a:rPr lang="es-PE" sz="1000" b="1" u="none" strike="noStrike">
                          <a:solidFill>
                            <a:schemeClr val="tx1"/>
                          </a:solidFill>
                          <a:effectLst/>
                          <a:latin typeface="+mn-lt"/>
                        </a:rPr>
                      </a:br>
                      <a:r>
                        <a:rPr lang="es-PE" sz="1000" b="1" u="none" strike="noStrike">
                          <a:solidFill>
                            <a:schemeClr val="tx1"/>
                          </a:solidFill>
                          <a:effectLst/>
                          <a:latin typeface="+mn-lt"/>
                        </a:rPr>
                        <a:t>Estimada</a:t>
                      </a:r>
                      <a:endParaRPr lang="es-PE" sz="1000" b="1" i="0" u="none" strike="noStrike">
                        <a:solidFill>
                          <a:schemeClr val="tx1"/>
                        </a:solidFill>
                        <a:effectLst/>
                        <a:latin typeface="+mn-lt"/>
                      </a:endParaRPr>
                    </a:p>
                  </a:txBody>
                  <a:tcPr marL="5595" marR="5595" marT="5595" marB="0" anchor="ctr">
                    <a:solidFill>
                      <a:schemeClr val="accent5"/>
                    </a:solidFill>
                  </a:tcPr>
                </a:tc>
                <a:tc>
                  <a:txBody>
                    <a:bodyPr/>
                    <a:lstStyle/>
                    <a:p>
                      <a:pPr algn="ctr" fontAlgn="ctr"/>
                      <a:r>
                        <a:rPr lang="es-PE" sz="1000" b="1" u="none" strike="noStrike" dirty="0">
                          <a:solidFill>
                            <a:schemeClr val="tx1"/>
                          </a:solidFill>
                          <a:effectLst/>
                          <a:latin typeface="+mn-lt"/>
                        </a:rPr>
                        <a:t>Estado </a:t>
                      </a:r>
                    </a:p>
                    <a:p>
                      <a:pPr algn="ctr" fontAlgn="ctr"/>
                      <a:r>
                        <a:rPr lang="es-PE" sz="1000" b="1" u="none" strike="noStrike" dirty="0">
                          <a:solidFill>
                            <a:schemeClr val="tx1"/>
                          </a:solidFill>
                          <a:effectLst/>
                          <a:latin typeface="+mn-lt"/>
                        </a:rPr>
                        <a:t>Situacional</a:t>
                      </a:r>
                      <a:endParaRPr lang="es-PE" sz="1000" b="1" i="0" u="none" strike="noStrike" dirty="0">
                        <a:solidFill>
                          <a:schemeClr val="tx1"/>
                        </a:solidFill>
                        <a:effectLst/>
                        <a:latin typeface="+mn-lt"/>
                      </a:endParaRPr>
                    </a:p>
                  </a:txBody>
                  <a:tcPr marL="5595" marR="5595" marT="5595" marB="0" anchor="ctr">
                    <a:solidFill>
                      <a:schemeClr val="accent5"/>
                    </a:solidFill>
                  </a:tcPr>
                </a:tc>
                <a:tc>
                  <a:txBody>
                    <a:bodyPr/>
                    <a:lstStyle/>
                    <a:p>
                      <a:pPr algn="ctr" fontAlgn="ctr"/>
                      <a:r>
                        <a:rPr lang="es-PE" sz="1000" b="1" u="none" strike="noStrike" dirty="0">
                          <a:solidFill>
                            <a:schemeClr val="tx1"/>
                          </a:solidFill>
                          <a:effectLst/>
                          <a:latin typeface="+mn-lt"/>
                        </a:rPr>
                        <a:t>Plazo aprobado según PDT</a:t>
                      </a:r>
                      <a:endParaRPr lang="es-PE" sz="1000" b="1" i="0" u="none" strike="noStrike" dirty="0">
                        <a:solidFill>
                          <a:schemeClr val="tx1"/>
                        </a:solidFill>
                        <a:effectLst/>
                        <a:latin typeface="+mn-lt"/>
                      </a:endParaRPr>
                    </a:p>
                  </a:txBody>
                  <a:tcPr marL="5595" marR="5595" marT="5595" marB="0" anchor="ctr">
                    <a:solidFill>
                      <a:schemeClr val="accent5"/>
                    </a:solidFill>
                  </a:tcPr>
                </a:tc>
                <a:tc>
                  <a:txBody>
                    <a:bodyPr/>
                    <a:lstStyle/>
                    <a:p>
                      <a:pPr algn="ctr" fontAlgn="ctr"/>
                      <a:r>
                        <a:rPr lang="es-PE" sz="1000" b="1" u="none" strike="noStrike" dirty="0">
                          <a:solidFill>
                            <a:schemeClr val="tx1"/>
                          </a:solidFill>
                          <a:effectLst/>
                          <a:latin typeface="+mn-lt"/>
                        </a:rPr>
                        <a:t>Fecha de Inicio y termino de Formulación</a:t>
                      </a:r>
                      <a:endParaRPr lang="es-PE" sz="1000" b="1" i="0" u="none" strike="noStrike" dirty="0">
                        <a:solidFill>
                          <a:schemeClr val="tx1"/>
                        </a:solidFill>
                        <a:effectLst/>
                        <a:latin typeface="+mn-lt"/>
                      </a:endParaRPr>
                    </a:p>
                  </a:txBody>
                  <a:tcPr marL="5595" marR="5595" marT="5595" marB="0" anchor="ctr">
                    <a:solidFill>
                      <a:schemeClr val="accent5"/>
                    </a:solidFill>
                  </a:tcPr>
                </a:tc>
                <a:tc>
                  <a:txBody>
                    <a:bodyPr/>
                    <a:lstStyle/>
                    <a:p>
                      <a:pPr algn="ctr" fontAlgn="ctr"/>
                      <a:r>
                        <a:rPr lang="es-PE" sz="1000" b="1" u="none" strike="noStrike" dirty="0">
                          <a:solidFill>
                            <a:schemeClr val="tx1"/>
                          </a:solidFill>
                          <a:effectLst/>
                          <a:latin typeface="+mn-lt"/>
                        </a:rPr>
                        <a:t>Alcance</a:t>
                      </a:r>
                      <a:endParaRPr lang="es-PE" sz="1000" b="1" i="0" u="none" strike="noStrike" dirty="0">
                        <a:solidFill>
                          <a:schemeClr val="tx1"/>
                        </a:solidFill>
                        <a:effectLst/>
                        <a:latin typeface="+mn-lt"/>
                      </a:endParaRPr>
                    </a:p>
                  </a:txBody>
                  <a:tcPr marL="5595" marR="5595" marT="5595" marB="0" anchor="ctr">
                    <a:solidFill>
                      <a:schemeClr val="accent5"/>
                    </a:solidFill>
                  </a:tcPr>
                </a:tc>
                <a:tc>
                  <a:txBody>
                    <a:bodyPr/>
                    <a:lstStyle/>
                    <a:p>
                      <a:pPr algn="ctr" fontAlgn="ctr"/>
                      <a:r>
                        <a:rPr lang="es-PE" sz="1000" b="1" u="none" strike="noStrike" dirty="0">
                          <a:solidFill>
                            <a:schemeClr val="tx1"/>
                          </a:solidFill>
                          <a:effectLst/>
                          <a:latin typeface="+mn-lt"/>
                        </a:rPr>
                        <a:t>Observación</a:t>
                      </a:r>
                      <a:endParaRPr lang="es-PE" sz="1000" b="1" i="0" u="none" strike="noStrike" dirty="0">
                        <a:solidFill>
                          <a:schemeClr val="tx1"/>
                        </a:solidFill>
                        <a:effectLst/>
                        <a:latin typeface="+mn-lt"/>
                      </a:endParaRPr>
                    </a:p>
                  </a:txBody>
                  <a:tcPr marL="5595" marR="5595" marT="5595" marB="0" anchor="ctr">
                    <a:solidFill>
                      <a:schemeClr val="accent5"/>
                    </a:solidFill>
                  </a:tcPr>
                </a:tc>
                <a:extLst>
                  <a:ext uri="{0D108BD9-81ED-4DB2-BD59-A6C34878D82A}">
                    <a16:rowId xmlns:a16="http://schemas.microsoft.com/office/drawing/2014/main" val="10000"/>
                  </a:ext>
                </a:extLst>
              </a:tr>
              <a:tr h="666522">
                <a:tc>
                  <a:txBody>
                    <a:bodyPr/>
                    <a:lstStyle/>
                    <a:p>
                      <a:pPr algn="ctr" fontAlgn="ctr"/>
                      <a:r>
                        <a:rPr lang="es-PE" sz="1000" b="0" u="none" strike="noStrike">
                          <a:effectLst/>
                          <a:latin typeface="+mn-lt"/>
                        </a:rPr>
                        <a:t>4</a:t>
                      </a:r>
                      <a:endParaRPr lang="es-PE" sz="1000" b="0" i="0" u="none" strike="noStrike">
                        <a:effectLst/>
                        <a:latin typeface="+mn-lt"/>
                      </a:endParaRPr>
                    </a:p>
                  </a:txBody>
                  <a:tcPr marL="5595" marR="5595" marT="5595" marB="0" anchor="ctr">
                    <a:solidFill>
                      <a:schemeClr val="bg2"/>
                    </a:solidFill>
                  </a:tcPr>
                </a:tc>
                <a:tc>
                  <a:txBody>
                    <a:bodyPr/>
                    <a:lstStyle/>
                    <a:p>
                      <a:pPr algn="ctr" fontAlgn="ctr"/>
                      <a:r>
                        <a:rPr lang="es-PE" sz="1000" b="0" u="none" strike="noStrike">
                          <a:effectLst/>
                          <a:latin typeface="+mn-lt"/>
                        </a:rPr>
                        <a:t>45083</a:t>
                      </a:r>
                      <a:endParaRPr lang="es-PE" sz="1000" b="0" i="0" u="none" strike="noStrike">
                        <a:effectLst/>
                        <a:latin typeface="+mn-lt"/>
                      </a:endParaRPr>
                    </a:p>
                  </a:txBody>
                  <a:tcPr marL="5595" marR="5595" marT="5595" marB="0" anchor="ctr">
                    <a:solidFill>
                      <a:schemeClr val="bg2"/>
                    </a:solidFill>
                  </a:tcPr>
                </a:tc>
                <a:tc>
                  <a:txBody>
                    <a:bodyPr/>
                    <a:lstStyle/>
                    <a:p>
                      <a:pPr algn="l" fontAlgn="ctr"/>
                      <a:r>
                        <a:rPr lang="es-PE" sz="1000" b="0" u="none" strike="noStrike" dirty="0">
                          <a:effectLst/>
                          <a:latin typeface="+mn-lt"/>
                        </a:rPr>
                        <a:t>MEJORAMIENTO DE LOS SERVICIOS DE SALUD DEL CENTRO DE SALUD TALAVERA DEL DISTRITO DE TALAVERA - PROVINCIA DE ANDAHUAYLAS - DEPARTAMENTO DE APURIMAC</a:t>
                      </a:r>
                      <a:endParaRPr lang="es-PE" sz="1000" b="0" i="0" u="none" strike="noStrike" dirty="0">
                        <a:effectLst/>
                        <a:latin typeface="+mn-lt"/>
                      </a:endParaRPr>
                    </a:p>
                  </a:txBody>
                  <a:tcPr marL="5595" marR="5595" marT="5595" marB="0" anchor="ctr">
                    <a:solidFill>
                      <a:schemeClr val="bg2"/>
                    </a:solidFill>
                  </a:tcPr>
                </a:tc>
                <a:tc>
                  <a:txBody>
                    <a:bodyPr/>
                    <a:lstStyle/>
                    <a:p>
                      <a:pPr algn="ctr" fontAlgn="ctr"/>
                      <a:r>
                        <a:rPr lang="es-PE" sz="1000" b="0" u="none" strike="noStrike">
                          <a:effectLst/>
                          <a:latin typeface="+mn-lt"/>
                        </a:rPr>
                        <a:t>32,545,000.00</a:t>
                      </a:r>
                      <a:endParaRPr lang="es-PE" sz="1000" b="0" i="0" u="none" strike="noStrike">
                        <a:effectLst/>
                        <a:latin typeface="+mn-lt"/>
                      </a:endParaRPr>
                    </a:p>
                  </a:txBody>
                  <a:tcPr marL="5595" marR="5595" marT="5595" marB="0" anchor="ctr">
                    <a:solidFill>
                      <a:schemeClr val="bg2"/>
                    </a:solidFill>
                  </a:tcPr>
                </a:tc>
                <a:tc>
                  <a:txBody>
                    <a:bodyPr/>
                    <a:lstStyle/>
                    <a:p>
                      <a:pPr algn="ctr" fontAlgn="ctr"/>
                      <a:r>
                        <a:rPr lang="es-PE" sz="1000" b="0" u="none" strike="noStrike" dirty="0">
                          <a:effectLst/>
                          <a:latin typeface="+mn-lt"/>
                        </a:rPr>
                        <a:t>Idea</a:t>
                      </a:r>
                      <a:endParaRPr lang="es-PE" sz="1000" b="0" i="0" u="none" strike="noStrike" dirty="0">
                        <a:effectLst/>
                        <a:latin typeface="+mn-lt"/>
                      </a:endParaRPr>
                    </a:p>
                  </a:txBody>
                  <a:tcPr marL="5595" marR="5595" marT="5595" marB="0" anchor="ctr">
                    <a:solidFill>
                      <a:schemeClr val="bg2"/>
                    </a:solidFill>
                  </a:tcPr>
                </a:tc>
                <a:tc>
                  <a:txBody>
                    <a:bodyPr/>
                    <a:lstStyle/>
                    <a:p>
                      <a:pPr algn="ctr" fontAlgn="ctr"/>
                      <a:r>
                        <a:rPr lang="es-PE" sz="1000" b="0" u="none" strike="noStrike" dirty="0">
                          <a:effectLst/>
                          <a:latin typeface="+mn-lt"/>
                        </a:rPr>
                        <a:t>5 meses</a:t>
                      </a:r>
                      <a:endParaRPr lang="es-PE" sz="1000" b="0" i="0" u="none" strike="noStrike" dirty="0">
                        <a:effectLst/>
                        <a:latin typeface="+mn-lt"/>
                      </a:endParaRPr>
                    </a:p>
                  </a:txBody>
                  <a:tcPr marL="5595" marR="5595" marT="5595" marB="0" anchor="ctr">
                    <a:solidFill>
                      <a:schemeClr val="bg2"/>
                    </a:solidFill>
                  </a:tcPr>
                </a:tc>
                <a:tc>
                  <a:txBody>
                    <a:bodyPr/>
                    <a:lstStyle/>
                    <a:p>
                      <a:pPr algn="ctr" fontAlgn="ctr"/>
                      <a:r>
                        <a:rPr lang="es-MX" sz="1000" b="0" i="0" u="none" strike="noStrike" dirty="0">
                          <a:effectLst/>
                          <a:latin typeface="+mn-lt"/>
                        </a:rPr>
                        <a:t>-</a:t>
                      </a:r>
                      <a:endParaRPr lang="es-PE" sz="1000" b="0" i="0" u="none" strike="noStrike" dirty="0">
                        <a:effectLst/>
                        <a:latin typeface="+mn-lt"/>
                      </a:endParaRPr>
                    </a:p>
                  </a:txBody>
                  <a:tcPr marL="5595" marR="5595" marT="5595" marB="0" anchor="ctr">
                    <a:solidFill>
                      <a:schemeClr val="bg2"/>
                    </a:solidFill>
                  </a:tcPr>
                </a:tc>
                <a:tc>
                  <a:txBody>
                    <a:bodyPr/>
                    <a:lstStyle/>
                    <a:p>
                      <a:pPr marL="171450" indent="-171450" algn="l" fontAlgn="ctr">
                        <a:buFont typeface="Wingdings" panose="05000000000000000000" pitchFamily="2" charset="2"/>
                        <a:buChar char="§"/>
                      </a:pPr>
                      <a:r>
                        <a:rPr lang="es-PE" sz="1000" b="0" u="none" strike="noStrike" dirty="0">
                          <a:effectLst/>
                          <a:latin typeface="+mn-lt"/>
                        </a:rPr>
                        <a:t>10 EESS</a:t>
                      </a:r>
                    </a:p>
                    <a:p>
                      <a:pPr marL="171450" indent="-171450" algn="l" fontAlgn="ctr">
                        <a:buFont typeface="Wingdings" panose="05000000000000000000" pitchFamily="2" charset="2"/>
                        <a:buChar char="§"/>
                      </a:pPr>
                      <a:r>
                        <a:rPr lang="es-PE" sz="1000" b="0" u="none" strike="noStrike" dirty="0">
                          <a:effectLst/>
                          <a:latin typeface="+mn-lt"/>
                        </a:rPr>
                        <a:t>19,844 beneficiarios</a:t>
                      </a:r>
                    </a:p>
                    <a:p>
                      <a:pPr marL="171450" indent="-171450" algn="l" fontAlgn="ctr">
                        <a:buFont typeface="Wingdings" panose="05000000000000000000" pitchFamily="2" charset="2"/>
                        <a:buChar char="§"/>
                      </a:pPr>
                      <a:r>
                        <a:rPr lang="es-PE" sz="1000" b="0" u="none" strike="noStrike" dirty="0">
                          <a:effectLst/>
                          <a:latin typeface="+mn-lt"/>
                        </a:rPr>
                        <a:t>Distritos</a:t>
                      </a:r>
                      <a:r>
                        <a:rPr lang="es-PE" sz="1000" b="0" u="none" strike="noStrike" baseline="0" dirty="0">
                          <a:effectLst/>
                          <a:latin typeface="+mn-lt"/>
                        </a:rPr>
                        <a:t> de Talavera, Andahuaylas y </a:t>
                      </a:r>
                      <a:r>
                        <a:rPr lang="es-PE" sz="1000" b="0" u="none" strike="noStrike" baseline="0" dirty="0" err="1">
                          <a:effectLst/>
                          <a:latin typeface="+mn-lt"/>
                        </a:rPr>
                        <a:t>Ocobamba</a:t>
                      </a:r>
                      <a:endParaRPr lang="es-PE" sz="1000" b="0" i="0" u="none" strike="noStrike" dirty="0">
                        <a:effectLst/>
                        <a:latin typeface="+mn-lt"/>
                      </a:endParaRPr>
                    </a:p>
                  </a:txBody>
                  <a:tcPr marL="5595" marR="5595" marT="5595" marB="0" anchor="ctr">
                    <a:solidFill>
                      <a:schemeClr val="bg2"/>
                    </a:solidFill>
                  </a:tcPr>
                </a:tc>
                <a:tc>
                  <a:txBody>
                    <a:bodyPr/>
                    <a:lstStyle/>
                    <a:p>
                      <a:pPr algn="l" fontAlgn="ctr"/>
                      <a:r>
                        <a:rPr lang="es-PE" sz="1000" b="0" u="none" strike="noStrike" dirty="0">
                          <a:effectLst/>
                          <a:latin typeface="+mn-lt"/>
                        </a:rPr>
                        <a:t>* Terreno saneado</a:t>
                      </a:r>
                      <a:endParaRPr lang="es-PE" sz="1000" b="0" i="0" u="none" strike="noStrike" dirty="0">
                        <a:effectLst/>
                        <a:latin typeface="+mn-lt"/>
                      </a:endParaRPr>
                    </a:p>
                  </a:txBody>
                  <a:tcPr marL="5595" marR="5595" marT="5595" marB="0" anchor="ctr">
                    <a:solidFill>
                      <a:schemeClr val="bg2"/>
                    </a:solidFill>
                  </a:tcPr>
                </a:tc>
                <a:extLst>
                  <a:ext uri="{0D108BD9-81ED-4DB2-BD59-A6C34878D82A}">
                    <a16:rowId xmlns:a16="http://schemas.microsoft.com/office/drawing/2014/main" val="10004"/>
                  </a:ext>
                </a:extLst>
              </a:tr>
              <a:tr h="618292">
                <a:tc>
                  <a:txBody>
                    <a:bodyPr/>
                    <a:lstStyle/>
                    <a:p>
                      <a:pPr algn="ctr" fontAlgn="ctr"/>
                      <a:r>
                        <a:rPr lang="es-PE" sz="1000" b="0" u="none" strike="noStrike">
                          <a:effectLst/>
                          <a:latin typeface="+mn-lt"/>
                        </a:rPr>
                        <a:t>5</a:t>
                      </a:r>
                      <a:endParaRPr lang="es-PE" sz="1000" b="0" i="0" u="none" strike="noStrike">
                        <a:effectLst/>
                        <a:latin typeface="+mn-lt"/>
                      </a:endParaRPr>
                    </a:p>
                  </a:txBody>
                  <a:tcPr marL="5595" marR="5595" marT="5595" marB="0" anchor="ctr">
                    <a:solidFill>
                      <a:schemeClr val="bg2"/>
                    </a:solidFill>
                  </a:tcPr>
                </a:tc>
                <a:tc>
                  <a:txBody>
                    <a:bodyPr/>
                    <a:lstStyle/>
                    <a:p>
                      <a:pPr algn="ctr" fontAlgn="ctr"/>
                      <a:r>
                        <a:rPr lang="es-PE" sz="1000" b="0" u="none" strike="noStrike">
                          <a:effectLst/>
                          <a:latin typeface="+mn-lt"/>
                        </a:rPr>
                        <a:t>45084</a:t>
                      </a:r>
                      <a:endParaRPr lang="es-PE" sz="1000" b="0" i="0" u="none" strike="noStrike">
                        <a:effectLst/>
                        <a:latin typeface="+mn-lt"/>
                      </a:endParaRPr>
                    </a:p>
                  </a:txBody>
                  <a:tcPr marL="5595" marR="5595" marT="5595" marB="0" anchor="ctr">
                    <a:solidFill>
                      <a:schemeClr val="bg2"/>
                    </a:solidFill>
                  </a:tcPr>
                </a:tc>
                <a:tc>
                  <a:txBody>
                    <a:bodyPr/>
                    <a:lstStyle/>
                    <a:p>
                      <a:pPr algn="l" fontAlgn="ctr"/>
                      <a:r>
                        <a:rPr lang="es-PE" sz="1000" b="0" u="none" strike="noStrike" dirty="0">
                          <a:effectLst/>
                          <a:latin typeface="+mn-lt"/>
                        </a:rPr>
                        <a:t>MEJORAMIENTO DE LOS SERVICIOS DE SALUD DEL CENTRO DE SALUD MOLLEBAMBA DEL DISTRITO DE JUAN ESPINOZA MEDRANO - PROVINCIA DE </a:t>
                      </a:r>
                      <a:r>
                        <a:rPr lang="es-PE" sz="1000" b="0" u="none" strike="noStrike" dirty="0" err="1">
                          <a:effectLst/>
                          <a:latin typeface="+mn-lt"/>
                        </a:rPr>
                        <a:t>ANTABAMBA</a:t>
                      </a:r>
                      <a:r>
                        <a:rPr lang="es-PE" sz="1000" b="0" u="none" strike="noStrike" dirty="0">
                          <a:effectLst/>
                          <a:latin typeface="+mn-lt"/>
                        </a:rPr>
                        <a:t> - DEPARTAMENTO DE </a:t>
                      </a:r>
                      <a:r>
                        <a:rPr lang="es-PE" sz="1000" b="0" u="none" strike="noStrike" dirty="0" err="1">
                          <a:effectLst/>
                          <a:latin typeface="+mn-lt"/>
                        </a:rPr>
                        <a:t>APURIMAC</a:t>
                      </a:r>
                      <a:endParaRPr lang="es-PE" sz="1000" b="0" i="0" u="none" strike="noStrike" dirty="0">
                        <a:effectLst/>
                        <a:latin typeface="+mn-lt"/>
                      </a:endParaRPr>
                    </a:p>
                  </a:txBody>
                  <a:tcPr marL="5595" marR="5595" marT="5595" marB="0" anchor="ctr">
                    <a:solidFill>
                      <a:schemeClr val="bg2"/>
                    </a:solidFill>
                  </a:tcPr>
                </a:tc>
                <a:tc>
                  <a:txBody>
                    <a:bodyPr/>
                    <a:lstStyle/>
                    <a:p>
                      <a:pPr algn="ctr" fontAlgn="ctr"/>
                      <a:r>
                        <a:rPr lang="es-PE" sz="1000" b="0" u="none" strike="noStrike">
                          <a:effectLst/>
                          <a:latin typeface="+mn-lt"/>
                        </a:rPr>
                        <a:t>26,545,000.00</a:t>
                      </a:r>
                      <a:endParaRPr lang="es-PE" sz="1000" b="0" i="0" u="none" strike="noStrike">
                        <a:effectLst/>
                        <a:latin typeface="+mn-lt"/>
                      </a:endParaRPr>
                    </a:p>
                  </a:txBody>
                  <a:tcPr marL="5595" marR="5595" marT="5595" marB="0" anchor="ctr">
                    <a:solidFill>
                      <a:schemeClr val="bg2"/>
                    </a:solidFill>
                  </a:tcPr>
                </a:tc>
                <a:tc>
                  <a:txBody>
                    <a:bodyPr/>
                    <a:lstStyle/>
                    <a:p>
                      <a:pPr algn="ctr" fontAlgn="ctr"/>
                      <a:r>
                        <a:rPr lang="es-PE" sz="1000" b="0" u="none" strike="noStrike">
                          <a:effectLst/>
                          <a:latin typeface="+mn-lt"/>
                        </a:rPr>
                        <a:t>Idea</a:t>
                      </a:r>
                      <a:endParaRPr lang="es-PE" sz="1000" b="0" i="0" u="none" strike="noStrike">
                        <a:effectLst/>
                        <a:latin typeface="+mn-lt"/>
                      </a:endParaRPr>
                    </a:p>
                  </a:txBody>
                  <a:tcPr marL="5595" marR="5595" marT="5595" marB="0" anchor="ctr">
                    <a:solidFill>
                      <a:schemeClr val="bg2"/>
                    </a:solidFill>
                  </a:tcPr>
                </a:tc>
                <a:tc>
                  <a:txBody>
                    <a:bodyPr/>
                    <a:lstStyle/>
                    <a:p>
                      <a:pPr algn="ctr" fontAlgn="ctr"/>
                      <a:r>
                        <a:rPr lang="es-PE" sz="1000" b="0" u="none" strike="noStrike" dirty="0">
                          <a:effectLst/>
                          <a:latin typeface="+mn-lt"/>
                        </a:rPr>
                        <a:t>4 meses</a:t>
                      </a:r>
                      <a:endParaRPr lang="es-PE" sz="1000" b="0" i="0" u="none" strike="noStrike" dirty="0">
                        <a:effectLst/>
                        <a:latin typeface="+mn-lt"/>
                      </a:endParaRPr>
                    </a:p>
                  </a:txBody>
                  <a:tcPr marL="5595" marR="5595" marT="5595" marB="0" anchor="ctr">
                    <a:solidFill>
                      <a:schemeClr val="bg2"/>
                    </a:solidFill>
                  </a:tcPr>
                </a:tc>
                <a:tc>
                  <a:txBody>
                    <a:bodyPr/>
                    <a:lstStyle/>
                    <a:p>
                      <a:pPr algn="ctr" fontAlgn="ctr"/>
                      <a:r>
                        <a:rPr lang="es-MX" sz="1000" b="0" i="0" u="none" strike="noStrike" dirty="0">
                          <a:effectLst/>
                          <a:latin typeface="+mn-lt"/>
                        </a:rPr>
                        <a:t>-</a:t>
                      </a:r>
                      <a:endParaRPr lang="es-PE" sz="1000" b="0" i="0" u="none" strike="noStrike" dirty="0">
                        <a:effectLst/>
                        <a:latin typeface="+mn-lt"/>
                      </a:endParaRPr>
                    </a:p>
                  </a:txBody>
                  <a:tcPr marL="5595" marR="5595" marT="5595" marB="0" anchor="ctr">
                    <a:solidFill>
                      <a:schemeClr val="bg2"/>
                    </a:solidFill>
                  </a:tcPr>
                </a:tc>
                <a:tc>
                  <a:txBody>
                    <a:bodyPr/>
                    <a:lstStyle/>
                    <a:p>
                      <a:pPr marL="171450" indent="-171450" algn="l" fontAlgn="ctr">
                        <a:buFont typeface="Wingdings" panose="05000000000000000000" pitchFamily="2" charset="2"/>
                        <a:buChar char="§"/>
                      </a:pPr>
                      <a:r>
                        <a:rPr lang="es-PE" sz="1000" b="0" u="none" strike="noStrike" dirty="0">
                          <a:effectLst/>
                          <a:latin typeface="+mn-lt"/>
                        </a:rPr>
                        <a:t>05 EESS</a:t>
                      </a:r>
                    </a:p>
                    <a:p>
                      <a:pPr marL="171450" indent="-171450" algn="l" fontAlgn="ctr">
                        <a:buFont typeface="Wingdings" panose="05000000000000000000" pitchFamily="2" charset="2"/>
                        <a:buChar char="§"/>
                      </a:pPr>
                      <a:r>
                        <a:rPr lang="es-PE" sz="1000" b="0" u="none" strike="noStrike" dirty="0">
                          <a:effectLst/>
                          <a:latin typeface="+mn-lt"/>
                        </a:rPr>
                        <a:t>1968 beneficiarios</a:t>
                      </a:r>
                    </a:p>
                    <a:p>
                      <a:pPr marL="171450" indent="-171450" algn="l" fontAlgn="ctr">
                        <a:buFont typeface="Wingdings" panose="05000000000000000000" pitchFamily="2" charset="2"/>
                        <a:buChar char="§"/>
                      </a:pPr>
                      <a:r>
                        <a:rPr lang="es-PE" sz="1000" b="0" u="none" strike="noStrike" dirty="0">
                          <a:effectLst/>
                          <a:latin typeface="+mn-lt"/>
                        </a:rPr>
                        <a:t>Distrito Juan Espinoza Medrano</a:t>
                      </a:r>
                      <a:endParaRPr lang="es-PE" sz="1000" b="0" i="0" u="none" strike="noStrike" dirty="0">
                        <a:effectLst/>
                        <a:latin typeface="+mn-lt"/>
                      </a:endParaRPr>
                    </a:p>
                  </a:txBody>
                  <a:tcPr marL="5595" marR="5595" marT="5595" marB="0" anchor="ctr">
                    <a:solidFill>
                      <a:schemeClr val="bg2"/>
                    </a:solidFill>
                  </a:tcPr>
                </a:tc>
                <a:tc>
                  <a:txBody>
                    <a:bodyPr/>
                    <a:lstStyle/>
                    <a:p>
                      <a:pPr algn="l" fontAlgn="ctr"/>
                      <a:r>
                        <a:rPr lang="es-PE" sz="1000" b="0" u="none" strike="noStrike" dirty="0">
                          <a:effectLst/>
                          <a:latin typeface="+mn-lt"/>
                        </a:rPr>
                        <a:t>* Terreno saneado</a:t>
                      </a:r>
                      <a:endParaRPr lang="es-PE" sz="1000" b="0" i="0" u="none" strike="noStrike" dirty="0">
                        <a:effectLst/>
                        <a:latin typeface="+mn-lt"/>
                      </a:endParaRPr>
                    </a:p>
                  </a:txBody>
                  <a:tcPr marL="5595" marR="5595" marT="5595" marB="0" anchor="ctr">
                    <a:solidFill>
                      <a:schemeClr val="bg2"/>
                    </a:solidFill>
                  </a:tcPr>
                </a:tc>
                <a:extLst>
                  <a:ext uri="{0D108BD9-81ED-4DB2-BD59-A6C34878D82A}">
                    <a16:rowId xmlns:a16="http://schemas.microsoft.com/office/drawing/2014/main" val="10005"/>
                  </a:ext>
                </a:extLst>
              </a:tr>
              <a:tr h="515244">
                <a:tc>
                  <a:txBody>
                    <a:bodyPr/>
                    <a:lstStyle/>
                    <a:p>
                      <a:pPr algn="ctr" fontAlgn="ctr"/>
                      <a:r>
                        <a:rPr lang="es-PE" sz="1000" b="0" u="none" strike="noStrike">
                          <a:effectLst/>
                          <a:latin typeface="+mn-lt"/>
                        </a:rPr>
                        <a:t>6</a:t>
                      </a:r>
                      <a:endParaRPr lang="es-PE" sz="1000" b="0" i="0" u="none" strike="noStrike">
                        <a:effectLst/>
                        <a:latin typeface="+mn-lt"/>
                      </a:endParaRPr>
                    </a:p>
                  </a:txBody>
                  <a:tcPr marL="5595" marR="5595" marT="5595" marB="0" anchor="ctr"/>
                </a:tc>
                <a:tc>
                  <a:txBody>
                    <a:bodyPr/>
                    <a:lstStyle/>
                    <a:p>
                      <a:pPr algn="ctr" fontAlgn="ctr"/>
                      <a:r>
                        <a:rPr lang="es-PE" sz="1000" b="0" u="none" strike="noStrike">
                          <a:effectLst/>
                          <a:latin typeface="+mn-lt"/>
                        </a:rPr>
                        <a:t>45087</a:t>
                      </a:r>
                      <a:endParaRPr lang="es-PE" sz="1000" b="0" i="0" u="none" strike="noStrike">
                        <a:effectLst/>
                        <a:latin typeface="+mn-lt"/>
                      </a:endParaRPr>
                    </a:p>
                  </a:txBody>
                  <a:tcPr marL="5595" marR="5595" marT="5595" marB="0" anchor="ctr"/>
                </a:tc>
                <a:tc>
                  <a:txBody>
                    <a:bodyPr/>
                    <a:lstStyle/>
                    <a:p>
                      <a:pPr algn="l" fontAlgn="ctr"/>
                      <a:r>
                        <a:rPr lang="es-PE" sz="1000" b="0" u="none" strike="noStrike" dirty="0">
                          <a:effectLst/>
                          <a:latin typeface="+mn-lt"/>
                        </a:rPr>
                        <a:t>MEJORAMIENTO DE LOS SERVICIOS DE SALUD DE LOS </a:t>
                      </a:r>
                      <a:r>
                        <a:rPr lang="es-PE" sz="1000" b="0" u="none" strike="noStrike" dirty="0" err="1">
                          <a:effectLst/>
                          <a:latin typeface="+mn-lt"/>
                        </a:rPr>
                        <a:t>EE.SS</a:t>
                      </a:r>
                      <a:r>
                        <a:rPr lang="es-PE" sz="1000" b="0" u="none" strike="noStrike" dirty="0">
                          <a:effectLst/>
                          <a:latin typeface="+mn-lt"/>
                        </a:rPr>
                        <a:t>. VILLA GLORIA, MARCAHUASI Y </a:t>
                      </a:r>
                      <a:r>
                        <a:rPr lang="es-PE" sz="1000" b="0" u="none" strike="noStrike" dirty="0" err="1">
                          <a:effectLst/>
                          <a:latin typeface="+mn-lt"/>
                        </a:rPr>
                        <a:t>ATUMPATA</a:t>
                      </a:r>
                      <a:r>
                        <a:rPr lang="es-PE" sz="1000" b="0" u="none" strike="noStrike" dirty="0">
                          <a:effectLst/>
                          <a:latin typeface="+mn-lt"/>
                        </a:rPr>
                        <a:t> DEL DISTRITO DE ABANCAY - PROVINCIA DE ABANCAY - DEPARTAMENTO DE </a:t>
                      </a:r>
                      <a:r>
                        <a:rPr lang="es-PE" sz="1000" b="0" u="none" strike="noStrike" dirty="0" err="1">
                          <a:effectLst/>
                          <a:latin typeface="+mn-lt"/>
                        </a:rPr>
                        <a:t>APURIMAC</a:t>
                      </a:r>
                      <a:endParaRPr lang="es-PE" sz="1000" b="0" i="0" u="none" strike="noStrike" dirty="0">
                        <a:effectLst/>
                        <a:latin typeface="+mn-lt"/>
                      </a:endParaRPr>
                    </a:p>
                  </a:txBody>
                  <a:tcPr marL="5595" marR="5595" marT="5595" marB="0" anchor="ctr"/>
                </a:tc>
                <a:tc>
                  <a:txBody>
                    <a:bodyPr/>
                    <a:lstStyle/>
                    <a:p>
                      <a:pPr algn="ctr" fontAlgn="ctr"/>
                      <a:r>
                        <a:rPr lang="es-PE" sz="1000" b="0" u="none" strike="noStrike" dirty="0">
                          <a:effectLst/>
                          <a:latin typeface="+mn-lt"/>
                        </a:rPr>
                        <a:t>18,075,334.72</a:t>
                      </a:r>
                      <a:endParaRPr lang="es-PE" sz="1000" b="0" i="0" u="none" strike="noStrike" dirty="0">
                        <a:effectLst/>
                        <a:latin typeface="+mn-lt"/>
                      </a:endParaRPr>
                    </a:p>
                  </a:txBody>
                  <a:tcPr marL="5595" marR="5595" marT="5595" marB="0" anchor="ctr"/>
                </a:tc>
                <a:tc>
                  <a:txBody>
                    <a:bodyPr/>
                    <a:lstStyle/>
                    <a:p>
                      <a:pPr algn="ctr" fontAlgn="ctr"/>
                      <a:r>
                        <a:rPr lang="es-PE" sz="1000" b="0" u="none" strike="noStrike" dirty="0">
                          <a:effectLst/>
                          <a:latin typeface="+mn-lt"/>
                        </a:rPr>
                        <a:t>Idea</a:t>
                      </a:r>
                      <a:endParaRPr lang="es-PE" sz="1000" b="0" i="0" u="none" strike="noStrike" dirty="0">
                        <a:effectLst/>
                        <a:latin typeface="+mn-lt"/>
                      </a:endParaRPr>
                    </a:p>
                  </a:txBody>
                  <a:tcPr marL="5595" marR="5595" marT="5595" marB="0" anchor="ctr"/>
                </a:tc>
                <a:tc>
                  <a:txBody>
                    <a:bodyPr/>
                    <a:lstStyle/>
                    <a:p>
                      <a:pPr algn="ctr" fontAlgn="ctr"/>
                      <a:r>
                        <a:rPr lang="es-PE" sz="1000" b="0" u="none" strike="noStrike" dirty="0">
                          <a:effectLst/>
                          <a:latin typeface="+mn-lt"/>
                        </a:rPr>
                        <a:t>4 meses</a:t>
                      </a:r>
                      <a:endParaRPr lang="es-PE" sz="1000" b="0" i="0" u="none" strike="noStrike" dirty="0">
                        <a:effectLst/>
                        <a:latin typeface="+mn-lt"/>
                      </a:endParaRPr>
                    </a:p>
                  </a:txBody>
                  <a:tcPr marL="5595" marR="5595" marT="5595" marB="0" anchor="ctr"/>
                </a:tc>
                <a:tc>
                  <a:txBody>
                    <a:bodyPr/>
                    <a:lstStyle/>
                    <a:p>
                      <a:pPr algn="ctr" fontAlgn="ctr"/>
                      <a:r>
                        <a:rPr lang="es-MX" sz="1000" b="0" i="0" u="none" strike="noStrike" dirty="0">
                          <a:effectLst/>
                          <a:latin typeface="+mn-lt"/>
                        </a:rPr>
                        <a:t>-</a:t>
                      </a:r>
                      <a:endParaRPr lang="es-PE" sz="1000" b="0" i="0" u="none" strike="noStrike" dirty="0">
                        <a:effectLst/>
                        <a:latin typeface="+mn-lt"/>
                      </a:endParaRPr>
                    </a:p>
                  </a:txBody>
                  <a:tcPr marL="5595" marR="5595" marT="5595" marB="0" anchor="ctr"/>
                </a:tc>
                <a:tc>
                  <a:txBody>
                    <a:bodyPr/>
                    <a:lstStyle/>
                    <a:p>
                      <a:pPr marL="171450" indent="-171450" algn="l" fontAlgn="ctr">
                        <a:buFont typeface="Wingdings" panose="05000000000000000000" pitchFamily="2" charset="2"/>
                        <a:buChar char="§"/>
                      </a:pPr>
                      <a:r>
                        <a:rPr lang="es-PE" sz="1000" b="0" u="none" strike="noStrike" dirty="0">
                          <a:effectLst/>
                          <a:latin typeface="+mn-lt"/>
                        </a:rPr>
                        <a:t>03 EESS</a:t>
                      </a:r>
                    </a:p>
                    <a:p>
                      <a:pPr marL="171450" indent="-171450" algn="l" fontAlgn="ctr">
                        <a:buFont typeface="Wingdings" panose="05000000000000000000" pitchFamily="2" charset="2"/>
                        <a:buChar char="§"/>
                      </a:pPr>
                      <a:r>
                        <a:rPr lang="es-PE" sz="1000" b="0" u="none" strike="noStrike" dirty="0">
                          <a:effectLst/>
                          <a:latin typeface="+mn-lt"/>
                        </a:rPr>
                        <a:t>1910 beneficiarios</a:t>
                      </a:r>
                    </a:p>
                    <a:p>
                      <a:pPr marL="171450" indent="-171450" algn="l" fontAlgn="ctr">
                        <a:buFont typeface="Wingdings" panose="05000000000000000000" pitchFamily="2" charset="2"/>
                        <a:buChar char="§"/>
                      </a:pPr>
                      <a:r>
                        <a:rPr lang="es-PE" sz="1000" b="0" u="none" strike="noStrike" dirty="0">
                          <a:effectLst/>
                          <a:latin typeface="+mn-lt"/>
                        </a:rPr>
                        <a:t>Distrito de Abancay</a:t>
                      </a:r>
                      <a:endParaRPr lang="es-PE" sz="1000" b="0" i="0" u="none" strike="noStrike" dirty="0">
                        <a:effectLst/>
                        <a:latin typeface="+mn-lt"/>
                      </a:endParaRPr>
                    </a:p>
                  </a:txBody>
                  <a:tcPr marL="5595" marR="5595" marT="5595" marB="0" anchor="ctr"/>
                </a:tc>
                <a:tc>
                  <a:txBody>
                    <a:bodyPr/>
                    <a:lstStyle/>
                    <a:p>
                      <a:pPr algn="l" fontAlgn="ctr"/>
                      <a:r>
                        <a:rPr lang="es-PE" sz="1000" b="0" u="none" strike="noStrike" dirty="0">
                          <a:effectLst/>
                          <a:latin typeface="+mn-lt"/>
                        </a:rPr>
                        <a:t>* No cuentan con terreno</a:t>
                      </a:r>
                      <a:endParaRPr lang="es-PE" sz="1000" b="0" i="0" u="none" strike="noStrike" dirty="0">
                        <a:effectLst/>
                        <a:latin typeface="+mn-lt"/>
                      </a:endParaRPr>
                    </a:p>
                  </a:txBody>
                  <a:tcPr marL="5595" marR="5595" marT="5595" marB="0" anchor="ctr"/>
                </a:tc>
                <a:extLst>
                  <a:ext uri="{0D108BD9-81ED-4DB2-BD59-A6C34878D82A}">
                    <a16:rowId xmlns:a16="http://schemas.microsoft.com/office/drawing/2014/main" val="10006"/>
                  </a:ext>
                </a:extLst>
              </a:tr>
            </a:tbl>
          </a:graphicData>
        </a:graphic>
      </p:graphicFrame>
      <p:pic>
        <p:nvPicPr>
          <p:cNvPr id="7" name="Picture 2" descr="Iconos de computadora inicio botón firmar, inicio, firmar, en ...">
            <a:hlinkClick r:id="rId3" action="ppaction://hlinksldjump"/>
            <a:extLst>
              <a:ext uri="{FF2B5EF4-FFF2-40B4-BE49-F238E27FC236}">
                <a16:creationId xmlns:a16="http://schemas.microsoft.com/office/drawing/2014/main" id="{CCF93F7B-F0C6-429F-BECF-00E43C2A38B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99527" y="534995"/>
            <a:ext cx="446986" cy="4469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017437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8EAAFEB-9D76-4F15-AFEC-CA91375CEF20}"/>
              </a:ext>
            </a:extLst>
          </p:cNvPr>
          <p:cNvSpPr>
            <a:spLocks noGrp="1"/>
          </p:cNvSpPr>
          <p:nvPr>
            <p:ph type="title"/>
          </p:nvPr>
        </p:nvSpPr>
        <p:spPr>
          <a:xfrm>
            <a:off x="381785" y="1922747"/>
            <a:ext cx="3304095" cy="1329180"/>
          </a:xfrm>
        </p:spPr>
        <p:txBody>
          <a:bodyPr>
            <a:normAutofit/>
          </a:bodyPr>
          <a:lstStyle/>
          <a:p>
            <a:r>
              <a:rPr lang="es-ES" sz="4400" b="1" dirty="0">
                <a:solidFill>
                  <a:srgbClr val="FFC000"/>
                </a:solidFill>
                <a:latin typeface="+mn-lt"/>
              </a:rPr>
              <a:t>Función Educación</a:t>
            </a:r>
            <a:endParaRPr lang="es-PE" sz="4400" b="1" dirty="0">
              <a:solidFill>
                <a:srgbClr val="FFC000"/>
              </a:solidFill>
              <a:latin typeface="+mn-lt"/>
            </a:endParaRPr>
          </a:p>
        </p:txBody>
      </p:sp>
      <p:pic>
        <p:nvPicPr>
          <p:cNvPr id="8" name="Marcador de contenido 7">
            <a:extLst>
              <a:ext uri="{FF2B5EF4-FFF2-40B4-BE49-F238E27FC236}">
                <a16:creationId xmlns:a16="http://schemas.microsoft.com/office/drawing/2014/main" id="{620D1384-00E9-4B2C-8AD7-560CB9108F27}"/>
              </a:ext>
            </a:extLst>
          </p:cNvPr>
          <p:cNvPicPr>
            <a:picLocks noGrp="1" noChangeAspect="1"/>
          </p:cNvPicPr>
          <p:nvPr>
            <p:ph idx="1"/>
          </p:nvPr>
        </p:nvPicPr>
        <p:blipFill rotWithShape="1">
          <a:blip r:embed="rId2"/>
          <a:stretch/>
        </p:blipFill>
        <p:spPr>
          <a:xfrm>
            <a:off x="4800600" y="1197799"/>
            <a:ext cx="6492875" cy="4325877"/>
          </a:xfrm>
          <a:prstGeom prst="rect">
            <a:avLst/>
          </a:prstGeom>
        </p:spPr>
      </p:pic>
      <p:sp>
        <p:nvSpPr>
          <p:cNvPr id="4" name="Marcador de texto 3">
            <a:extLst>
              <a:ext uri="{FF2B5EF4-FFF2-40B4-BE49-F238E27FC236}">
                <a16:creationId xmlns:a16="http://schemas.microsoft.com/office/drawing/2014/main" id="{0C06625E-0242-41F3-A700-1D18B49A89F1}"/>
              </a:ext>
            </a:extLst>
          </p:cNvPr>
          <p:cNvSpPr>
            <a:spLocks noGrp="1"/>
          </p:cNvSpPr>
          <p:nvPr>
            <p:ph type="body" sz="half" idx="2"/>
          </p:nvPr>
        </p:nvSpPr>
        <p:spPr>
          <a:xfrm>
            <a:off x="278089" y="3429000"/>
            <a:ext cx="3642981" cy="1828801"/>
          </a:xfrm>
        </p:spPr>
        <p:txBody>
          <a:bodyPr>
            <a:normAutofit/>
          </a:bodyPr>
          <a:lstStyle/>
          <a:p>
            <a:pPr marL="285750" indent="-285750">
              <a:buFont typeface="Arial" panose="020B0604020202020204" pitchFamily="34" charset="0"/>
              <a:buChar char="•"/>
            </a:pPr>
            <a:r>
              <a:rPr lang="es-ES" sz="1800" dirty="0"/>
              <a:t>06 </a:t>
            </a:r>
            <a:r>
              <a:rPr lang="es-PE" sz="1800" dirty="0"/>
              <a:t>Proyectos Viables 2019.</a:t>
            </a:r>
          </a:p>
          <a:p>
            <a:pPr marL="285750" indent="-285750">
              <a:buFont typeface="Arial" panose="020B0604020202020204" pitchFamily="34" charset="0"/>
              <a:buChar char="•"/>
            </a:pPr>
            <a:r>
              <a:rPr lang="es-PE" sz="1800" dirty="0"/>
              <a:t>05 Proyectos en Formulación 2020.</a:t>
            </a:r>
          </a:p>
        </p:txBody>
      </p:sp>
      <p:pic>
        <p:nvPicPr>
          <p:cNvPr id="9" name="Picture 2" descr="Iconos de computadora inicio botón firmar, inicio, firmar, en ...">
            <a:hlinkClick r:id="rId3" action="ppaction://hlinksldjump"/>
            <a:extLst>
              <a:ext uri="{FF2B5EF4-FFF2-40B4-BE49-F238E27FC236}">
                <a16:creationId xmlns:a16="http://schemas.microsoft.com/office/drawing/2014/main" id="{F5790C7A-4467-4AED-A092-EC580122B8F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42588" y="199715"/>
            <a:ext cx="446986" cy="4469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3742759"/>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3"/>
          <p:cNvSpPr txBox="1">
            <a:spLocks noGrp="1"/>
          </p:cNvSpPr>
          <p:nvPr>
            <p:ph type="title"/>
          </p:nvPr>
        </p:nvSpPr>
        <p:spPr>
          <a:xfrm>
            <a:off x="124937" y="205984"/>
            <a:ext cx="11574049" cy="524800"/>
          </a:xfrm>
          <a:prstGeom prst="rect">
            <a:avLst/>
          </a:prstGeom>
        </p:spPr>
        <p:txBody>
          <a:bodyPr spcFirstLastPara="1" vert="horz" wrap="square" lIns="0" tIns="0" rIns="0" bIns="0" rtlCol="0" anchor="b" anchorCtr="0">
            <a:noAutofit/>
          </a:bodyPr>
          <a:lstStyle/>
          <a:p>
            <a:pPr algn="ctr" defTabSz="457200">
              <a:lnSpc>
                <a:spcPct val="100000"/>
              </a:lnSpc>
              <a:buClr>
                <a:schemeClr val="dk1"/>
              </a:buClr>
              <a:buSzPts val="5400"/>
            </a:pPr>
            <a:r>
              <a:rPr lang="es-PE" sz="2800" b="1" dirty="0">
                <a:ln w="0"/>
                <a:solidFill>
                  <a:schemeClr val="accent6">
                    <a:lumMod val="75000"/>
                  </a:schemeClr>
                </a:solidFill>
                <a:latin typeface="+mn-lt"/>
                <a:cs typeface="Lato Black"/>
                <a:sym typeface="Lato Black"/>
              </a:rPr>
              <a:t>Proyectos de Inversión Programados para su Formulación -2020</a:t>
            </a:r>
          </a:p>
        </p:txBody>
      </p:sp>
      <p:sp>
        <p:nvSpPr>
          <p:cNvPr id="99" name="Google Shape;99;p13"/>
          <p:cNvSpPr txBox="1">
            <a:spLocks noGrp="1"/>
          </p:cNvSpPr>
          <p:nvPr>
            <p:ph type="sldNum" idx="12"/>
          </p:nvPr>
        </p:nvSpPr>
        <p:spPr>
          <a:prstGeom prst="rect">
            <a:avLst/>
          </a:prstGeom>
        </p:spPr>
        <p:txBody>
          <a:bodyPr spcFirstLastPara="1" vert="horz" wrap="square" lIns="0" tIns="0" rIns="0" bIns="0" rtlCol="0" anchor="ctr" anchorCtr="0">
            <a:noAutofit/>
          </a:bodyPr>
          <a:lstStyle/>
          <a:p>
            <a:fld id="{00000000-1234-1234-1234-123412341234}" type="slidenum">
              <a:rPr lang="en"/>
              <a:pPr/>
              <a:t>7</a:t>
            </a:fld>
            <a:endParaRPr/>
          </a:p>
        </p:txBody>
      </p:sp>
      <p:graphicFrame>
        <p:nvGraphicFramePr>
          <p:cNvPr id="3" name="Tabla 2">
            <a:extLst>
              <a:ext uri="{FF2B5EF4-FFF2-40B4-BE49-F238E27FC236}">
                <a16:creationId xmlns:a16="http://schemas.microsoft.com/office/drawing/2014/main" id="{2A47BF93-7CB7-4781-AA82-B285D500DF30}"/>
              </a:ext>
            </a:extLst>
          </p:cNvPr>
          <p:cNvGraphicFramePr>
            <a:graphicFrameLocks noGrp="1"/>
          </p:cNvGraphicFramePr>
          <p:nvPr/>
        </p:nvGraphicFramePr>
        <p:xfrm>
          <a:off x="304679" y="1239731"/>
          <a:ext cx="11734366" cy="4951055"/>
        </p:xfrm>
        <a:graphic>
          <a:graphicData uri="http://schemas.openxmlformats.org/drawingml/2006/table">
            <a:tbl>
              <a:tblPr>
                <a:tableStyleId>{BDBED569-4797-4DF1-A0F4-6AAB3CD982D8}</a:tableStyleId>
              </a:tblPr>
              <a:tblGrid>
                <a:gridCol w="307140">
                  <a:extLst>
                    <a:ext uri="{9D8B030D-6E8A-4147-A177-3AD203B41FA5}">
                      <a16:colId xmlns:a16="http://schemas.microsoft.com/office/drawing/2014/main" val="1149053298"/>
                    </a:ext>
                  </a:extLst>
                </a:gridCol>
                <a:gridCol w="613776">
                  <a:extLst>
                    <a:ext uri="{9D8B030D-6E8A-4147-A177-3AD203B41FA5}">
                      <a16:colId xmlns:a16="http://schemas.microsoft.com/office/drawing/2014/main" val="541476674"/>
                    </a:ext>
                  </a:extLst>
                </a:gridCol>
                <a:gridCol w="4079178">
                  <a:extLst>
                    <a:ext uri="{9D8B030D-6E8A-4147-A177-3AD203B41FA5}">
                      <a16:colId xmlns:a16="http://schemas.microsoft.com/office/drawing/2014/main" val="3436427589"/>
                    </a:ext>
                  </a:extLst>
                </a:gridCol>
                <a:gridCol w="1108553">
                  <a:extLst>
                    <a:ext uri="{9D8B030D-6E8A-4147-A177-3AD203B41FA5}">
                      <a16:colId xmlns:a16="http://schemas.microsoft.com/office/drawing/2014/main" val="2737056336"/>
                    </a:ext>
                  </a:extLst>
                </a:gridCol>
                <a:gridCol w="1052186">
                  <a:extLst>
                    <a:ext uri="{9D8B030D-6E8A-4147-A177-3AD203B41FA5}">
                      <a16:colId xmlns:a16="http://schemas.microsoft.com/office/drawing/2014/main" val="3418132934"/>
                    </a:ext>
                  </a:extLst>
                </a:gridCol>
                <a:gridCol w="942182">
                  <a:extLst>
                    <a:ext uri="{9D8B030D-6E8A-4147-A177-3AD203B41FA5}">
                      <a16:colId xmlns:a16="http://schemas.microsoft.com/office/drawing/2014/main" val="3543597421"/>
                    </a:ext>
                  </a:extLst>
                </a:gridCol>
                <a:gridCol w="842777">
                  <a:extLst>
                    <a:ext uri="{9D8B030D-6E8A-4147-A177-3AD203B41FA5}">
                      <a16:colId xmlns:a16="http://schemas.microsoft.com/office/drawing/2014/main" val="786903510"/>
                    </a:ext>
                  </a:extLst>
                </a:gridCol>
                <a:gridCol w="958140">
                  <a:extLst>
                    <a:ext uri="{9D8B030D-6E8A-4147-A177-3AD203B41FA5}">
                      <a16:colId xmlns:a16="http://schemas.microsoft.com/office/drawing/2014/main" val="2610258380"/>
                    </a:ext>
                  </a:extLst>
                </a:gridCol>
                <a:gridCol w="1830434">
                  <a:extLst>
                    <a:ext uri="{9D8B030D-6E8A-4147-A177-3AD203B41FA5}">
                      <a16:colId xmlns:a16="http://schemas.microsoft.com/office/drawing/2014/main" val="840716094"/>
                    </a:ext>
                  </a:extLst>
                </a:gridCol>
              </a:tblGrid>
              <a:tr h="320845">
                <a:tc>
                  <a:txBody>
                    <a:bodyPr/>
                    <a:lstStyle/>
                    <a:p>
                      <a:pPr algn="ctr" rtl="0" fontAlgn="ctr"/>
                      <a:r>
                        <a:rPr lang="es-PE" sz="1050" b="1" u="none" strike="noStrike" dirty="0" err="1">
                          <a:solidFill>
                            <a:schemeClr val="bg1"/>
                          </a:solidFill>
                          <a:effectLst/>
                        </a:rPr>
                        <a:t>N°</a:t>
                      </a:r>
                      <a:endParaRPr lang="es-PE" sz="1050" b="1" i="0" u="none" strike="noStrike" dirty="0">
                        <a:solidFill>
                          <a:schemeClr val="bg1"/>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050" b="1" u="none" strike="noStrike" dirty="0">
                          <a:solidFill>
                            <a:schemeClr val="bg1"/>
                          </a:solidFill>
                          <a:effectLst/>
                        </a:rPr>
                        <a:t>CÓDIGO DE IDEA</a:t>
                      </a:r>
                      <a:endParaRPr lang="es-PE" sz="1050" b="1" i="0" u="none" strike="noStrike" dirty="0">
                        <a:solidFill>
                          <a:schemeClr val="bg1"/>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050" b="1" u="none" strike="noStrike" dirty="0">
                          <a:solidFill>
                            <a:schemeClr val="bg1"/>
                          </a:solidFill>
                          <a:effectLst/>
                        </a:rPr>
                        <a:t>NOMBRE DEL PROYECTO DE INVERSIÓN</a:t>
                      </a:r>
                      <a:endParaRPr lang="es-PE" sz="1050" b="1" i="0" u="none" strike="noStrike" dirty="0">
                        <a:solidFill>
                          <a:schemeClr val="bg1"/>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050" b="1" u="none" strike="noStrike" dirty="0">
                          <a:solidFill>
                            <a:schemeClr val="bg1"/>
                          </a:solidFill>
                          <a:effectLst/>
                        </a:rPr>
                        <a:t>INVERSIÓN ESTIMADO s/.</a:t>
                      </a:r>
                      <a:endParaRPr lang="es-PE" sz="1050" b="1" i="0" u="none" strike="noStrike" dirty="0">
                        <a:solidFill>
                          <a:schemeClr val="bg1"/>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050" b="1" u="none" strike="noStrike" dirty="0">
                          <a:solidFill>
                            <a:schemeClr val="bg1"/>
                          </a:solidFill>
                          <a:effectLst/>
                        </a:rPr>
                        <a:t>ESTADO SITUACIONAL</a:t>
                      </a:r>
                      <a:endParaRPr lang="es-PE" sz="1050" b="1" i="0" u="none" strike="noStrike" dirty="0">
                        <a:solidFill>
                          <a:schemeClr val="bg1"/>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050" b="1" u="none" strike="noStrike" dirty="0">
                          <a:solidFill>
                            <a:schemeClr val="bg1"/>
                          </a:solidFill>
                          <a:effectLst/>
                        </a:rPr>
                        <a:t>INICIO DE FORMULACIÓN</a:t>
                      </a:r>
                      <a:endParaRPr lang="es-PE" sz="1050" b="1" i="0" u="none" strike="noStrike" dirty="0">
                        <a:solidFill>
                          <a:schemeClr val="bg1"/>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050" b="1" i="0" u="none" strike="noStrike" dirty="0">
                          <a:solidFill>
                            <a:schemeClr val="bg1"/>
                          </a:solidFill>
                          <a:effectLst/>
                          <a:latin typeface="Arial Narrow" panose="020B0606020202030204" pitchFamily="34" charset="0"/>
                        </a:rPr>
                        <a:t>FECHA DE CULMINACIÓN</a:t>
                      </a:r>
                    </a:p>
                  </a:txBody>
                  <a:tcPr marL="6772" marR="6772" marT="6772" marB="0" anchor="ctr">
                    <a:solidFill>
                      <a:schemeClr val="accent5"/>
                    </a:solidFill>
                  </a:tcPr>
                </a:tc>
                <a:tc>
                  <a:txBody>
                    <a:bodyPr/>
                    <a:lstStyle/>
                    <a:p>
                      <a:pPr algn="ctr" rtl="0" fontAlgn="ctr"/>
                      <a:r>
                        <a:rPr lang="es-PE" sz="1050" b="1" u="none" strike="noStrike" dirty="0">
                          <a:solidFill>
                            <a:schemeClr val="bg1"/>
                          </a:solidFill>
                          <a:effectLst/>
                        </a:rPr>
                        <a:t>ALCANCE</a:t>
                      </a:r>
                      <a:endParaRPr lang="es-PE" sz="1050" b="1" i="0" u="none" strike="noStrike" dirty="0">
                        <a:solidFill>
                          <a:schemeClr val="bg1"/>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050" b="1" u="none" strike="noStrike" dirty="0">
                          <a:solidFill>
                            <a:schemeClr val="bg1"/>
                          </a:solidFill>
                          <a:effectLst/>
                        </a:rPr>
                        <a:t>MODALIDAD DE LA FORMULACIÓN / OBSERVACION</a:t>
                      </a:r>
                      <a:endParaRPr lang="es-PE" sz="1050" b="1" i="0" u="none" strike="noStrike" dirty="0">
                        <a:solidFill>
                          <a:schemeClr val="bg1"/>
                        </a:solidFill>
                        <a:effectLst/>
                        <a:latin typeface="Arial Narrow" panose="020B0606020202030204" pitchFamily="34" charset="0"/>
                      </a:endParaRPr>
                    </a:p>
                  </a:txBody>
                  <a:tcPr marL="6772" marR="6772" marT="6772" marB="0" anchor="ctr">
                    <a:solidFill>
                      <a:schemeClr val="accent5"/>
                    </a:solidFill>
                  </a:tcPr>
                </a:tc>
                <a:extLst>
                  <a:ext uri="{0D108BD9-81ED-4DB2-BD59-A6C34878D82A}">
                    <a16:rowId xmlns:a16="http://schemas.microsoft.com/office/drawing/2014/main" val="3216576694"/>
                  </a:ext>
                </a:extLst>
              </a:tr>
              <a:tr h="657575">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PE" sz="1000" dirty="0"/>
                        <a:t>1</a:t>
                      </a:r>
                      <a:endParaRPr lang="es-PE" sz="1000" dirty="0">
                        <a:latin typeface="Arial Narrow" panose="020B0606020202030204" pitchFamily="34" charset="0"/>
                      </a:endParaRPr>
                    </a:p>
                  </a:txBody>
                  <a:tcPr anchor="ctr">
                    <a:solidFill>
                      <a:schemeClr val="accent5">
                        <a:lumMod val="40000"/>
                        <a:lumOff val="60000"/>
                      </a:schemeClr>
                    </a:solidFill>
                  </a:tcPr>
                </a:tc>
                <a:tc>
                  <a:txBody>
                    <a:bodyPr/>
                    <a:lstStyle/>
                    <a:p>
                      <a:pPr algn="ctr" rtl="0" fontAlgn="ctr"/>
                      <a:r>
                        <a:rPr lang="es-PE" sz="1000" u="none" strike="noStrike" dirty="0">
                          <a:effectLst/>
                        </a:rPr>
                        <a:t>49265</a:t>
                      </a:r>
                      <a:endParaRPr lang="es-PE" sz="1000" b="0" i="0" u="none" strike="noStrike" dirty="0">
                        <a:solidFill>
                          <a:srgbClr val="000000"/>
                        </a:solidFill>
                        <a:effectLst/>
                        <a:latin typeface="Arial Narrow" panose="020B0606020202030204" pitchFamily="34" charset="0"/>
                      </a:endParaRPr>
                    </a:p>
                  </a:txBody>
                  <a:tcPr marL="6772" marR="6772" marT="6772" marB="0" anchor="ctr">
                    <a:solidFill>
                      <a:schemeClr val="accent5">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PE" sz="1000" u="none" strike="noStrike" kern="1200" cap="none" dirty="0"/>
                        <a:t>MEJORAMIENTO DEL SERVICIO EDUCATIVO DEL NIVEL INICIAL N° 1105, N°92 - REYNA DE LOS ANGELES, N°1106, 812 SAN JUAN DE DIOS Y N°79 CRISTO REDENTOR EN LOS DISTRITOS DE ABANCAY , CURAHUASI Y SAN PEDRO DE CACHORA DE LA PROVINCIA DE ABANCAY - DEPARTAMENTO DE APURIMAC</a:t>
                      </a:r>
                      <a:endParaRPr lang="es-PE" sz="1000" b="0" i="0" u="none" strike="noStrike" kern="1200" cap="none" dirty="0">
                        <a:solidFill>
                          <a:srgbClr val="000000"/>
                        </a:solidFill>
                        <a:latin typeface="Arial Narrow" panose="020B0606020202030204" pitchFamily="34" charset="0"/>
                        <a:ea typeface="+mn-ea"/>
                        <a:cs typeface="Arial"/>
                      </a:endParaRPr>
                    </a:p>
                  </a:txBody>
                  <a:tcPr anchor="ctr">
                    <a:solidFill>
                      <a:schemeClr val="accent5">
                        <a:lumMod val="40000"/>
                        <a:lumOff val="60000"/>
                      </a:schemeClr>
                    </a:solidFill>
                  </a:tcPr>
                </a:tc>
                <a:tc>
                  <a: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lang="es-PE" sz="1000" u="none" strike="noStrike" cap="none" dirty="0">
                          <a:sym typeface="Arial"/>
                        </a:rPr>
                        <a:t>6,870,000.00</a:t>
                      </a:r>
                      <a:endParaRPr lang="es-PE" sz="1000" b="0" dirty="0">
                        <a:latin typeface="Arial Narrow" panose="020B0606020202030204" pitchFamily="34" charset="0"/>
                      </a:endParaRPr>
                    </a:p>
                  </a:txBody>
                  <a:tcPr anchor="ctr">
                    <a:solidFill>
                      <a:schemeClr val="accent5">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PE" sz="1000" dirty="0"/>
                        <a:t>Idea</a:t>
                      </a:r>
                      <a:endParaRPr lang="es-PE" sz="1000" b="0" dirty="0">
                        <a:latin typeface="Arial Narrow" panose="020B0606020202030204" pitchFamily="34" charset="0"/>
                      </a:endParaRPr>
                    </a:p>
                  </a:txBody>
                  <a:tcPr anchor="ctr">
                    <a:solidFill>
                      <a:schemeClr val="accent5">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PE" sz="900" dirty="0"/>
                        <a:t>01/ 09 / 2020</a:t>
                      </a:r>
                      <a:endParaRPr lang="es-PE" sz="900" b="0" dirty="0">
                        <a:latin typeface="Arial Narrow" panose="020B0606020202030204" pitchFamily="34" charset="0"/>
                      </a:endParaRPr>
                    </a:p>
                  </a:txBody>
                  <a:tcPr anchor="ctr">
                    <a:solidFill>
                      <a:schemeClr val="accent5">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PE" sz="900" b="0" dirty="0">
                          <a:latin typeface="Arial Narrow" panose="020B0606020202030204" pitchFamily="34" charset="0"/>
                        </a:rPr>
                        <a:t>30 / 11 / 2020</a:t>
                      </a:r>
                    </a:p>
                  </a:txBody>
                  <a:tcPr anchor="ctr">
                    <a:solidFill>
                      <a:schemeClr val="accent5">
                        <a:lumMod val="40000"/>
                        <a:lumOff val="60000"/>
                      </a:schemeClr>
                    </a:solidFill>
                  </a:tcPr>
                </a:tc>
                <a:tc>
                  <a:txBody>
                    <a:bodyPr/>
                    <a:lstStyle/>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s-PE" sz="1000" dirty="0"/>
                        <a:t>05 II.EE. </a:t>
                      </a:r>
                    </a:p>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s-PE" sz="1000" b="1" dirty="0"/>
                        <a:t>270 Alum</a:t>
                      </a:r>
                    </a:p>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lang="es-PE" sz="1000" dirty="0"/>
                    </a:p>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s-PE" sz="1000" dirty="0"/>
                        <a:t>TDR en revisión</a:t>
                      </a:r>
                      <a:endParaRPr lang="es-PE" sz="1000" b="0" dirty="0">
                        <a:latin typeface="Arial Narrow" panose="020B0606020202030204" pitchFamily="34" charset="0"/>
                      </a:endParaRPr>
                    </a:p>
                  </a:txBody>
                  <a:tcPr anchor="ctr">
                    <a:solidFill>
                      <a:schemeClr val="accent5">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r>
                        <a:rPr lang="es-PE" sz="1000" dirty="0"/>
                        <a:t>Contrata / PAC</a:t>
                      </a:r>
                    </a:p>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r>
                        <a:rPr lang="es-PE" sz="1000" b="0" dirty="0">
                          <a:latin typeface="Arial Narrow" panose="020B0606020202030204" pitchFamily="34" charset="0"/>
                        </a:rPr>
                        <a:t>TDR en Revisión</a:t>
                      </a:r>
                    </a:p>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r>
                        <a:rPr lang="es-PE" sz="1000" b="0" dirty="0" err="1">
                          <a:latin typeface="Arial Narrow" panose="020B0606020202030204" pitchFamily="34" charset="0"/>
                        </a:rPr>
                        <a:t>Duracion</a:t>
                      </a:r>
                      <a:r>
                        <a:rPr lang="es-PE" sz="1000" b="0" dirty="0">
                          <a:latin typeface="Arial Narrow" panose="020B0606020202030204" pitchFamily="34" charset="0"/>
                        </a:rPr>
                        <a:t>  3 meses, TDR en </a:t>
                      </a:r>
                      <a:r>
                        <a:rPr lang="es-PE" sz="1000" b="0" dirty="0" err="1">
                          <a:latin typeface="Arial Narrow" panose="020B0606020202030204" pitchFamily="34" charset="0"/>
                        </a:rPr>
                        <a:t>revision</a:t>
                      </a:r>
                      <a:endParaRPr lang="es-PE" sz="1000" b="0" dirty="0">
                        <a:latin typeface="Arial Narrow" panose="020B0606020202030204" pitchFamily="34" charset="0"/>
                      </a:endParaRPr>
                    </a:p>
                  </a:txBody>
                  <a:tcPr anchor="ctr">
                    <a:solidFill>
                      <a:schemeClr val="accent5">
                        <a:lumMod val="40000"/>
                        <a:lumOff val="60000"/>
                      </a:schemeClr>
                    </a:solidFill>
                  </a:tcPr>
                </a:tc>
                <a:extLst>
                  <a:ext uri="{0D108BD9-81ED-4DB2-BD59-A6C34878D82A}">
                    <a16:rowId xmlns:a16="http://schemas.microsoft.com/office/drawing/2014/main" val="2630986103"/>
                  </a:ext>
                </a:extLst>
              </a:tr>
              <a:tr h="1515283">
                <a:tc>
                  <a:txBody>
                    <a:bodyPr/>
                    <a:lstStyle/>
                    <a:p>
                      <a:pPr marR="0" algn="ctr" rtl="0">
                        <a:lnSpc>
                          <a:spcPct val="100000"/>
                        </a:lnSpc>
                        <a:spcBef>
                          <a:spcPts val="0"/>
                        </a:spcBef>
                        <a:spcAft>
                          <a:spcPts val="0"/>
                        </a:spcAft>
                        <a:buClr>
                          <a:srgbClr val="000000"/>
                        </a:buClr>
                        <a:buFont typeface="Arial"/>
                      </a:pPr>
                      <a:r>
                        <a:rPr lang="es-PE" sz="1000" u="none" strike="noStrike" cap="none" dirty="0">
                          <a:sym typeface="Arial"/>
                        </a:rPr>
                        <a:t>2</a:t>
                      </a:r>
                      <a:endParaRPr lang="es-PE" sz="1000" b="0" i="0" u="none" strike="noStrike" cap="none" dirty="0">
                        <a:solidFill>
                          <a:srgbClr val="000000"/>
                        </a:solidFill>
                        <a:latin typeface="Arial Narrow" panose="020B0606020202030204" pitchFamily="34" charset="0"/>
                        <a:cs typeface="Arial"/>
                        <a:sym typeface="Arial"/>
                      </a:endParaRPr>
                    </a:p>
                  </a:txBody>
                  <a:tcPr anchor="ctr">
                    <a:solidFill>
                      <a:schemeClr val="accent5">
                        <a:lumMod val="40000"/>
                        <a:lumOff val="6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s-PE" sz="1000" u="none" strike="noStrike" dirty="0">
                          <a:effectLst/>
                        </a:rPr>
                        <a:t>2284093</a:t>
                      </a:r>
                    </a:p>
                    <a:p>
                      <a:pPr algn="ctr" rtl="0" fontAlgn="ctr"/>
                      <a:endParaRPr lang="es-PE" sz="1000" b="0" i="0" u="none" strike="noStrike" dirty="0">
                        <a:solidFill>
                          <a:srgbClr val="000000"/>
                        </a:solidFill>
                        <a:effectLst/>
                        <a:latin typeface="Arial Narrow" panose="020B0606020202030204" pitchFamily="34" charset="0"/>
                      </a:endParaRPr>
                    </a:p>
                  </a:txBody>
                  <a:tcPr marL="6772" marR="6772" marT="6772" marB="0" anchor="ctr">
                    <a:solidFill>
                      <a:schemeClr val="accent5">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PE" sz="1000" u="none" strike="noStrike" kern="1200" cap="none" dirty="0">
                          <a:sym typeface="Arial"/>
                        </a:rPr>
                        <a:t>MEJORAMIENTO DE LOS SERVICIOS EDUCATIVOS INICIALES DE 10 INSTITUCIONES EDUCATIVAS DEL, DISTRITO DE TALAVERA - ANDAHUAYLAS - APURIMAC</a:t>
                      </a:r>
                      <a:endParaRPr lang="es-PE" sz="1000" b="0" i="0" u="none" strike="noStrike" kern="1200" cap="none" dirty="0">
                        <a:solidFill>
                          <a:srgbClr val="000000"/>
                        </a:solidFill>
                        <a:latin typeface="Arial Narrow" panose="020B0606020202030204" pitchFamily="34" charset="0"/>
                        <a:ea typeface="+mn-ea"/>
                        <a:cs typeface="Arial"/>
                        <a:sym typeface="Arial"/>
                      </a:endParaRPr>
                    </a:p>
                  </a:txBody>
                  <a:tcPr anchor="ctr">
                    <a:solidFill>
                      <a:schemeClr val="accent5">
                        <a:lumMod val="40000"/>
                        <a:lumOff val="60000"/>
                      </a:schemeClr>
                    </a:solidFill>
                  </a:tcPr>
                </a:tc>
                <a:tc>
                  <a: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lang="es-PE" sz="1000" u="none" strike="noStrike" cap="none" dirty="0">
                          <a:sym typeface="Arial"/>
                        </a:rPr>
                        <a:t>15,656,328</a:t>
                      </a:r>
                      <a:endParaRPr lang="es-PE" sz="1000" b="0" i="0" u="none" strike="noStrike" cap="none" dirty="0">
                        <a:solidFill>
                          <a:srgbClr val="000000"/>
                        </a:solidFill>
                        <a:latin typeface="Arial Narrow" panose="020B0606020202030204" pitchFamily="34" charset="0"/>
                        <a:cs typeface="Arial"/>
                        <a:sym typeface="Arial"/>
                      </a:endParaRPr>
                    </a:p>
                  </a:txBody>
                  <a:tcPr anchor="ctr">
                    <a:solidFill>
                      <a:schemeClr val="accent5">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PE" sz="1000" u="none" strike="noStrike" cap="none" dirty="0">
                          <a:sym typeface="Arial"/>
                        </a:rPr>
                        <a:t>(desactivado temporalmente)</a:t>
                      </a:r>
                      <a:endParaRPr lang="es-PE" sz="1000" b="0" i="0" u="none" strike="noStrike" cap="none" dirty="0">
                        <a:solidFill>
                          <a:srgbClr val="000000"/>
                        </a:solidFill>
                        <a:latin typeface="Arial Narrow" panose="020B0606020202030204" pitchFamily="34" charset="0"/>
                        <a:cs typeface="Arial"/>
                        <a:sym typeface="Arial"/>
                      </a:endParaRPr>
                    </a:p>
                  </a:txBody>
                  <a:tcPr anchor="ctr">
                    <a:solidFill>
                      <a:schemeClr val="accent5">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PE" sz="900" u="none" strike="noStrike" cap="none" dirty="0">
                          <a:sym typeface="Arial"/>
                        </a:rPr>
                        <a:t>04 meses</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PE" sz="900" b="0" i="0" u="none" strike="noStrike" cap="none" dirty="0">
                          <a:solidFill>
                            <a:srgbClr val="000000"/>
                          </a:solidFill>
                          <a:latin typeface="Arial Narrow" panose="020B0606020202030204" pitchFamily="34" charset="0"/>
                          <a:cs typeface="Arial"/>
                          <a:sym typeface="Arial"/>
                        </a:rPr>
                        <a:t>01 / 08 / 2020</a:t>
                      </a:r>
                    </a:p>
                  </a:txBody>
                  <a:tcPr anchor="ctr">
                    <a:solidFill>
                      <a:schemeClr val="accent5">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PE" sz="900" b="0" dirty="0">
                          <a:latin typeface="Arial Narrow" panose="020B0606020202030204" pitchFamily="34" charset="0"/>
                        </a:rPr>
                        <a:t>30 / 11 / 2020</a:t>
                      </a:r>
                    </a:p>
                  </a:txBody>
                  <a:tcPr anchor="ctr">
                    <a:solidFill>
                      <a:schemeClr val="accent5">
                        <a:lumMod val="40000"/>
                        <a:lumOff val="60000"/>
                      </a:schemeClr>
                    </a:solidFill>
                  </a:tcPr>
                </a:tc>
                <a:tc>
                  <a:txBody>
                    <a:bodyPr/>
                    <a:lstStyle/>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s-PE" sz="1000" u="none" strike="noStrike" dirty="0">
                          <a:effectLst/>
                        </a:rPr>
                        <a:t>10 II.EE. Iniciales </a:t>
                      </a:r>
                    </a:p>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s-PE" sz="1000" b="1" u="none" strike="noStrike" dirty="0">
                          <a:effectLst/>
                        </a:rPr>
                        <a:t>126 alumnos  </a:t>
                      </a:r>
                      <a:endParaRPr lang="es-PE" sz="1000" b="1" i="0" u="none" strike="noStrike" cap="none" dirty="0">
                        <a:solidFill>
                          <a:srgbClr val="000000"/>
                        </a:solidFill>
                        <a:latin typeface="Arial Narrow" panose="020B0606020202030204" pitchFamily="34" charset="0"/>
                        <a:cs typeface="Arial"/>
                        <a:sym typeface="Arial"/>
                      </a:endParaRPr>
                    </a:p>
                  </a:txBody>
                  <a:tcPr anchor="ctr">
                    <a:solidFill>
                      <a:schemeClr val="accent5">
                        <a:lumMod val="40000"/>
                        <a:lumOff val="60000"/>
                      </a:schemeClr>
                    </a:solidFill>
                  </a:tcPr>
                </a:tc>
                <a:tc>
                  <a:txBody>
                    <a:bodyPr/>
                    <a:lstStyle/>
                    <a:p>
                      <a:r>
                        <a:rPr lang="es-PE" sz="900" u="none" strike="noStrike" cap="none" dirty="0" err="1">
                          <a:sym typeface="Arial"/>
                        </a:rPr>
                        <a:t>Adm</a:t>
                      </a:r>
                      <a:r>
                        <a:rPr lang="es-PE" sz="900" u="none" strike="noStrike" cap="none" dirty="0">
                          <a:sym typeface="Arial"/>
                        </a:rPr>
                        <a:t>. Directa</a:t>
                      </a:r>
                    </a:p>
                    <a:p>
                      <a:r>
                        <a:rPr lang="es-PE" sz="900" u="none" strike="noStrike" cap="none" dirty="0">
                          <a:sym typeface="Arial"/>
                        </a:rPr>
                        <a:t>Pi declarado viable el 2015, (UF Municipalidad Distrital de </a:t>
                      </a:r>
                      <a:r>
                        <a:rPr lang="es-PE" sz="900" u="none" strike="noStrike" cap="none" dirty="0" err="1">
                          <a:sym typeface="Arial"/>
                        </a:rPr>
                        <a:t>Chicmo</a:t>
                      </a:r>
                      <a:r>
                        <a:rPr lang="es-PE" sz="900" u="none" strike="noStrike" cap="none" dirty="0">
                          <a:sym typeface="Arial"/>
                        </a:rPr>
                        <a:t>) desactivado por periodo de vigencia. Se requiere la actualización del Estudio.</a:t>
                      </a:r>
                    </a:p>
                    <a:p>
                      <a:r>
                        <a:rPr lang="es-PE" sz="900" u="none" strike="noStrike" cap="none" dirty="0">
                          <a:sym typeface="Arial"/>
                        </a:rPr>
                        <a:t>Se requiere analizar la intervención en IEI con poca cantidad de alumnos</a:t>
                      </a:r>
                    </a:p>
                    <a:p>
                      <a:r>
                        <a:rPr lang="es-PE" sz="900" b="0" i="0" u="none" strike="noStrike" cap="none" dirty="0">
                          <a:solidFill>
                            <a:srgbClr val="000000"/>
                          </a:solidFill>
                          <a:latin typeface="Arial Narrow" panose="020B0606020202030204" pitchFamily="34" charset="0"/>
                          <a:cs typeface="Arial"/>
                          <a:sym typeface="Arial"/>
                        </a:rPr>
                        <a:t>A la espera de </a:t>
                      </a:r>
                      <a:r>
                        <a:rPr lang="es-PE" sz="900" b="0" i="0" u="none" strike="noStrike" cap="none" dirty="0" err="1">
                          <a:solidFill>
                            <a:srgbClr val="000000"/>
                          </a:solidFill>
                          <a:latin typeface="Arial Narrow" panose="020B0606020202030204" pitchFamily="34" charset="0"/>
                          <a:cs typeface="Arial"/>
                          <a:sym typeface="Arial"/>
                        </a:rPr>
                        <a:t>autorizacion</a:t>
                      </a:r>
                      <a:endParaRPr lang="es-PE" sz="900" b="0" i="0" u="none" strike="noStrike" cap="none" dirty="0">
                        <a:solidFill>
                          <a:srgbClr val="000000"/>
                        </a:solidFill>
                        <a:latin typeface="Arial Narrow" panose="020B0606020202030204" pitchFamily="34" charset="0"/>
                        <a:cs typeface="Arial"/>
                        <a:sym typeface="Arial"/>
                      </a:endParaRPr>
                    </a:p>
                  </a:txBody>
                  <a:tcPr anchor="ctr">
                    <a:solidFill>
                      <a:schemeClr val="accent5">
                        <a:lumMod val="40000"/>
                        <a:lumOff val="60000"/>
                      </a:schemeClr>
                    </a:solidFill>
                  </a:tcPr>
                </a:tc>
                <a:extLst>
                  <a:ext uri="{0D108BD9-81ED-4DB2-BD59-A6C34878D82A}">
                    <a16:rowId xmlns:a16="http://schemas.microsoft.com/office/drawing/2014/main" val="970051627"/>
                  </a:ext>
                </a:extLst>
              </a:tr>
              <a:tr h="375213">
                <a:tc>
                  <a:txBody>
                    <a:bodyPr/>
                    <a:lstStyle/>
                    <a:p>
                      <a:pPr marR="0" algn="ctr" rtl="0">
                        <a:lnSpc>
                          <a:spcPct val="100000"/>
                        </a:lnSpc>
                        <a:spcBef>
                          <a:spcPts val="0"/>
                        </a:spcBef>
                        <a:spcAft>
                          <a:spcPts val="0"/>
                        </a:spcAft>
                        <a:buClr>
                          <a:srgbClr val="000000"/>
                        </a:buClr>
                        <a:buFont typeface="Arial"/>
                      </a:pPr>
                      <a:r>
                        <a:rPr lang="es-PE" sz="1000" u="none" strike="noStrike" cap="none" dirty="0">
                          <a:sym typeface="Arial"/>
                        </a:rPr>
                        <a:t>3</a:t>
                      </a:r>
                      <a:endParaRPr lang="es-PE" sz="1000" b="0" i="0" u="none" strike="noStrike" cap="none" dirty="0">
                        <a:solidFill>
                          <a:srgbClr val="000000"/>
                        </a:solidFill>
                        <a:latin typeface="Arial Narrow" panose="020B0606020202030204" pitchFamily="34" charset="0"/>
                        <a:cs typeface="Arial"/>
                        <a:sym typeface="Arial"/>
                      </a:endParaRPr>
                    </a:p>
                  </a:txBody>
                  <a:tcPr anchor="ctr">
                    <a:solidFill>
                      <a:schemeClr val="accent2">
                        <a:lumMod val="20000"/>
                        <a:lumOff val="80000"/>
                      </a:schemeClr>
                    </a:solidFill>
                  </a:tcPr>
                </a:tc>
                <a:tc>
                  <a:txBody>
                    <a:bodyPr/>
                    <a:lstStyle/>
                    <a:p>
                      <a:pPr algn="ctr" rtl="0" fontAlgn="ctr"/>
                      <a:r>
                        <a:rPr lang="es-PE" sz="1000" u="none" strike="noStrike" dirty="0">
                          <a:effectLst/>
                        </a:rPr>
                        <a:t>108724</a:t>
                      </a:r>
                      <a:endParaRPr lang="es-PE" sz="1000" b="0" i="0" u="none" strike="noStrike" dirty="0">
                        <a:solidFill>
                          <a:srgbClr val="000000"/>
                        </a:solidFill>
                        <a:effectLst/>
                        <a:latin typeface="Arial Narrow" panose="020B0606020202030204" pitchFamily="34" charset="0"/>
                      </a:endParaRPr>
                    </a:p>
                  </a:txBody>
                  <a:tcPr marL="6772" marR="6772" marT="6772" marB="0" anchor="ctr">
                    <a:solidFill>
                      <a:schemeClr val="accent2">
                        <a:lumMod val="20000"/>
                        <a:lumOff val="80000"/>
                      </a:schemeClr>
                    </a:solidFill>
                  </a:tcPr>
                </a:tc>
                <a:tc>
                  <a:txBody>
                    <a:bodyPr/>
                    <a:lstStyle/>
                    <a:p>
                      <a:r>
                        <a:rPr lang="es-PE" sz="1000" u="none" strike="noStrike" kern="1200" cap="none" dirty="0">
                          <a:sym typeface="Arial"/>
                        </a:rPr>
                        <a:t>MEJORAMIENTO DEL INSTITUTO DE EDUCACIÓN SUPERIOR TECNOLÓGICO ALFREDO SARMIENTO PALOMINO, DISTRITO DE HUANCARAMA - PROVINCIA DE ANDAHUAYLAS - DEPARTAMENTO DE APURIMAC</a:t>
                      </a:r>
                      <a:endParaRPr lang="es-PE" sz="1000" b="0" i="0" u="none" strike="noStrike" kern="1200" cap="none" dirty="0">
                        <a:solidFill>
                          <a:srgbClr val="000000"/>
                        </a:solidFill>
                        <a:latin typeface="Arial Narrow" panose="020B0606020202030204" pitchFamily="34" charset="0"/>
                        <a:ea typeface="+mn-ea"/>
                        <a:cs typeface="Arial"/>
                        <a:sym typeface="Arial"/>
                      </a:endParaRPr>
                    </a:p>
                  </a:txBody>
                  <a:tcPr anchor="ctr">
                    <a:solidFill>
                      <a:schemeClr val="accent2">
                        <a:lumMod val="20000"/>
                        <a:lumOff val="80000"/>
                      </a:schemeClr>
                    </a:solidFill>
                  </a:tcPr>
                </a:tc>
                <a:tc>
                  <a:txBody>
                    <a:bodyPr/>
                    <a:lstStyle/>
                    <a:p>
                      <a:pPr algn="r"/>
                      <a:r>
                        <a:rPr lang="es-PE" sz="1000" u="none" strike="noStrike" cap="none" dirty="0">
                          <a:sym typeface="Arial"/>
                        </a:rPr>
                        <a:t> 11,595,000.00 	</a:t>
                      </a:r>
                      <a:endParaRPr lang="es-PE" sz="1000" b="0" i="0" u="none" strike="noStrike" cap="none" dirty="0">
                        <a:solidFill>
                          <a:srgbClr val="000000"/>
                        </a:solidFill>
                        <a:latin typeface="Arial Narrow" panose="020B0606020202030204" pitchFamily="34" charset="0"/>
                        <a:cs typeface="Arial"/>
                        <a:sym typeface="Arial"/>
                      </a:endParaRPr>
                    </a:p>
                  </a:txBody>
                  <a:tcPr anchor="ctr">
                    <a:solidFill>
                      <a:schemeClr val="accent2">
                        <a:lumMod val="20000"/>
                        <a:lumOff val="80000"/>
                      </a:schemeClr>
                    </a:solidFill>
                  </a:tcPr>
                </a:tc>
                <a:tc>
                  <a:txBody>
                    <a:bodyPr/>
                    <a:lstStyle/>
                    <a:p>
                      <a:r>
                        <a:rPr lang="es-PE" sz="1000" u="none" strike="noStrike" cap="none" dirty="0">
                          <a:sym typeface="Arial"/>
                        </a:rPr>
                        <a:t>En Formulación</a:t>
                      </a:r>
                      <a:endParaRPr lang="es-PE" sz="1000" b="0" i="0" u="none" strike="noStrike" cap="none" dirty="0">
                        <a:solidFill>
                          <a:srgbClr val="000000"/>
                        </a:solidFill>
                        <a:latin typeface="Arial Narrow" panose="020B0606020202030204" pitchFamily="34" charset="0"/>
                        <a:cs typeface="Arial"/>
                        <a:sym typeface="Arial"/>
                      </a:endParaRPr>
                    </a:p>
                  </a:txBody>
                  <a:tcPr anchor="ctr">
                    <a:solidFill>
                      <a:schemeClr val="accent2">
                        <a:lumMod val="20000"/>
                        <a:lumOff val="80000"/>
                      </a:schemeClr>
                    </a:solidFill>
                  </a:tcPr>
                </a:tc>
                <a:tc>
                  <a:txBody>
                    <a:bodyPr/>
                    <a:lstStyle/>
                    <a:p>
                      <a:r>
                        <a:rPr lang="es-PE" sz="900" u="none" strike="noStrike" cap="none" dirty="0">
                          <a:sym typeface="Arial"/>
                        </a:rPr>
                        <a:t>18/06/2020</a:t>
                      </a:r>
                    </a:p>
                  </a:txBody>
                  <a:tcPr anchor="ctr">
                    <a:solidFill>
                      <a:schemeClr val="accent2">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PE" sz="900" u="none" strike="noStrike" cap="none" dirty="0">
                          <a:sym typeface="Arial"/>
                        </a:rPr>
                        <a:t>31/08/2020</a:t>
                      </a:r>
                      <a:endParaRPr lang="es-PE" sz="900" b="0" i="0" u="none" strike="noStrike" cap="none" dirty="0">
                        <a:solidFill>
                          <a:srgbClr val="000000"/>
                        </a:solidFill>
                        <a:latin typeface="Arial Narrow" panose="020B0606020202030204" pitchFamily="34" charset="0"/>
                        <a:cs typeface="Arial"/>
                        <a:sym typeface="Arial"/>
                      </a:endParaRPr>
                    </a:p>
                  </a:txBody>
                  <a:tcPr anchor="ctr">
                    <a:solidFill>
                      <a:schemeClr val="accent2">
                        <a:lumMod val="20000"/>
                        <a:lumOff val="80000"/>
                      </a:schemeClr>
                    </a:solidFill>
                  </a:tcPr>
                </a:tc>
                <a:tc>
                  <a:txBody>
                    <a:bodyPr/>
                    <a:lstStyle/>
                    <a:p>
                      <a:pPr marL="171450" indent="-171450">
                        <a:buFont typeface="Arial" panose="020B0604020202020204" pitchFamily="34" charset="0"/>
                        <a:buChar char="•"/>
                      </a:pPr>
                      <a:r>
                        <a:rPr lang="es-PE" sz="1000" b="0" i="0" u="none" strike="noStrike" cap="none" dirty="0">
                          <a:solidFill>
                            <a:srgbClr val="000000"/>
                          </a:solidFill>
                          <a:latin typeface="Arial Narrow" panose="020B0606020202030204" pitchFamily="34" charset="0"/>
                          <a:cs typeface="Arial"/>
                          <a:sym typeface="Arial"/>
                        </a:rPr>
                        <a:t>50 Alumnos</a:t>
                      </a:r>
                    </a:p>
                  </a:txBody>
                  <a:tcPr anchor="ctr">
                    <a:solidFill>
                      <a:schemeClr val="accent2">
                        <a:lumMod val="20000"/>
                        <a:lumOff val="80000"/>
                      </a:schemeClr>
                    </a:solidFill>
                  </a:tcPr>
                </a:tc>
                <a:tc>
                  <a:txBody>
                    <a:bodyPr/>
                    <a:lstStyle/>
                    <a:p>
                      <a:r>
                        <a:rPr lang="es-PE" sz="1000" u="none" strike="noStrike" cap="none" dirty="0" err="1">
                          <a:sym typeface="Arial"/>
                        </a:rPr>
                        <a:t>Adm</a:t>
                      </a:r>
                      <a:r>
                        <a:rPr lang="es-PE" sz="1000" u="none" strike="noStrike" cap="none" dirty="0">
                          <a:sym typeface="Arial"/>
                        </a:rPr>
                        <a:t>. Directa</a:t>
                      </a:r>
                    </a:p>
                    <a:p>
                      <a:endParaRPr lang="es-PE" sz="1000" u="none" strike="noStrike" cap="none" dirty="0">
                        <a:sym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PE" sz="1000" b="1" u="none" strike="noStrike" cap="none" dirty="0">
                          <a:sym typeface="Arial"/>
                        </a:rPr>
                        <a:t>(Avance 60%)</a:t>
                      </a:r>
                      <a:endParaRPr lang="es-PE" sz="1000" b="1" i="0" u="none" strike="noStrike" cap="none" dirty="0">
                        <a:solidFill>
                          <a:srgbClr val="000000"/>
                        </a:solidFill>
                        <a:latin typeface="Arial Narrow" panose="020B0606020202030204" pitchFamily="34" charset="0"/>
                        <a:cs typeface="Arial"/>
                        <a:sym typeface="Arial"/>
                      </a:endParaRPr>
                    </a:p>
                  </a:txBody>
                  <a:tcPr anchor="ctr">
                    <a:solidFill>
                      <a:schemeClr val="accent2">
                        <a:lumMod val="20000"/>
                        <a:lumOff val="80000"/>
                      </a:schemeClr>
                    </a:solidFill>
                  </a:tcPr>
                </a:tc>
                <a:extLst>
                  <a:ext uri="{0D108BD9-81ED-4DB2-BD59-A6C34878D82A}">
                    <a16:rowId xmlns:a16="http://schemas.microsoft.com/office/drawing/2014/main" val="605098438"/>
                  </a:ext>
                </a:extLst>
              </a:tr>
              <a:tr h="657575">
                <a:tc>
                  <a:txBody>
                    <a:bodyPr/>
                    <a:lstStyle/>
                    <a:p>
                      <a:pPr marR="0" algn="ctr" rtl="0">
                        <a:lnSpc>
                          <a:spcPct val="100000"/>
                        </a:lnSpc>
                        <a:spcBef>
                          <a:spcPts val="0"/>
                        </a:spcBef>
                        <a:spcAft>
                          <a:spcPts val="0"/>
                        </a:spcAft>
                        <a:buClr>
                          <a:srgbClr val="000000"/>
                        </a:buClr>
                        <a:buFont typeface="Arial"/>
                      </a:pPr>
                      <a:r>
                        <a:rPr lang="es-PE" sz="1000" u="none" strike="noStrike" cap="none" dirty="0">
                          <a:sym typeface="Arial"/>
                        </a:rPr>
                        <a:t>4</a:t>
                      </a:r>
                      <a:endParaRPr lang="es-PE" sz="1000" b="0" i="0" u="none" strike="noStrike" cap="none" dirty="0">
                        <a:solidFill>
                          <a:srgbClr val="000000"/>
                        </a:solidFill>
                        <a:latin typeface="Arial Narrow" panose="020B0606020202030204" pitchFamily="34" charset="0"/>
                        <a:cs typeface="Arial"/>
                        <a:sym typeface="Arial"/>
                      </a:endParaRPr>
                    </a:p>
                  </a:txBody>
                  <a:tcPr anchor="ctr"/>
                </a:tc>
                <a:tc>
                  <a:txBody>
                    <a:bodyPr/>
                    <a:lstStyle/>
                    <a:p>
                      <a:pPr algn="ctr" rtl="0" fontAlgn="ctr"/>
                      <a:r>
                        <a:rPr lang="es-PE" sz="1000" u="none" strike="noStrike" dirty="0">
                          <a:effectLst/>
                        </a:rPr>
                        <a:t>108789</a:t>
                      </a:r>
                      <a:endParaRPr lang="es-PE" sz="1000" b="0" i="0" u="none" strike="noStrike" dirty="0">
                        <a:solidFill>
                          <a:srgbClr val="000000"/>
                        </a:solidFill>
                        <a:effectLst/>
                        <a:latin typeface="Arial Narrow" panose="020B0606020202030204" pitchFamily="34" charset="0"/>
                      </a:endParaRPr>
                    </a:p>
                  </a:txBody>
                  <a:tcPr marL="6772" marR="6772" marT="6772" marB="0" anchor="ctr"/>
                </a:tc>
                <a:tc>
                  <a:txBody>
                    <a:bodyPr/>
                    <a:lstStyle/>
                    <a:p>
                      <a:r>
                        <a:rPr lang="es-PE" sz="1000" u="none" strike="noStrike" kern="1200" cap="none" dirty="0">
                          <a:sym typeface="Arial"/>
                        </a:rPr>
                        <a:t>MEJORAMIENTO DEL SERVICIO EDUCATIVO DEL NIVEL INICIAL N°1135 SANGABRIEL, N°171 PICHIUPATA, N° 39 HUANCARAMA, N° 938 HUACCAYHURA, DISTRITO DE HUANCARAMA PROVINCIA DE ANDAHUAYLAS, REGION APURIMAC</a:t>
                      </a:r>
                      <a:endParaRPr lang="es-PE" sz="1000" b="0" i="0" u="none" strike="noStrike" kern="1200" cap="none" dirty="0">
                        <a:solidFill>
                          <a:srgbClr val="000000"/>
                        </a:solidFill>
                        <a:latin typeface="Arial Narrow" panose="020B0606020202030204" pitchFamily="34" charset="0"/>
                        <a:ea typeface="+mn-ea"/>
                        <a:cs typeface="Arial"/>
                        <a:sym typeface="Arial"/>
                      </a:endParaRPr>
                    </a:p>
                  </a:txBody>
                  <a:tcPr anchor="ctr"/>
                </a:tc>
                <a:tc>
                  <a:txBody>
                    <a:bodyPr/>
                    <a:lstStyle/>
                    <a:p>
                      <a:pPr algn="r"/>
                      <a:r>
                        <a:rPr lang="es-PE" sz="1000" u="none" strike="noStrike" cap="none" dirty="0">
                          <a:sym typeface="Arial"/>
                        </a:rPr>
                        <a:t> 9,320,000.00 	</a:t>
                      </a:r>
                      <a:endParaRPr lang="es-PE" sz="1000" b="0" i="0" u="none" strike="noStrike" cap="none" dirty="0">
                        <a:solidFill>
                          <a:srgbClr val="000000"/>
                        </a:solidFill>
                        <a:latin typeface="Arial Narrow" panose="020B0606020202030204" pitchFamily="34" charset="0"/>
                        <a:cs typeface="Arial"/>
                        <a:sym typeface="Arial"/>
                      </a:endParaRPr>
                    </a:p>
                  </a:txBody>
                  <a:tcPr anchor="ctr"/>
                </a:tc>
                <a:tc>
                  <a:txBody>
                    <a:bodyPr/>
                    <a:lstStyle/>
                    <a:p>
                      <a:r>
                        <a:rPr lang="es-PE" sz="1000" u="none" strike="noStrike" cap="none" dirty="0">
                          <a:sym typeface="Arial"/>
                        </a:rPr>
                        <a:t>Idea</a:t>
                      </a:r>
                      <a:endParaRPr lang="es-PE" sz="1000" b="0" i="0" u="none" strike="noStrike" cap="none" dirty="0">
                        <a:solidFill>
                          <a:srgbClr val="000000"/>
                        </a:solidFill>
                        <a:latin typeface="Arial Narrow" panose="020B0606020202030204" pitchFamily="34" charset="0"/>
                        <a:cs typeface="Arial"/>
                        <a:sym typeface="Arial"/>
                      </a:endParaRPr>
                    </a:p>
                  </a:txBody>
                  <a:tcPr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PE" sz="900" dirty="0"/>
                        <a:t>01/ 09 / 2020</a:t>
                      </a:r>
                      <a:endParaRPr lang="es-PE" sz="900" b="0" dirty="0">
                        <a:latin typeface="Arial Narrow" panose="020B0606020202030204"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PE" sz="900" b="0" dirty="0">
                          <a:latin typeface="Arial Narrow" panose="020B0606020202030204" pitchFamily="34" charset="0"/>
                        </a:rPr>
                        <a:t>30 / 11 / 2020</a:t>
                      </a:r>
                    </a:p>
                    <a:p>
                      <a:endParaRPr lang="es-PE" sz="900" b="0" i="0" u="none" strike="noStrike" cap="none" dirty="0">
                        <a:solidFill>
                          <a:srgbClr val="000000"/>
                        </a:solidFill>
                        <a:latin typeface="Arial Narrow" panose="020B0606020202030204" pitchFamily="34" charset="0"/>
                        <a:cs typeface="Arial"/>
                        <a:sym typeface="Arial"/>
                      </a:endParaRPr>
                    </a:p>
                  </a:txBody>
                  <a:tcPr anchor="ctr"/>
                </a:tc>
                <a:tc>
                  <a:txBody>
                    <a:bodyPr/>
                    <a:lstStyle/>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s-PE" sz="1000" dirty="0"/>
                        <a:t>04 II.EE.</a:t>
                      </a:r>
                    </a:p>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s-PE" sz="1000" dirty="0"/>
                        <a:t>144 Alumnos</a:t>
                      </a:r>
                    </a:p>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s-PE" sz="1000" dirty="0"/>
                        <a:t>TDR en revisión</a:t>
                      </a:r>
                      <a:endParaRPr lang="es-PE" sz="1000" b="0" dirty="0">
                        <a:latin typeface="Arial Narrow" panose="020B0606020202030204"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r>
                        <a:rPr lang="es-PE" sz="1000" dirty="0"/>
                        <a:t>Contrata</a:t>
                      </a:r>
                    </a:p>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r>
                        <a:rPr lang="es-PE" sz="1000" b="0" dirty="0">
                          <a:latin typeface="Arial Narrow" panose="020B0606020202030204" pitchFamily="34" charset="0"/>
                        </a:rPr>
                        <a:t>TDR en Revisión</a:t>
                      </a:r>
                    </a:p>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r>
                        <a:rPr lang="es-PE" sz="1000" b="0" dirty="0" err="1">
                          <a:latin typeface="Arial Narrow" panose="020B0606020202030204" pitchFamily="34" charset="0"/>
                        </a:rPr>
                        <a:t>Duracion</a:t>
                      </a:r>
                      <a:r>
                        <a:rPr lang="es-PE" sz="1000" b="0" dirty="0">
                          <a:latin typeface="Arial Narrow" panose="020B0606020202030204" pitchFamily="34" charset="0"/>
                        </a:rPr>
                        <a:t>  3 meses, TDR en </a:t>
                      </a:r>
                      <a:r>
                        <a:rPr lang="es-PE" sz="1000" b="0" dirty="0" err="1">
                          <a:latin typeface="Arial Narrow" panose="020B0606020202030204" pitchFamily="34" charset="0"/>
                        </a:rPr>
                        <a:t>revision</a:t>
                      </a:r>
                      <a:endParaRPr lang="es-PE" sz="1000" b="0" dirty="0">
                        <a:latin typeface="Arial Narrow" panose="020B0606020202030204" pitchFamily="34" charset="0"/>
                      </a:endParaRPr>
                    </a:p>
                  </a:txBody>
                  <a:tcPr anchor="ctr"/>
                </a:tc>
                <a:extLst>
                  <a:ext uri="{0D108BD9-81ED-4DB2-BD59-A6C34878D82A}">
                    <a16:rowId xmlns:a16="http://schemas.microsoft.com/office/drawing/2014/main" val="1144561947"/>
                  </a:ext>
                </a:extLst>
              </a:tr>
              <a:tr h="800527">
                <a:tc>
                  <a:txBody>
                    <a:bodyPr/>
                    <a:lstStyle/>
                    <a:p>
                      <a:pPr marR="0" algn="ctr" rtl="0">
                        <a:lnSpc>
                          <a:spcPct val="100000"/>
                        </a:lnSpc>
                        <a:spcBef>
                          <a:spcPts val="0"/>
                        </a:spcBef>
                        <a:spcAft>
                          <a:spcPts val="0"/>
                        </a:spcAft>
                        <a:buClr>
                          <a:srgbClr val="000000"/>
                        </a:buClr>
                        <a:buFont typeface="Arial"/>
                      </a:pPr>
                      <a:r>
                        <a:rPr lang="es-PE" sz="1000" u="none" strike="noStrike" cap="none" dirty="0">
                          <a:sym typeface="Arial"/>
                        </a:rPr>
                        <a:t>5</a:t>
                      </a:r>
                      <a:endParaRPr lang="es-PE" sz="1000" b="0" i="0" u="none" strike="noStrike" cap="none" dirty="0">
                        <a:solidFill>
                          <a:srgbClr val="000000"/>
                        </a:solidFill>
                        <a:latin typeface="Arial Narrow" panose="020B0606020202030204" pitchFamily="34" charset="0"/>
                        <a:cs typeface="Arial"/>
                        <a:sym typeface="Arial"/>
                      </a:endParaRPr>
                    </a:p>
                  </a:txBody>
                  <a:tcPr anchor="ctr"/>
                </a:tc>
                <a:tc>
                  <a:txBody>
                    <a:bodyPr/>
                    <a:lstStyle/>
                    <a:p>
                      <a:pPr algn="ctr" rtl="0" fontAlgn="ctr"/>
                      <a:r>
                        <a:rPr lang="es-PE" sz="1000" u="none" strike="noStrike" dirty="0">
                          <a:effectLst/>
                        </a:rPr>
                        <a:t>108798</a:t>
                      </a:r>
                      <a:endParaRPr lang="es-PE" sz="1000" b="0" i="0" u="none" strike="noStrike" dirty="0">
                        <a:solidFill>
                          <a:srgbClr val="000000"/>
                        </a:solidFill>
                        <a:effectLst/>
                        <a:latin typeface="Arial Narrow" panose="020B0606020202030204" pitchFamily="34" charset="0"/>
                      </a:endParaRPr>
                    </a:p>
                  </a:txBody>
                  <a:tcPr marL="6772" marR="6772" marT="6772" marB="0" anchor="ctr"/>
                </a:tc>
                <a:tc>
                  <a:txBody>
                    <a:bodyPr/>
                    <a:lstStyle/>
                    <a:p>
                      <a:r>
                        <a:rPr lang="es-PE" sz="1000" u="none" strike="noStrike" kern="1200" cap="none" dirty="0">
                          <a:sym typeface="Arial"/>
                        </a:rPr>
                        <a:t>MEJORAMIENTO DEL SERVICIO EDUCATIVO DEL NIVEL INICIAL N°1005 BARRIO CENTRO DE COTABAMBAS, N°1024 CHECCHECALLA DE TAMBOBAMBA,N°716 DIVINO NIÑO JESUS DE HAQUIRA Y N°1008 CHOCHOCA DE COYLLURQUI, PROVINCIA DE COTABAMBAS, REGION APURIMAC</a:t>
                      </a:r>
                      <a:endParaRPr lang="es-PE" sz="1000" b="0" i="0" u="none" strike="noStrike" kern="1200" cap="none" dirty="0">
                        <a:solidFill>
                          <a:srgbClr val="000000"/>
                        </a:solidFill>
                        <a:latin typeface="Arial Narrow" panose="020B0606020202030204" pitchFamily="34" charset="0"/>
                        <a:ea typeface="+mn-ea"/>
                        <a:cs typeface="Arial"/>
                        <a:sym typeface="Arial"/>
                      </a:endParaRPr>
                    </a:p>
                  </a:txBody>
                  <a:tcPr anchor="ctr"/>
                </a:tc>
                <a:tc>
                  <a:txBody>
                    <a:bodyPr/>
                    <a:lstStyle/>
                    <a:p>
                      <a:pPr algn="r"/>
                      <a:r>
                        <a:rPr lang="es-PE" sz="1000" u="none" strike="noStrike" cap="none" dirty="0">
                          <a:sym typeface="Arial"/>
                        </a:rPr>
                        <a:t> 9,220,000.00 	</a:t>
                      </a:r>
                      <a:endParaRPr lang="es-PE" sz="1000" b="0" i="0" u="none" strike="noStrike" cap="none" dirty="0">
                        <a:solidFill>
                          <a:srgbClr val="000000"/>
                        </a:solidFill>
                        <a:latin typeface="Arial Narrow" panose="020B0606020202030204" pitchFamily="34" charset="0"/>
                        <a:cs typeface="Arial"/>
                        <a:sym typeface="Arial"/>
                      </a:endParaRPr>
                    </a:p>
                  </a:txBody>
                  <a:tcPr anchor="ctr"/>
                </a:tc>
                <a:tc>
                  <a:txBody>
                    <a:bodyPr/>
                    <a:lstStyle/>
                    <a:p>
                      <a:r>
                        <a:rPr lang="es-PE" sz="1000" u="none" strike="noStrike" cap="none" dirty="0">
                          <a:sym typeface="Arial"/>
                        </a:rPr>
                        <a:t>Idea</a:t>
                      </a:r>
                      <a:endParaRPr lang="es-PE" sz="1000" b="0" i="0" u="none" strike="noStrike" cap="none" dirty="0">
                        <a:solidFill>
                          <a:srgbClr val="000000"/>
                        </a:solidFill>
                        <a:latin typeface="Arial Narrow" panose="020B0606020202030204" pitchFamily="34" charset="0"/>
                        <a:cs typeface="Arial"/>
                        <a:sym typeface="Arial"/>
                      </a:endParaRPr>
                    </a:p>
                  </a:txBody>
                  <a:tcPr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PE" sz="900" dirty="0"/>
                        <a:t>01/ 09 / 2020</a:t>
                      </a:r>
                      <a:endParaRPr lang="es-PE" sz="900" b="0" dirty="0">
                        <a:latin typeface="Arial Narrow" panose="020B0606020202030204"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PE" sz="900" b="0" dirty="0">
                          <a:latin typeface="Arial Narrow" panose="020B0606020202030204" pitchFamily="34" charset="0"/>
                        </a:rPr>
                        <a:t>30 / 11 / 2020</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s-PE" sz="900" b="0" i="0" u="none" strike="noStrike" cap="none" dirty="0">
                        <a:solidFill>
                          <a:srgbClr val="000000"/>
                        </a:solidFill>
                        <a:latin typeface="Arial Narrow" panose="020B0606020202030204" pitchFamily="34" charset="0"/>
                        <a:cs typeface="Arial"/>
                        <a:sym typeface="Arial"/>
                      </a:endParaRPr>
                    </a:p>
                  </a:txBody>
                  <a:tcPr anchor="ctr"/>
                </a:tc>
                <a:tc>
                  <a:txBody>
                    <a:bodyPr/>
                    <a:lstStyle/>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s-PE" sz="1000" dirty="0"/>
                        <a:t>04 II.EE.</a:t>
                      </a:r>
                    </a:p>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s-PE" sz="1000" dirty="0"/>
                        <a:t>105 Alumnos</a:t>
                      </a:r>
                    </a:p>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s-PE" sz="1000" dirty="0"/>
                        <a:t>TDR en revisión</a:t>
                      </a:r>
                      <a:endParaRPr lang="es-PE" sz="1000" b="0" dirty="0">
                        <a:latin typeface="Arial Narrow" panose="020B0606020202030204" pitchFamily="34" charset="0"/>
                      </a:endParaRPr>
                    </a:p>
                  </a:txBody>
                  <a:tcPr anchor="ctr"/>
                </a:tc>
                <a:tc>
                  <a:txBody>
                    <a:bodyPr/>
                    <a:lstStyle/>
                    <a:p>
                      <a:r>
                        <a:rPr lang="es-PE" sz="1000" dirty="0"/>
                        <a:t>Contrata</a:t>
                      </a:r>
                    </a:p>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r>
                        <a:rPr lang="es-PE" sz="1000" b="0" dirty="0">
                          <a:latin typeface="Arial Narrow" panose="020B0606020202030204" pitchFamily="34" charset="0"/>
                        </a:rPr>
                        <a:t>TDR en Revisión</a:t>
                      </a:r>
                    </a:p>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r>
                        <a:rPr lang="es-PE" sz="1000" b="0" dirty="0" err="1">
                          <a:latin typeface="Arial Narrow" panose="020B0606020202030204" pitchFamily="34" charset="0"/>
                        </a:rPr>
                        <a:t>Duracion</a:t>
                      </a:r>
                      <a:r>
                        <a:rPr lang="es-PE" sz="1000" b="0" dirty="0">
                          <a:latin typeface="Arial Narrow" panose="020B0606020202030204" pitchFamily="34" charset="0"/>
                        </a:rPr>
                        <a:t>  3 meses, TDR en </a:t>
                      </a:r>
                      <a:r>
                        <a:rPr lang="es-PE" sz="1000" b="0" dirty="0" err="1">
                          <a:latin typeface="Arial Narrow" panose="020B0606020202030204" pitchFamily="34" charset="0"/>
                        </a:rPr>
                        <a:t>revision</a:t>
                      </a:r>
                      <a:endParaRPr lang="es-PE" sz="1000" b="0" dirty="0">
                        <a:latin typeface="Arial Narrow" panose="020B0606020202030204" pitchFamily="34" charset="0"/>
                      </a:endParaRPr>
                    </a:p>
                  </a:txBody>
                  <a:tcPr anchor="ctr"/>
                </a:tc>
                <a:extLst>
                  <a:ext uri="{0D108BD9-81ED-4DB2-BD59-A6C34878D82A}">
                    <a16:rowId xmlns:a16="http://schemas.microsoft.com/office/drawing/2014/main" val="1764307649"/>
                  </a:ext>
                </a:extLst>
              </a:tr>
            </a:tbl>
          </a:graphicData>
        </a:graphic>
      </p:graphicFrame>
      <p:sp>
        <p:nvSpPr>
          <p:cNvPr id="2" name="Google Shape;95;p13">
            <a:extLst>
              <a:ext uri="{FF2B5EF4-FFF2-40B4-BE49-F238E27FC236}">
                <a16:creationId xmlns:a16="http://schemas.microsoft.com/office/drawing/2014/main" id="{FBE539B5-308D-4571-85FB-CD2CBA488342}"/>
              </a:ext>
            </a:extLst>
          </p:cNvPr>
          <p:cNvSpPr txBox="1">
            <a:spLocks/>
          </p:cNvSpPr>
          <p:nvPr/>
        </p:nvSpPr>
        <p:spPr>
          <a:xfrm>
            <a:off x="3968767" y="535833"/>
            <a:ext cx="4713320" cy="602007"/>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1pPr>
            <a:lvl2pPr marR="0" lvl="1"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2pPr>
            <a:lvl3pPr marR="0" lvl="2"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3pPr>
            <a:lvl4pPr marR="0" lvl="3"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4pPr>
            <a:lvl5pPr marR="0" lvl="4"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5pPr>
            <a:lvl6pPr marR="0" lvl="5"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6pPr>
            <a:lvl7pPr marR="0" lvl="6"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7pPr>
            <a:lvl8pPr marR="0" lvl="7"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8pPr>
            <a:lvl9pPr marR="0" lvl="8"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9pPr>
          </a:lstStyle>
          <a:p>
            <a:pPr algn="ctr"/>
            <a:r>
              <a:rPr lang="es-MX" sz="3200" b="1" dirty="0">
                <a:ln w="0"/>
                <a:solidFill>
                  <a:schemeClr val="accent1"/>
                </a:solidFill>
                <a:effectLst>
                  <a:outerShdw blurRad="38100" dist="25400" dir="5400000" algn="ctr" rotWithShape="0">
                    <a:srgbClr val="6E747A">
                      <a:alpha val="43000"/>
                    </a:srgbClr>
                  </a:outerShdw>
                </a:effectLst>
                <a:latin typeface="Arial Black" panose="020B0A04020102020204" pitchFamily="34" charset="0"/>
                <a:ea typeface="+mj-ea"/>
                <a:cs typeface="+mj-cs"/>
              </a:rPr>
              <a:t>Función Educación</a:t>
            </a:r>
          </a:p>
        </p:txBody>
      </p:sp>
      <p:pic>
        <p:nvPicPr>
          <p:cNvPr id="6" name="Picture 2" descr="Iconos de computadora inicio botón firmar, inicio, firmar, en ...">
            <a:hlinkClick r:id="rId3" action="ppaction://hlinksldjump"/>
            <a:extLst>
              <a:ext uri="{FF2B5EF4-FFF2-40B4-BE49-F238E27FC236}">
                <a16:creationId xmlns:a16="http://schemas.microsoft.com/office/drawing/2014/main" id="{3E91AA42-3B6F-45BA-BC75-8A3578CE3F8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99527" y="534995"/>
            <a:ext cx="446986" cy="44698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A8D2E39-6BC7-4176-A2F3-ABB7958199EA}"/>
              </a:ext>
            </a:extLst>
          </p:cNvPr>
          <p:cNvSpPr>
            <a:spLocks noGrp="1"/>
          </p:cNvSpPr>
          <p:nvPr>
            <p:ph type="title"/>
          </p:nvPr>
        </p:nvSpPr>
        <p:spPr/>
        <p:txBody>
          <a:bodyPr/>
          <a:lstStyle/>
          <a:p>
            <a:r>
              <a:rPr lang="es-ES" sz="3600" b="1" dirty="0">
                <a:solidFill>
                  <a:srgbClr val="FFC000"/>
                </a:solidFill>
                <a:latin typeface="+mn-lt"/>
              </a:rPr>
              <a:t>Función Agropecuaria</a:t>
            </a:r>
            <a:endParaRPr lang="es-PE" dirty="0">
              <a:solidFill>
                <a:srgbClr val="FFC000"/>
              </a:solidFill>
            </a:endParaRPr>
          </a:p>
        </p:txBody>
      </p:sp>
      <p:sp>
        <p:nvSpPr>
          <p:cNvPr id="7" name="Marcador de contenido 6">
            <a:extLst>
              <a:ext uri="{FF2B5EF4-FFF2-40B4-BE49-F238E27FC236}">
                <a16:creationId xmlns:a16="http://schemas.microsoft.com/office/drawing/2014/main" id="{DA381EDF-AFB2-4C00-8DCF-CA49AD1ED50D}"/>
              </a:ext>
            </a:extLst>
          </p:cNvPr>
          <p:cNvSpPr>
            <a:spLocks noGrp="1"/>
          </p:cNvSpPr>
          <p:nvPr>
            <p:ph idx="1"/>
          </p:nvPr>
        </p:nvSpPr>
        <p:spPr/>
        <p:txBody>
          <a:bodyPr/>
          <a:lstStyle/>
          <a:p>
            <a:endParaRPr lang="es-PE"/>
          </a:p>
        </p:txBody>
      </p:sp>
      <p:sp>
        <p:nvSpPr>
          <p:cNvPr id="4" name="Marcador de texto 3">
            <a:extLst>
              <a:ext uri="{FF2B5EF4-FFF2-40B4-BE49-F238E27FC236}">
                <a16:creationId xmlns:a16="http://schemas.microsoft.com/office/drawing/2014/main" id="{5E123E67-AF32-4F90-9681-1D9E9C71AF3B}"/>
              </a:ext>
            </a:extLst>
          </p:cNvPr>
          <p:cNvSpPr>
            <a:spLocks noGrp="1"/>
          </p:cNvSpPr>
          <p:nvPr>
            <p:ph type="body" sz="half" idx="2"/>
          </p:nvPr>
        </p:nvSpPr>
        <p:spPr>
          <a:xfrm>
            <a:off x="457200" y="2926080"/>
            <a:ext cx="3444240" cy="1495091"/>
          </a:xfrm>
        </p:spPr>
        <p:txBody>
          <a:bodyPr>
            <a:normAutofit/>
          </a:bodyPr>
          <a:lstStyle/>
          <a:p>
            <a:r>
              <a:rPr lang="es-ES" dirty="0"/>
              <a:t>03 </a:t>
            </a:r>
            <a:r>
              <a:rPr lang="es-PE" dirty="0"/>
              <a:t>Proyectos en Formulación - Riego  (Continuidad 2019). </a:t>
            </a:r>
          </a:p>
          <a:p>
            <a:r>
              <a:rPr lang="es-PE" dirty="0"/>
              <a:t>08 Proyectos en Formulación - Riego</a:t>
            </a:r>
          </a:p>
          <a:p>
            <a:r>
              <a:rPr lang="es-PE" dirty="0"/>
              <a:t> </a:t>
            </a:r>
          </a:p>
        </p:txBody>
      </p:sp>
      <p:pic>
        <p:nvPicPr>
          <p:cNvPr id="2050" name="Picture 2">
            <a:extLst>
              <a:ext uri="{FF2B5EF4-FFF2-40B4-BE49-F238E27FC236}">
                <a16:creationId xmlns:a16="http://schemas.microsoft.com/office/drawing/2014/main" id="{2C1E394E-7ECE-488C-A0A2-D2B5124B1C3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3789" t="238" r="667" b="727"/>
          <a:stretch/>
        </p:blipFill>
        <p:spPr bwMode="auto">
          <a:xfrm>
            <a:off x="4100659" y="-1"/>
            <a:ext cx="8091341" cy="685800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Iconos de computadora inicio botón firmar, inicio, firmar, en ...">
            <a:hlinkClick r:id="rId3" action="ppaction://hlinksldjump"/>
            <a:extLst>
              <a:ext uri="{FF2B5EF4-FFF2-40B4-BE49-F238E27FC236}">
                <a16:creationId xmlns:a16="http://schemas.microsoft.com/office/drawing/2014/main" id="{0040B935-3973-4F80-9746-C8BE7C568C2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89513" y="254054"/>
            <a:ext cx="446986" cy="4469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3489741"/>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a 2">
            <a:extLst>
              <a:ext uri="{FF2B5EF4-FFF2-40B4-BE49-F238E27FC236}">
                <a16:creationId xmlns:a16="http://schemas.microsoft.com/office/drawing/2014/main" id="{C11CEAFE-8451-4AFF-8436-6AB8C3CBB634}"/>
              </a:ext>
            </a:extLst>
          </p:cNvPr>
          <p:cNvGraphicFramePr>
            <a:graphicFrameLocks noGrp="1"/>
          </p:cNvGraphicFramePr>
          <p:nvPr>
            <p:extLst>
              <p:ext uri="{D42A27DB-BD31-4B8C-83A1-F6EECF244321}">
                <p14:modId xmlns:p14="http://schemas.microsoft.com/office/powerpoint/2010/main" val="705022425"/>
              </p:ext>
            </p:extLst>
          </p:nvPr>
        </p:nvGraphicFramePr>
        <p:xfrm>
          <a:off x="215537" y="1948561"/>
          <a:ext cx="11730450" cy="2895796"/>
        </p:xfrm>
        <a:graphic>
          <a:graphicData uri="http://schemas.openxmlformats.org/drawingml/2006/table">
            <a:tbl>
              <a:tblPr>
                <a:tableStyleId>{BDBED569-4797-4DF1-A0F4-6AAB3CD982D8}</a:tableStyleId>
              </a:tblPr>
              <a:tblGrid>
                <a:gridCol w="313509">
                  <a:extLst>
                    <a:ext uri="{9D8B030D-6E8A-4147-A177-3AD203B41FA5}">
                      <a16:colId xmlns:a16="http://schemas.microsoft.com/office/drawing/2014/main" val="2983334288"/>
                    </a:ext>
                  </a:extLst>
                </a:gridCol>
                <a:gridCol w="548640">
                  <a:extLst>
                    <a:ext uri="{9D8B030D-6E8A-4147-A177-3AD203B41FA5}">
                      <a16:colId xmlns:a16="http://schemas.microsoft.com/office/drawing/2014/main" val="2486116615"/>
                    </a:ext>
                  </a:extLst>
                </a:gridCol>
                <a:gridCol w="450668">
                  <a:extLst>
                    <a:ext uri="{9D8B030D-6E8A-4147-A177-3AD203B41FA5}">
                      <a16:colId xmlns:a16="http://schemas.microsoft.com/office/drawing/2014/main" val="631873909"/>
                    </a:ext>
                  </a:extLst>
                </a:gridCol>
                <a:gridCol w="3524868">
                  <a:extLst>
                    <a:ext uri="{9D8B030D-6E8A-4147-A177-3AD203B41FA5}">
                      <a16:colId xmlns:a16="http://schemas.microsoft.com/office/drawing/2014/main" val="232441571"/>
                    </a:ext>
                  </a:extLst>
                </a:gridCol>
                <a:gridCol w="831595">
                  <a:extLst>
                    <a:ext uri="{9D8B030D-6E8A-4147-A177-3AD203B41FA5}">
                      <a16:colId xmlns:a16="http://schemas.microsoft.com/office/drawing/2014/main" val="4179132745"/>
                    </a:ext>
                  </a:extLst>
                </a:gridCol>
                <a:gridCol w="660963">
                  <a:extLst>
                    <a:ext uri="{9D8B030D-6E8A-4147-A177-3AD203B41FA5}">
                      <a16:colId xmlns:a16="http://schemas.microsoft.com/office/drawing/2014/main" val="1884901418"/>
                    </a:ext>
                  </a:extLst>
                </a:gridCol>
                <a:gridCol w="690027">
                  <a:extLst>
                    <a:ext uri="{9D8B030D-6E8A-4147-A177-3AD203B41FA5}">
                      <a16:colId xmlns:a16="http://schemas.microsoft.com/office/drawing/2014/main" val="4219673365"/>
                    </a:ext>
                  </a:extLst>
                </a:gridCol>
                <a:gridCol w="465018">
                  <a:extLst>
                    <a:ext uri="{9D8B030D-6E8A-4147-A177-3AD203B41FA5}">
                      <a16:colId xmlns:a16="http://schemas.microsoft.com/office/drawing/2014/main" val="4110400856"/>
                    </a:ext>
                  </a:extLst>
                </a:gridCol>
                <a:gridCol w="682525">
                  <a:extLst>
                    <a:ext uri="{9D8B030D-6E8A-4147-A177-3AD203B41FA5}">
                      <a16:colId xmlns:a16="http://schemas.microsoft.com/office/drawing/2014/main" val="390156964"/>
                    </a:ext>
                  </a:extLst>
                </a:gridCol>
                <a:gridCol w="682525">
                  <a:extLst>
                    <a:ext uri="{9D8B030D-6E8A-4147-A177-3AD203B41FA5}">
                      <a16:colId xmlns:a16="http://schemas.microsoft.com/office/drawing/2014/main" val="1549035773"/>
                    </a:ext>
                  </a:extLst>
                </a:gridCol>
                <a:gridCol w="522262">
                  <a:extLst>
                    <a:ext uri="{9D8B030D-6E8A-4147-A177-3AD203B41FA5}">
                      <a16:colId xmlns:a16="http://schemas.microsoft.com/office/drawing/2014/main" val="1612678762"/>
                    </a:ext>
                  </a:extLst>
                </a:gridCol>
                <a:gridCol w="407774">
                  <a:extLst>
                    <a:ext uri="{9D8B030D-6E8A-4147-A177-3AD203B41FA5}">
                      <a16:colId xmlns:a16="http://schemas.microsoft.com/office/drawing/2014/main" val="3956508387"/>
                    </a:ext>
                  </a:extLst>
                </a:gridCol>
                <a:gridCol w="983420">
                  <a:extLst>
                    <a:ext uri="{9D8B030D-6E8A-4147-A177-3AD203B41FA5}">
                      <a16:colId xmlns:a16="http://schemas.microsoft.com/office/drawing/2014/main" val="2788444668"/>
                    </a:ext>
                  </a:extLst>
                </a:gridCol>
                <a:gridCol w="966656">
                  <a:extLst>
                    <a:ext uri="{9D8B030D-6E8A-4147-A177-3AD203B41FA5}">
                      <a16:colId xmlns:a16="http://schemas.microsoft.com/office/drawing/2014/main" val="2688624052"/>
                    </a:ext>
                  </a:extLst>
                </a:gridCol>
              </a:tblGrid>
              <a:tr h="343426">
                <a:tc>
                  <a:txBody>
                    <a:bodyPr/>
                    <a:lstStyle/>
                    <a:p>
                      <a:pPr algn="ctr" rtl="0" fontAlgn="ctr"/>
                      <a:r>
                        <a:rPr lang="es-PE" sz="900" b="1" u="none" strike="noStrike" dirty="0">
                          <a:effectLst/>
                        </a:rPr>
                        <a:t>N°</a:t>
                      </a:r>
                      <a:endParaRPr lang="es-PE" sz="900" b="1" i="0" u="none" strike="noStrike" dirty="0">
                        <a:solidFill>
                          <a:srgbClr val="000000"/>
                        </a:solidFill>
                        <a:effectLst/>
                        <a:latin typeface="Arial" panose="020B0604020202020204" pitchFamily="34" charset="0"/>
                      </a:endParaRPr>
                    </a:p>
                  </a:txBody>
                  <a:tcPr marL="3859" marR="3859" marT="3859" marB="0" anchor="ctr">
                    <a:solidFill>
                      <a:schemeClr val="accent5">
                        <a:lumMod val="40000"/>
                        <a:lumOff val="60000"/>
                      </a:schemeClr>
                    </a:solidFill>
                  </a:tcPr>
                </a:tc>
                <a:tc>
                  <a:txBody>
                    <a:bodyPr/>
                    <a:lstStyle/>
                    <a:p>
                      <a:pPr algn="ctr" rtl="0" fontAlgn="ctr"/>
                      <a:r>
                        <a:rPr lang="es-PE" sz="900" b="1" u="none" strike="noStrike" dirty="0">
                          <a:effectLst/>
                        </a:rPr>
                        <a:t>CUI</a:t>
                      </a:r>
                      <a:endParaRPr lang="es-PE" sz="900" b="1" i="0" u="none" strike="noStrike" dirty="0">
                        <a:solidFill>
                          <a:srgbClr val="000000"/>
                        </a:solidFill>
                        <a:effectLst/>
                        <a:latin typeface="Arial" panose="020B0604020202020204" pitchFamily="34" charset="0"/>
                      </a:endParaRPr>
                    </a:p>
                  </a:txBody>
                  <a:tcPr marL="3859" marR="3859" marT="3859" marB="0" anchor="ctr">
                    <a:solidFill>
                      <a:schemeClr val="accent5">
                        <a:lumMod val="40000"/>
                        <a:lumOff val="60000"/>
                      </a:schemeClr>
                    </a:solidFill>
                  </a:tcPr>
                </a:tc>
                <a:tc>
                  <a:txBody>
                    <a:bodyPr/>
                    <a:lstStyle/>
                    <a:p>
                      <a:pPr algn="ctr" rtl="0" fontAlgn="ctr"/>
                      <a:r>
                        <a:rPr lang="es-PE" sz="900" b="1" u="none" strike="noStrike" dirty="0">
                          <a:effectLst/>
                        </a:rPr>
                        <a:t>CÓDIGO DE IDEA</a:t>
                      </a:r>
                      <a:endParaRPr lang="es-PE" sz="900" b="1" i="0" u="none" strike="noStrike" dirty="0">
                        <a:solidFill>
                          <a:srgbClr val="000000"/>
                        </a:solidFill>
                        <a:effectLst/>
                        <a:latin typeface="Arial" panose="020B0604020202020204" pitchFamily="34" charset="0"/>
                      </a:endParaRPr>
                    </a:p>
                  </a:txBody>
                  <a:tcPr marL="3859" marR="3859" marT="3859" marB="0" anchor="ctr">
                    <a:solidFill>
                      <a:schemeClr val="accent5">
                        <a:lumMod val="40000"/>
                        <a:lumOff val="60000"/>
                      </a:schemeClr>
                    </a:solidFill>
                  </a:tcPr>
                </a:tc>
                <a:tc>
                  <a:txBody>
                    <a:bodyPr/>
                    <a:lstStyle/>
                    <a:p>
                      <a:pPr algn="ctr" fontAlgn="ctr"/>
                      <a:r>
                        <a:rPr lang="es-PE" sz="900" b="1" u="none" strike="noStrike" dirty="0">
                          <a:effectLst/>
                        </a:rPr>
                        <a:t>NOMBRE DEL PROYECTO DE INVERSIÓN</a:t>
                      </a:r>
                      <a:endParaRPr lang="es-PE" sz="900" b="1" i="0" u="none" strike="noStrike" dirty="0">
                        <a:solidFill>
                          <a:srgbClr val="000000"/>
                        </a:solidFill>
                        <a:effectLst/>
                        <a:latin typeface="Arial" panose="020B0604020202020204" pitchFamily="34" charset="0"/>
                      </a:endParaRPr>
                    </a:p>
                  </a:txBody>
                  <a:tcPr marL="3859" marR="3859" marT="3859" marB="0" anchor="ctr">
                    <a:solidFill>
                      <a:schemeClr val="accent5">
                        <a:lumMod val="40000"/>
                        <a:lumOff val="60000"/>
                      </a:schemeClr>
                    </a:solidFill>
                  </a:tcPr>
                </a:tc>
                <a:tc>
                  <a:txBody>
                    <a:bodyPr/>
                    <a:lstStyle/>
                    <a:p>
                      <a:pPr algn="ctr" fontAlgn="ctr"/>
                      <a:r>
                        <a:rPr lang="es-PE" sz="900" b="1" u="none" strike="noStrike" dirty="0">
                          <a:effectLst/>
                        </a:rPr>
                        <a:t>MONTO DE INVERSIÓN S/</a:t>
                      </a:r>
                      <a:endParaRPr lang="es-PE" sz="900" b="1" i="0" u="none" strike="noStrike" dirty="0">
                        <a:solidFill>
                          <a:srgbClr val="000000"/>
                        </a:solidFill>
                        <a:effectLst/>
                        <a:latin typeface="Arial" panose="020B0604020202020204" pitchFamily="34" charset="0"/>
                      </a:endParaRPr>
                    </a:p>
                  </a:txBody>
                  <a:tcPr marL="3859" marR="3859" marT="3859" marB="0" anchor="ctr">
                    <a:solidFill>
                      <a:schemeClr val="accent5">
                        <a:lumMod val="40000"/>
                        <a:lumOff val="60000"/>
                      </a:schemeClr>
                    </a:solidFill>
                  </a:tcPr>
                </a:tc>
                <a:tc>
                  <a:txBody>
                    <a:bodyPr/>
                    <a:lstStyle/>
                    <a:p>
                      <a:pPr algn="ctr" rtl="0" fontAlgn="ctr"/>
                      <a:r>
                        <a:rPr lang="es-PE" sz="900" b="1" u="none" strike="noStrike" dirty="0">
                          <a:effectLst/>
                        </a:rPr>
                        <a:t>ESTADO SITUACIONAL</a:t>
                      </a:r>
                      <a:endParaRPr lang="es-PE" sz="900" b="1" i="0" u="none" strike="noStrike" dirty="0">
                        <a:solidFill>
                          <a:srgbClr val="000000"/>
                        </a:solidFill>
                        <a:effectLst/>
                        <a:latin typeface="Arial" panose="020B0604020202020204" pitchFamily="34" charset="0"/>
                      </a:endParaRPr>
                    </a:p>
                  </a:txBody>
                  <a:tcPr marL="3859" marR="3859" marT="3859" marB="0" anchor="ctr">
                    <a:solidFill>
                      <a:schemeClr val="accent5">
                        <a:lumMod val="40000"/>
                        <a:lumOff val="60000"/>
                      </a:schemeClr>
                    </a:solidFill>
                  </a:tcPr>
                </a:tc>
                <a:tc>
                  <a:txBody>
                    <a:bodyPr/>
                    <a:lstStyle/>
                    <a:p>
                      <a:pPr algn="ctr" rtl="0" fontAlgn="ctr"/>
                      <a:r>
                        <a:rPr lang="es-PE" sz="900" b="1" u="none" strike="noStrike" dirty="0">
                          <a:effectLst/>
                        </a:rPr>
                        <a:t>APROBACIÓN DEL PLAN DE TRABAJO</a:t>
                      </a:r>
                      <a:endParaRPr lang="es-PE" sz="900" b="1" i="0" u="none" strike="noStrike" dirty="0">
                        <a:solidFill>
                          <a:srgbClr val="000000"/>
                        </a:solidFill>
                        <a:effectLst/>
                        <a:latin typeface="Arial" panose="020B0604020202020204" pitchFamily="34" charset="0"/>
                      </a:endParaRPr>
                    </a:p>
                  </a:txBody>
                  <a:tcPr marL="3859" marR="3859" marT="3859" marB="0" anchor="ctr">
                    <a:solidFill>
                      <a:schemeClr val="accent5">
                        <a:lumMod val="40000"/>
                        <a:lumOff val="60000"/>
                      </a:schemeClr>
                    </a:solidFill>
                  </a:tcPr>
                </a:tc>
                <a:tc>
                  <a:txBody>
                    <a:bodyPr/>
                    <a:lstStyle/>
                    <a:p>
                      <a:pPr algn="ctr" rtl="0" fontAlgn="ctr"/>
                      <a:r>
                        <a:rPr lang="es-PE" sz="900" b="1" u="none" strike="noStrike" dirty="0">
                          <a:effectLst/>
                        </a:rPr>
                        <a:t>PLAZO APROBADO</a:t>
                      </a:r>
                      <a:endParaRPr lang="es-PE" sz="900" b="1" i="0" u="none" strike="noStrike" dirty="0">
                        <a:solidFill>
                          <a:srgbClr val="000000"/>
                        </a:solidFill>
                        <a:effectLst/>
                        <a:latin typeface="Arial" panose="020B0604020202020204" pitchFamily="34" charset="0"/>
                      </a:endParaRPr>
                    </a:p>
                  </a:txBody>
                  <a:tcPr marL="3859" marR="3859" marT="3859" marB="0" anchor="ctr">
                    <a:solidFill>
                      <a:schemeClr val="accent5">
                        <a:lumMod val="40000"/>
                        <a:lumOff val="60000"/>
                      </a:schemeClr>
                    </a:solidFill>
                  </a:tcPr>
                </a:tc>
                <a:tc>
                  <a:txBody>
                    <a:bodyPr/>
                    <a:lstStyle/>
                    <a:p>
                      <a:pPr algn="ctr" rtl="0" fontAlgn="ctr"/>
                      <a:r>
                        <a:rPr lang="es-PE" sz="900" b="1" u="none" strike="noStrike" dirty="0">
                          <a:effectLst/>
                        </a:rPr>
                        <a:t>PRESUPUESTO APROBADO PARA PERFIL S/.</a:t>
                      </a:r>
                      <a:endParaRPr lang="es-PE" sz="900" b="1" i="0" u="none" strike="noStrike" dirty="0">
                        <a:solidFill>
                          <a:srgbClr val="000000"/>
                        </a:solidFill>
                        <a:effectLst/>
                        <a:latin typeface="Arial" panose="020B0604020202020204" pitchFamily="34" charset="0"/>
                      </a:endParaRPr>
                    </a:p>
                  </a:txBody>
                  <a:tcPr marL="3859" marR="3859" marT="3859" marB="0" anchor="ctr">
                    <a:solidFill>
                      <a:schemeClr val="accent5">
                        <a:lumMod val="40000"/>
                        <a:lumOff val="60000"/>
                      </a:schemeClr>
                    </a:solidFill>
                  </a:tcPr>
                </a:tc>
                <a:tc>
                  <a:txBody>
                    <a:bodyPr/>
                    <a:lstStyle/>
                    <a:p>
                      <a:pPr algn="ctr" rtl="0" fontAlgn="ctr"/>
                      <a:r>
                        <a:rPr lang="es-PE" sz="900" b="1" u="none" strike="noStrike" dirty="0">
                          <a:effectLst/>
                        </a:rPr>
                        <a:t>PRESUPUESTO EJECUTADO S/.</a:t>
                      </a:r>
                      <a:endParaRPr lang="es-PE" sz="900" b="1" i="0" u="none" strike="noStrike" dirty="0">
                        <a:solidFill>
                          <a:srgbClr val="000000"/>
                        </a:solidFill>
                        <a:effectLst/>
                        <a:latin typeface="Arial" panose="020B0604020202020204" pitchFamily="34" charset="0"/>
                      </a:endParaRPr>
                    </a:p>
                  </a:txBody>
                  <a:tcPr marL="3859" marR="3859" marT="3859" marB="0" anchor="ctr">
                    <a:solidFill>
                      <a:schemeClr val="accent5">
                        <a:lumMod val="40000"/>
                        <a:lumOff val="60000"/>
                      </a:schemeClr>
                    </a:solidFill>
                  </a:tcPr>
                </a:tc>
                <a:tc>
                  <a:txBody>
                    <a:bodyPr/>
                    <a:lstStyle/>
                    <a:p>
                      <a:pPr algn="ctr" rtl="0" fontAlgn="ctr"/>
                      <a:r>
                        <a:rPr lang="es-PE" sz="900" b="1" u="none" strike="noStrike" dirty="0">
                          <a:effectLst/>
                        </a:rPr>
                        <a:t>FECHA INICIO FORMULACIÓN</a:t>
                      </a:r>
                      <a:endParaRPr lang="es-PE" sz="900" b="1" i="0" u="none" strike="noStrike" dirty="0">
                        <a:solidFill>
                          <a:srgbClr val="000000"/>
                        </a:solidFill>
                        <a:effectLst/>
                        <a:latin typeface="Arial" panose="020B0604020202020204" pitchFamily="34" charset="0"/>
                      </a:endParaRPr>
                    </a:p>
                  </a:txBody>
                  <a:tcPr marL="3859" marR="3859" marT="3859" marB="0" anchor="ctr">
                    <a:solidFill>
                      <a:schemeClr val="accent5">
                        <a:lumMod val="40000"/>
                        <a:lumOff val="60000"/>
                      </a:schemeClr>
                    </a:solidFill>
                  </a:tcPr>
                </a:tc>
                <a:tc>
                  <a:txBody>
                    <a:bodyPr/>
                    <a:lstStyle/>
                    <a:p>
                      <a:pPr algn="ctr" rtl="0" fontAlgn="ctr"/>
                      <a:r>
                        <a:rPr lang="es-PE" sz="900" b="1" u="none" strike="noStrike" dirty="0">
                          <a:effectLst/>
                        </a:rPr>
                        <a:t>TIEMPO TRANSCURRIDO</a:t>
                      </a:r>
                      <a:endParaRPr lang="es-PE" sz="900" b="1" i="0" u="none" strike="noStrike" dirty="0">
                        <a:solidFill>
                          <a:srgbClr val="000000"/>
                        </a:solidFill>
                        <a:effectLst/>
                        <a:latin typeface="Arial" panose="020B0604020202020204" pitchFamily="34" charset="0"/>
                      </a:endParaRPr>
                    </a:p>
                  </a:txBody>
                  <a:tcPr marL="3859" marR="3859" marT="3859" marB="0" anchor="ctr">
                    <a:solidFill>
                      <a:schemeClr val="accent5">
                        <a:lumMod val="40000"/>
                        <a:lumOff val="60000"/>
                      </a:schemeClr>
                    </a:solidFill>
                  </a:tcPr>
                </a:tc>
                <a:tc>
                  <a:txBody>
                    <a:bodyPr/>
                    <a:lstStyle/>
                    <a:p>
                      <a:pPr algn="ctr" rtl="0" fontAlgn="ctr"/>
                      <a:r>
                        <a:rPr lang="es-PE" sz="900" b="1" u="none" strike="noStrike" dirty="0">
                          <a:effectLst/>
                        </a:rPr>
                        <a:t>ALCANCE</a:t>
                      </a:r>
                      <a:endParaRPr lang="es-PE" sz="900" b="1" i="0" u="none" strike="noStrike" dirty="0">
                        <a:solidFill>
                          <a:srgbClr val="000000"/>
                        </a:solidFill>
                        <a:effectLst/>
                        <a:latin typeface="Arial" panose="020B0604020202020204" pitchFamily="34" charset="0"/>
                      </a:endParaRPr>
                    </a:p>
                  </a:txBody>
                  <a:tcPr marL="3859" marR="3859" marT="3859" marB="0" anchor="ctr">
                    <a:solidFill>
                      <a:schemeClr val="accent5">
                        <a:lumMod val="40000"/>
                        <a:lumOff val="60000"/>
                      </a:schemeClr>
                    </a:solidFill>
                  </a:tcPr>
                </a:tc>
                <a:tc>
                  <a:txBody>
                    <a:bodyPr/>
                    <a:lstStyle/>
                    <a:p>
                      <a:pPr algn="ctr" rtl="0" fontAlgn="ctr"/>
                      <a:r>
                        <a:rPr lang="es-PE" sz="900" b="1" u="none" strike="noStrike" dirty="0">
                          <a:effectLst/>
                        </a:rPr>
                        <a:t>OBSERVACIONES</a:t>
                      </a:r>
                      <a:endParaRPr lang="es-PE" sz="900" b="1" i="0" u="none" strike="noStrike" dirty="0">
                        <a:solidFill>
                          <a:srgbClr val="000000"/>
                        </a:solidFill>
                        <a:effectLst/>
                        <a:latin typeface="Arial" panose="020B0604020202020204" pitchFamily="34" charset="0"/>
                      </a:endParaRPr>
                    </a:p>
                  </a:txBody>
                  <a:tcPr marL="3859" marR="3859" marT="3859" marB="0" anchor="ctr">
                    <a:solidFill>
                      <a:schemeClr val="accent5">
                        <a:lumMod val="40000"/>
                        <a:lumOff val="60000"/>
                      </a:schemeClr>
                    </a:solidFill>
                  </a:tcPr>
                </a:tc>
                <a:extLst>
                  <a:ext uri="{0D108BD9-81ED-4DB2-BD59-A6C34878D82A}">
                    <a16:rowId xmlns:a16="http://schemas.microsoft.com/office/drawing/2014/main" val="3605389701"/>
                  </a:ext>
                </a:extLst>
              </a:tr>
              <a:tr h="33050">
                <a:tc>
                  <a:txBody>
                    <a:bodyPr/>
                    <a:lstStyle/>
                    <a:p>
                      <a:pPr algn="ctr" rtl="0" fontAlgn="ctr"/>
                      <a:r>
                        <a:rPr lang="es-PE" sz="900" u="none" strike="noStrike">
                          <a:effectLst/>
                        </a:rPr>
                        <a:t>1</a:t>
                      </a:r>
                      <a:endParaRPr lang="es-PE" sz="900" b="0" i="0" u="none" strike="noStrike">
                        <a:solidFill>
                          <a:srgbClr val="000000"/>
                        </a:solidFill>
                        <a:effectLst/>
                        <a:latin typeface="Arial" panose="020B0604020202020204" pitchFamily="34" charset="0"/>
                      </a:endParaRPr>
                    </a:p>
                  </a:txBody>
                  <a:tcPr marL="3859" marR="3859" marT="3859" marB="0" anchor="ctr"/>
                </a:tc>
                <a:tc>
                  <a:txBody>
                    <a:bodyPr/>
                    <a:lstStyle/>
                    <a:p>
                      <a:pPr algn="ctr" rtl="0" fontAlgn="ctr"/>
                      <a:r>
                        <a:rPr lang="es-PE" sz="900" u="none" strike="noStrike">
                          <a:effectLst/>
                        </a:rPr>
                        <a:t>2415904</a:t>
                      </a:r>
                      <a:endParaRPr lang="es-PE" sz="900" b="0" i="0" u="none" strike="noStrike">
                        <a:solidFill>
                          <a:srgbClr val="000000"/>
                        </a:solidFill>
                        <a:effectLst/>
                        <a:latin typeface="Arial" panose="020B0604020202020204" pitchFamily="34" charset="0"/>
                      </a:endParaRPr>
                    </a:p>
                  </a:txBody>
                  <a:tcPr marL="3859" marR="3859" marT="3859" marB="0" anchor="ctr"/>
                </a:tc>
                <a:tc>
                  <a:txBody>
                    <a:bodyPr/>
                    <a:lstStyle/>
                    <a:p>
                      <a:pPr algn="ctr" fontAlgn="ctr"/>
                      <a:r>
                        <a:rPr lang="es-PE" sz="900" u="none" strike="noStrike">
                          <a:effectLst/>
                        </a:rPr>
                        <a:t> </a:t>
                      </a:r>
                      <a:endParaRPr lang="es-PE" sz="900" b="0" i="0" u="none" strike="noStrike">
                        <a:solidFill>
                          <a:srgbClr val="000000"/>
                        </a:solidFill>
                        <a:effectLst/>
                        <a:latin typeface="Arial" panose="020B0604020202020204" pitchFamily="34" charset="0"/>
                      </a:endParaRPr>
                    </a:p>
                  </a:txBody>
                  <a:tcPr marL="3859" marR="3859" marT="3859" marB="0" anchor="ctr"/>
                </a:tc>
                <a:tc>
                  <a:txBody>
                    <a:bodyPr/>
                    <a:lstStyle/>
                    <a:p>
                      <a:pPr algn="l" fontAlgn="ctr"/>
                      <a:r>
                        <a:rPr lang="es-PE" sz="900" u="none" strike="noStrike">
                          <a:effectLst/>
                        </a:rPr>
                        <a:t>mejoramiento y ampliación del servicio de agua para riego con represamiento Ancapara/Hatunrumiyoc en las comunidades de Puca Puca, Palmira, Ccochua, Curahuasi, Asmayacu, Pisonaypata, Trancapata, Bacas y Occoruro del distrito de Curahuasi, provincia de Abancay- región Apurímac.</a:t>
                      </a:r>
                      <a:endParaRPr lang="es-PE" sz="900" b="0" i="0" u="none" strike="noStrike">
                        <a:solidFill>
                          <a:srgbClr val="000000"/>
                        </a:solidFill>
                        <a:effectLst/>
                        <a:latin typeface="Arial" panose="020B0604020202020204" pitchFamily="34" charset="0"/>
                      </a:endParaRPr>
                    </a:p>
                  </a:txBody>
                  <a:tcPr marL="3859" marR="3859" marT="3859" marB="0" anchor="ctr"/>
                </a:tc>
                <a:tc>
                  <a:txBody>
                    <a:bodyPr/>
                    <a:lstStyle/>
                    <a:p>
                      <a:pPr algn="r" fontAlgn="ctr"/>
                      <a:r>
                        <a:rPr lang="es-PE" sz="900" u="none" strike="noStrike" dirty="0">
                          <a:effectLst/>
                        </a:rPr>
                        <a:t>      111,375,000.00 </a:t>
                      </a:r>
                      <a:endParaRPr lang="es-PE" sz="900" b="0" i="0" u="none" strike="noStrike" dirty="0">
                        <a:solidFill>
                          <a:srgbClr val="393939"/>
                        </a:solidFill>
                        <a:effectLst/>
                        <a:latin typeface="Arial" panose="020B0604020202020204" pitchFamily="34" charset="0"/>
                      </a:endParaRPr>
                    </a:p>
                  </a:txBody>
                  <a:tcPr marL="3859" marR="3859" marT="3859" marB="0" anchor="ctr"/>
                </a:tc>
                <a:tc>
                  <a:txBody>
                    <a:bodyPr/>
                    <a:lstStyle/>
                    <a:p>
                      <a:pPr algn="ctr" rtl="0" fontAlgn="ctr"/>
                      <a:r>
                        <a:rPr lang="es-PE" sz="600" u="none" strike="noStrike" dirty="0">
                          <a:effectLst/>
                        </a:rPr>
                        <a:t>EN </a:t>
                      </a:r>
                    </a:p>
                    <a:p>
                      <a:pPr algn="ctr" rtl="0" fontAlgn="ctr"/>
                      <a:r>
                        <a:rPr lang="es-PE" sz="600" u="none" strike="noStrike" dirty="0">
                          <a:effectLst/>
                        </a:rPr>
                        <a:t>FORMULACIÓN</a:t>
                      </a:r>
                      <a:endParaRPr lang="es-PE" sz="600" b="0" i="0" u="none" strike="noStrike" dirty="0">
                        <a:solidFill>
                          <a:srgbClr val="000000"/>
                        </a:solidFill>
                        <a:effectLst/>
                        <a:latin typeface="Arial" panose="020B0604020202020204" pitchFamily="34" charset="0"/>
                      </a:endParaRPr>
                    </a:p>
                  </a:txBody>
                  <a:tcPr marL="3859" marR="3859" marT="3859" marB="0" anchor="ctr"/>
                </a:tc>
                <a:tc>
                  <a:txBody>
                    <a:bodyPr/>
                    <a:lstStyle/>
                    <a:p>
                      <a:pPr algn="ctr" rtl="0" fontAlgn="ctr"/>
                      <a:r>
                        <a:rPr lang="es-PE" sz="900" u="none" strike="noStrike" dirty="0">
                          <a:effectLst/>
                        </a:rPr>
                        <a:t>13 Mar 19</a:t>
                      </a:r>
                      <a:endParaRPr lang="es-PE" sz="900" b="0" i="0" u="none" strike="noStrike" dirty="0">
                        <a:solidFill>
                          <a:srgbClr val="000000"/>
                        </a:solidFill>
                        <a:effectLst/>
                        <a:latin typeface="Arial" panose="020B0604020202020204" pitchFamily="34" charset="0"/>
                      </a:endParaRPr>
                    </a:p>
                  </a:txBody>
                  <a:tcPr marL="3859" marR="3859" marT="3859" marB="0" anchor="ctr"/>
                </a:tc>
                <a:tc>
                  <a:txBody>
                    <a:bodyPr/>
                    <a:lstStyle/>
                    <a:p>
                      <a:pPr algn="ctr" rtl="0" fontAlgn="ctr"/>
                      <a:r>
                        <a:rPr lang="es-PE" sz="900" u="none" strike="noStrike">
                          <a:effectLst/>
                        </a:rPr>
                        <a:t>5.5 MESES (165 DIAS)</a:t>
                      </a:r>
                      <a:endParaRPr lang="es-PE" sz="900" b="0" i="0" u="none" strike="noStrike">
                        <a:solidFill>
                          <a:srgbClr val="000000"/>
                        </a:solidFill>
                        <a:effectLst/>
                        <a:latin typeface="Arial" panose="020B0604020202020204" pitchFamily="34" charset="0"/>
                      </a:endParaRPr>
                    </a:p>
                  </a:txBody>
                  <a:tcPr marL="3859" marR="3859" marT="3859" marB="0" anchor="ctr"/>
                </a:tc>
                <a:tc>
                  <a:txBody>
                    <a:bodyPr/>
                    <a:lstStyle/>
                    <a:p>
                      <a:pPr algn="ctr" rtl="0" fontAlgn="ctr"/>
                      <a:r>
                        <a:rPr lang="es-PE" sz="900" u="none" strike="noStrike" dirty="0">
                          <a:effectLst/>
                        </a:rPr>
                        <a:t>       554,648.00 </a:t>
                      </a:r>
                      <a:endParaRPr lang="es-PE" sz="900" b="0" i="0" u="none" strike="noStrike" dirty="0">
                        <a:solidFill>
                          <a:srgbClr val="000000"/>
                        </a:solidFill>
                        <a:effectLst/>
                        <a:latin typeface="Arial" panose="020B0604020202020204" pitchFamily="34" charset="0"/>
                      </a:endParaRPr>
                    </a:p>
                  </a:txBody>
                  <a:tcPr marL="3859" marR="3859" marT="3859" marB="0" anchor="ctr"/>
                </a:tc>
                <a:tc>
                  <a:txBody>
                    <a:bodyPr/>
                    <a:lstStyle/>
                    <a:p>
                      <a:pPr algn="ctr" rtl="0" fontAlgn="ctr"/>
                      <a:r>
                        <a:rPr lang="es-PE" sz="900" u="none" strike="noStrike" dirty="0">
                          <a:effectLst/>
                        </a:rPr>
                        <a:t>       532,541.80 </a:t>
                      </a:r>
                      <a:endParaRPr lang="es-PE" sz="900" b="0" i="0" u="none" strike="noStrike" dirty="0">
                        <a:solidFill>
                          <a:srgbClr val="000000"/>
                        </a:solidFill>
                        <a:effectLst/>
                        <a:latin typeface="Arial" panose="020B0604020202020204" pitchFamily="34" charset="0"/>
                      </a:endParaRPr>
                    </a:p>
                  </a:txBody>
                  <a:tcPr marL="3859" marR="3859" marT="3859" marB="0" anchor="ctr"/>
                </a:tc>
                <a:tc>
                  <a:txBody>
                    <a:bodyPr/>
                    <a:lstStyle/>
                    <a:p>
                      <a:pPr algn="ctr" rtl="0" fontAlgn="ctr"/>
                      <a:r>
                        <a:rPr lang="es-PE" sz="900" u="none" strike="noStrike">
                          <a:effectLst/>
                        </a:rPr>
                        <a:t>01 Abr 19</a:t>
                      </a:r>
                      <a:endParaRPr lang="es-PE" sz="900" b="0" i="0" u="none" strike="noStrike">
                        <a:solidFill>
                          <a:srgbClr val="000000"/>
                        </a:solidFill>
                        <a:effectLst/>
                        <a:latin typeface="Arial" panose="020B0604020202020204" pitchFamily="34" charset="0"/>
                      </a:endParaRPr>
                    </a:p>
                  </a:txBody>
                  <a:tcPr marL="3859" marR="3859" marT="3859" marB="0" anchor="ctr"/>
                </a:tc>
                <a:tc>
                  <a:txBody>
                    <a:bodyPr/>
                    <a:lstStyle/>
                    <a:p>
                      <a:pPr algn="ctr" rtl="0" fontAlgn="ctr"/>
                      <a:r>
                        <a:rPr lang="es-PE" sz="900" u="none" strike="noStrike">
                          <a:effectLst/>
                        </a:rPr>
                        <a:t>370</a:t>
                      </a:r>
                      <a:endParaRPr lang="es-PE" sz="900" b="0" i="0" u="none" strike="noStrike">
                        <a:solidFill>
                          <a:srgbClr val="000000"/>
                        </a:solidFill>
                        <a:effectLst/>
                        <a:latin typeface="Arial" panose="020B0604020202020204" pitchFamily="34" charset="0"/>
                      </a:endParaRPr>
                    </a:p>
                  </a:txBody>
                  <a:tcPr marL="3859" marR="3859" marT="3859" marB="0" anchor="ctr"/>
                </a:tc>
                <a:tc>
                  <a:txBody>
                    <a:bodyPr/>
                    <a:lstStyle/>
                    <a:p>
                      <a:pPr algn="l" rtl="0" fontAlgn="ctr"/>
                      <a:r>
                        <a:rPr lang="es-PE" sz="900" u="none" strike="noStrike" dirty="0">
                          <a:effectLst/>
                        </a:rPr>
                        <a:t>Distrito </a:t>
                      </a:r>
                      <a:r>
                        <a:rPr lang="es-PE" sz="900" u="none" strike="noStrike" dirty="0" err="1">
                          <a:effectLst/>
                        </a:rPr>
                        <a:t>curahuasi</a:t>
                      </a:r>
                      <a:r>
                        <a:rPr lang="es-PE" sz="900" u="none" strike="noStrike" dirty="0">
                          <a:effectLst/>
                        </a:rPr>
                        <a:t>, prov. Abancay. 2,300 ha de riego.</a:t>
                      </a:r>
                      <a:endParaRPr lang="es-PE" sz="900" b="0" i="0" u="none" strike="noStrike" dirty="0">
                        <a:solidFill>
                          <a:srgbClr val="000000"/>
                        </a:solidFill>
                        <a:effectLst/>
                        <a:latin typeface="Arial" panose="020B0604020202020204" pitchFamily="34" charset="0"/>
                      </a:endParaRPr>
                    </a:p>
                  </a:txBody>
                  <a:tcPr marL="3859" marR="3859" marT="3859" marB="0" anchor="ctr"/>
                </a:tc>
                <a:tc>
                  <a:txBody>
                    <a:bodyPr/>
                    <a:lstStyle/>
                    <a:p>
                      <a:pPr algn="l" rtl="0" fontAlgn="ctr"/>
                      <a:r>
                        <a:rPr lang="es-PE" sz="900" u="none" strike="noStrike" dirty="0">
                          <a:effectLst/>
                        </a:rPr>
                        <a:t>La acreditación de disponibilidad hídrica de la ANA alcanza solo para 591 ha.</a:t>
                      </a:r>
                      <a:endParaRPr lang="es-PE" sz="900" b="0" i="0" u="none" strike="noStrike" dirty="0">
                        <a:solidFill>
                          <a:srgbClr val="000000"/>
                        </a:solidFill>
                        <a:effectLst/>
                        <a:latin typeface="Arial" panose="020B0604020202020204" pitchFamily="34" charset="0"/>
                      </a:endParaRPr>
                    </a:p>
                  </a:txBody>
                  <a:tcPr marL="3859" marR="3859" marT="3859" marB="0" anchor="ctr"/>
                </a:tc>
                <a:extLst>
                  <a:ext uri="{0D108BD9-81ED-4DB2-BD59-A6C34878D82A}">
                    <a16:rowId xmlns:a16="http://schemas.microsoft.com/office/drawing/2014/main" val="3925543117"/>
                  </a:ext>
                </a:extLst>
              </a:tr>
              <a:tr h="428318">
                <a:tc>
                  <a:txBody>
                    <a:bodyPr/>
                    <a:lstStyle/>
                    <a:p>
                      <a:pPr algn="ctr" rtl="0" fontAlgn="ctr"/>
                      <a:r>
                        <a:rPr lang="es-PE" sz="900" u="none" strike="noStrike">
                          <a:effectLst/>
                        </a:rPr>
                        <a:t>2</a:t>
                      </a:r>
                      <a:endParaRPr lang="es-PE" sz="900" b="0" i="0" u="none" strike="noStrike">
                        <a:solidFill>
                          <a:srgbClr val="000000"/>
                        </a:solidFill>
                        <a:effectLst/>
                        <a:latin typeface="Arial" panose="020B0604020202020204" pitchFamily="34" charset="0"/>
                      </a:endParaRPr>
                    </a:p>
                  </a:txBody>
                  <a:tcPr marL="3859" marR="3859" marT="3859" marB="0" anchor="ctr"/>
                </a:tc>
                <a:tc>
                  <a:txBody>
                    <a:bodyPr/>
                    <a:lstStyle/>
                    <a:p>
                      <a:pPr algn="ctr" fontAlgn="ctr"/>
                      <a:r>
                        <a:rPr lang="es-PE" sz="900" u="none" strike="noStrike" dirty="0">
                          <a:effectLst/>
                        </a:rPr>
                        <a:t> </a:t>
                      </a:r>
                      <a:endParaRPr lang="es-PE" sz="900" b="0" i="0" u="none" strike="noStrike" dirty="0">
                        <a:solidFill>
                          <a:srgbClr val="000000"/>
                        </a:solidFill>
                        <a:effectLst/>
                        <a:latin typeface="Arial" panose="020B0604020202020204" pitchFamily="34" charset="0"/>
                      </a:endParaRPr>
                    </a:p>
                  </a:txBody>
                  <a:tcPr marL="3859" marR="3859" marT="3859" marB="0" anchor="ctr"/>
                </a:tc>
                <a:tc>
                  <a:txBody>
                    <a:bodyPr/>
                    <a:lstStyle/>
                    <a:p>
                      <a:pPr algn="ctr" rtl="0" fontAlgn="ctr"/>
                      <a:r>
                        <a:rPr lang="es-PE" sz="900" u="none" strike="noStrike">
                          <a:effectLst/>
                        </a:rPr>
                        <a:t>49449</a:t>
                      </a:r>
                      <a:endParaRPr lang="es-PE" sz="900" b="0" i="0" u="none" strike="noStrike">
                        <a:solidFill>
                          <a:srgbClr val="000000"/>
                        </a:solidFill>
                        <a:effectLst/>
                        <a:latin typeface="Arial" panose="020B0604020202020204" pitchFamily="34" charset="0"/>
                      </a:endParaRPr>
                    </a:p>
                  </a:txBody>
                  <a:tcPr marL="3859" marR="3859" marT="3859" marB="0" anchor="ctr"/>
                </a:tc>
                <a:tc>
                  <a:txBody>
                    <a:bodyPr/>
                    <a:lstStyle/>
                    <a:p>
                      <a:pPr algn="l" fontAlgn="ctr"/>
                      <a:r>
                        <a:rPr lang="es-PE" sz="900" u="none" strike="noStrike">
                          <a:effectLst/>
                        </a:rPr>
                        <a:t>mejoramiento y ampliación del servicio de agua para riego en los sectores Pacchapampa, Pampaccocha, Tomaje, Chihua, Llaco, Llulluta, Chiyapampa, Ccethua, Tanccama, Puka Puka, Chillipampa, Vilche, Mataray, Tumiri, Pacchanta, Kishuará, Chaupitumiri, Capuray, Ingenio, Parcco, Pacllapata, Sarayca, Jesús María del distrito de </a:t>
                      </a:r>
                      <a:r>
                        <a:rPr lang="es-PE" sz="900" u="sng" strike="noStrike">
                          <a:effectLst/>
                        </a:rPr>
                        <a:t>Yanaca</a:t>
                      </a:r>
                      <a:r>
                        <a:rPr lang="es-PE" sz="900" u="none" strike="noStrike">
                          <a:effectLst/>
                        </a:rPr>
                        <a:t>, Provincia de Aymaraes, Región Apurímac</a:t>
                      </a:r>
                      <a:endParaRPr lang="es-PE" sz="900" b="0" i="0" u="none" strike="noStrike">
                        <a:solidFill>
                          <a:srgbClr val="000000"/>
                        </a:solidFill>
                        <a:effectLst/>
                        <a:latin typeface="Arial" panose="020B0604020202020204" pitchFamily="34" charset="0"/>
                      </a:endParaRPr>
                    </a:p>
                  </a:txBody>
                  <a:tcPr marL="3859" marR="3859" marT="3859" marB="0" anchor="ctr"/>
                </a:tc>
                <a:tc>
                  <a:txBody>
                    <a:bodyPr/>
                    <a:lstStyle/>
                    <a:p>
                      <a:pPr algn="r" fontAlgn="ctr"/>
                      <a:r>
                        <a:rPr lang="es-PE" sz="900" u="none" strike="noStrike" dirty="0">
                          <a:effectLst/>
                        </a:rPr>
                        <a:t>          8,264,250.00 </a:t>
                      </a:r>
                      <a:endParaRPr lang="es-PE" sz="900" b="0" i="0" u="none" strike="noStrike" dirty="0">
                        <a:solidFill>
                          <a:srgbClr val="393939"/>
                        </a:solidFill>
                        <a:effectLst/>
                        <a:latin typeface="Arial" panose="020B0604020202020204" pitchFamily="34" charset="0"/>
                      </a:endParaRPr>
                    </a:p>
                  </a:txBody>
                  <a:tcPr marL="3859" marR="3859" marT="3859" marB="0" anchor="ctr"/>
                </a:tc>
                <a:tc>
                  <a:txBody>
                    <a:bodyPr/>
                    <a:lstStyle/>
                    <a:p>
                      <a:pPr algn="ctr" rtl="0" fontAlgn="ctr"/>
                      <a:r>
                        <a:rPr lang="es-PE" sz="600" u="none" strike="noStrike" dirty="0">
                          <a:effectLst/>
                        </a:rPr>
                        <a:t>EN </a:t>
                      </a:r>
                    </a:p>
                    <a:p>
                      <a:pPr algn="ctr" rtl="0" fontAlgn="ctr"/>
                      <a:r>
                        <a:rPr lang="es-PE" sz="600" u="none" strike="noStrike" dirty="0">
                          <a:effectLst/>
                        </a:rPr>
                        <a:t>FORMULACIÓN</a:t>
                      </a:r>
                      <a:endParaRPr lang="es-PE" sz="600" b="0" i="0" u="none" strike="noStrike" dirty="0">
                        <a:solidFill>
                          <a:srgbClr val="000000"/>
                        </a:solidFill>
                        <a:effectLst/>
                        <a:latin typeface="Arial" panose="020B0604020202020204" pitchFamily="34" charset="0"/>
                      </a:endParaRPr>
                    </a:p>
                  </a:txBody>
                  <a:tcPr marL="3859" marR="3859" marT="3859" marB="0" anchor="ctr"/>
                </a:tc>
                <a:tc>
                  <a:txBody>
                    <a:bodyPr/>
                    <a:lstStyle/>
                    <a:p>
                      <a:pPr algn="ctr" rtl="0" fontAlgn="ctr"/>
                      <a:r>
                        <a:rPr lang="es-PE" sz="900" u="none" strike="noStrike">
                          <a:effectLst/>
                        </a:rPr>
                        <a:t>12 Jun 19</a:t>
                      </a:r>
                      <a:endParaRPr lang="es-PE" sz="900" b="0" i="0" u="none" strike="noStrike">
                        <a:solidFill>
                          <a:srgbClr val="000000"/>
                        </a:solidFill>
                        <a:effectLst/>
                        <a:latin typeface="Arial" panose="020B0604020202020204" pitchFamily="34" charset="0"/>
                      </a:endParaRPr>
                    </a:p>
                  </a:txBody>
                  <a:tcPr marL="3859" marR="3859" marT="3859" marB="0" anchor="ctr"/>
                </a:tc>
                <a:tc>
                  <a:txBody>
                    <a:bodyPr/>
                    <a:lstStyle/>
                    <a:p>
                      <a:pPr algn="ctr" rtl="0" fontAlgn="ctr"/>
                      <a:r>
                        <a:rPr lang="es-PE" sz="900" u="none" strike="noStrike">
                          <a:effectLst/>
                        </a:rPr>
                        <a:t>3 MESES (90 DIAS)</a:t>
                      </a:r>
                      <a:endParaRPr lang="es-PE" sz="900" b="0" i="0" u="none" strike="noStrike">
                        <a:solidFill>
                          <a:srgbClr val="000000"/>
                        </a:solidFill>
                        <a:effectLst/>
                        <a:latin typeface="Arial" panose="020B0604020202020204" pitchFamily="34" charset="0"/>
                      </a:endParaRPr>
                    </a:p>
                  </a:txBody>
                  <a:tcPr marL="3859" marR="3859" marT="3859" marB="0" anchor="ctr"/>
                </a:tc>
                <a:tc>
                  <a:txBody>
                    <a:bodyPr/>
                    <a:lstStyle/>
                    <a:p>
                      <a:pPr algn="ctr" rtl="0" fontAlgn="ctr"/>
                      <a:r>
                        <a:rPr lang="es-PE" sz="900" u="none" strike="noStrike" dirty="0">
                          <a:effectLst/>
                        </a:rPr>
                        <a:t>       227,157.60 </a:t>
                      </a:r>
                      <a:endParaRPr lang="es-PE" sz="900" b="0" i="0" u="none" strike="noStrike" dirty="0">
                        <a:solidFill>
                          <a:srgbClr val="000000"/>
                        </a:solidFill>
                        <a:effectLst/>
                        <a:latin typeface="Arial" panose="020B0604020202020204" pitchFamily="34" charset="0"/>
                      </a:endParaRPr>
                    </a:p>
                  </a:txBody>
                  <a:tcPr marL="3859" marR="3859" marT="3859" marB="0" anchor="ctr"/>
                </a:tc>
                <a:tc>
                  <a:txBody>
                    <a:bodyPr/>
                    <a:lstStyle/>
                    <a:p>
                      <a:pPr algn="ctr" rtl="0" fontAlgn="ctr"/>
                      <a:r>
                        <a:rPr lang="es-PE" sz="900" u="none" strike="noStrike" dirty="0">
                          <a:effectLst/>
                        </a:rPr>
                        <a:t>       130,670.46 </a:t>
                      </a:r>
                      <a:endParaRPr lang="es-PE" sz="900" b="0" i="0" u="none" strike="noStrike" dirty="0">
                        <a:solidFill>
                          <a:srgbClr val="000000"/>
                        </a:solidFill>
                        <a:effectLst/>
                        <a:latin typeface="Arial" panose="020B0604020202020204" pitchFamily="34" charset="0"/>
                      </a:endParaRPr>
                    </a:p>
                  </a:txBody>
                  <a:tcPr marL="3859" marR="3859" marT="3859" marB="0" anchor="ctr"/>
                </a:tc>
                <a:tc>
                  <a:txBody>
                    <a:bodyPr/>
                    <a:lstStyle/>
                    <a:p>
                      <a:pPr algn="ctr" rtl="0" fontAlgn="ctr"/>
                      <a:r>
                        <a:rPr lang="es-PE" sz="900" u="none" strike="noStrike">
                          <a:effectLst/>
                        </a:rPr>
                        <a:t>21 Oct 19</a:t>
                      </a:r>
                      <a:endParaRPr lang="es-PE" sz="900" b="0" i="0" u="none" strike="noStrike">
                        <a:solidFill>
                          <a:srgbClr val="000000"/>
                        </a:solidFill>
                        <a:effectLst/>
                        <a:latin typeface="Arial" panose="020B0604020202020204" pitchFamily="34" charset="0"/>
                      </a:endParaRPr>
                    </a:p>
                  </a:txBody>
                  <a:tcPr marL="3859" marR="3859" marT="3859" marB="0" anchor="ctr"/>
                </a:tc>
                <a:tc>
                  <a:txBody>
                    <a:bodyPr/>
                    <a:lstStyle/>
                    <a:p>
                      <a:pPr algn="ctr" rtl="0" fontAlgn="ctr"/>
                      <a:r>
                        <a:rPr lang="es-PE" sz="900" u="none" strike="noStrike">
                          <a:effectLst/>
                        </a:rPr>
                        <a:t>167</a:t>
                      </a:r>
                      <a:endParaRPr lang="es-PE" sz="900" b="0" i="0" u="none" strike="noStrike">
                        <a:solidFill>
                          <a:srgbClr val="000000"/>
                        </a:solidFill>
                        <a:effectLst/>
                        <a:latin typeface="Arial" panose="020B0604020202020204" pitchFamily="34" charset="0"/>
                      </a:endParaRPr>
                    </a:p>
                  </a:txBody>
                  <a:tcPr marL="3859" marR="3859" marT="3859" marB="0" anchor="ctr"/>
                </a:tc>
                <a:tc>
                  <a:txBody>
                    <a:bodyPr/>
                    <a:lstStyle/>
                    <a:p>
                      <a:pPr algn="l" rtl="0" fontAlgn="ctr"/>
                      <a:r>
                        <a:rPr lang="es-PE" sz="900" u="none" strike="noStrike" dirty="0" err="1">
                          <a:effectLst/>
                        </a:rPr>
                        <a:t>Dist</a:t>
                      </a:r>
                      <a:r>
                        <a:rPr lang="es-PE" sz="900" u="none" strike="noStrike" dirty="0">
                          <a:effectLst/>
                        </a:rPr>
                        <a:t>. </a:t>
                      </a:r>
                      <a:r>
                        <a:rPr lang="es-PE" sz="900" u="none" strike="noStrike" dirty="0" err="1">
                          <a:effectLst/>
                        </a:rPr>
                        <a:t>Yanaca</a:t>
                      </a:r>
                      <a:r>
                        <a:rPr lang="es-PE" sz="900" u="none" strike="noStrike" dirty="0">
                          <a:effectLst/>
                        </a:rPr>
                        <a:t>. Prov. Aymaraes. Se estimaba 800 ha de riego.</a:t>
                      </a:r>
                      <a:endParaRPr lang="es-PE" sz="900" b="0" i="0" u="none" strike="noStrike" dirty="0">
                        <a:solidFill>
                          <a:srgbClr val="000000"/>
                        </a:solidFill>
                        <a:effectLst/>
                        <a:latin typeface="Arial" panose="020B0604020202020204" pitchFamily="34" charset="0"/>
                      </a:endParaRPr>
                    </a:p>
                  </a:txBody>
                  <a:tcPr marL="3859" marR="3859" marT="3859" marB="0" anchor="ctr"/>
                </a:tc>
                <a:tc>
                  <a:txBody>
                    <a:bodyPr/>
                    <a:lstStyle/>
                    <a:p>
                      <a:pPr algn="l" rtl="0" fontAlgn="ctr"/>
                      <a:r>
                        <a:rPr lang="es-PE" sz="900" u="none" strike="noStrike" dirty="0">
                          <a:effectLst/>
                        </a:rPr>
                        <a:t>No hay acreditación ANA. El calculo solo alcanza para 125 ha.</a:t>
                      </a:r>
                      <a:endParaRPr lang="es-PE" sz="900" b="0" i="0" u="none" strike="noStrike" dirty="0">
                        <a:solidFill>
                          <a:srgbClr val="000000"/>
                        </a:solidFill>
                        <a:effectLst/>
                        <a:latin typeface="Arial" panose="020B0604020202020204" pitchFamily="34" charset="0"/>
                      </a:endParaRPr>
                    </a:p>
                  </a:txBody>
                  <a:tcPr marL="3859" marR="3859" marT="3859" marB="0" anchor="ctr"/>
                </a:tc>
                <a:extLst>
                  <a:ext uri="{0D108BD9-81ED-4DB2-BD59-A6C34878D82A}">
                    <a16:rowId xmlns:a16="http://schemas.microsoft.com/office/drawing/2014/main" val="1887524873"/>
                  </a:ext>
                </a:extLst>
              </a:tr>
              <a:tr h="428318">
                <a:tc>
                  <a:txBody>
                    <a:bodyPr/>
                    <a:lstStyle/>
                    <a:p>
                      <a:pPr algn="ctr" rtl="0" fontAlgn="ctr"/>
                      <a:r>
                        <a:rPr lang="es-PE" sz="900" u="none" strike="noStrike">
                          <a:effectLst/>
                        </a:rPr>
                        <a:t>3</a:t>
                      </a:r>
                      <a:endParaRPr lang="es-PE" sz="900" b="0" i="0" u="none" strike="noStrike">
                        <a:solidFill>
                          <a:srgbClr val="000000"/>
                        </a:solidFill>
                        <a:effectLst/>
                        <a:latin typeface="Arial" panose="020B0604020202020204" pitchFamily="34" charset="0"/>
                      </a:endParaRPr>
                    </a:p>
                  </a:txBody>
                  <a:tcPr marL="3859" marR="3859" marT="3859" marB="0" anchor="ctr"/>
                </a:tc>
                <a:tc>
                  <a:txBody>
                    <a:bodyPr/>
                    <a:lstStyle/>
                    <a:p>
                      <a:pPr algn="ctr" fontAlgn="ctr"/>
                      <a:r>
                        <a:rPr lang="es-PE" sz="900" u="none" strike="noStrike">
                          <a:effectLst/>
                        </a:rPr>
                        <a:t> </a:t>
                      </a:r>
                      <a:endParaRPr lang="es-PE" sz="900" b="0" i="0" u="none" strike="noStrike">
                        <a:solidFill>
                          <a:srgbClr val="000000"/>
                        </a:solidFill>
                        <a:effectLst/>
                        <a:latin typeface="Arial" panose="020B0604020202020204" pitchFamily="34" charset="0"/>
                      </a:endParaRPr>
                    </a:p>
                  </a:txBody>
                  <a:tcPr marL="3859" marR="3859" marT="3859" marB="0" anchor="ctr"/>
                </a:tc>
                <a:tc>
                  <a:txBody>
                    <a:bodyPr/>
                    <a:lstStyle/>
                    <a:p>
                      <a:pPr algn="ctr" rtl="0" fontAlgn="ctr"/>
                      <a:r>
                        <a:rPr lang="es-PE" sz="900" u="none" strike="noStrike">
                          <a:effectLst/>
                        </a:rPr>
                        <a:t>46388</a:t>
                      </a:r>
                      <a:endParaRPr lang="es-PE" sz="900" b="0" i="0" u="none" strike="noStrike">
                        <a:solidFill>
                          <a:srgbClr val="000000"/>
                        </a:solidFill>
                        <a:effectLst/>
                        <a:latin typeface="Arial" panose="020B0604020202020204" pitchFamily="34" charset="0"/>
                      </a:endParaRPr>
                    </a:p>
                  </a:txBody>
                  <a:tcPr marL="3859" marR="3859" marT="3859" marB="0" anchor="ctr"/>
                </a:tc>
                <a:tc>
                  <a:txBody>
                    <a:bodyPr/>
                    <a:lstStyle/>
                    <a:p>
                      <a:pPr algn="l" fontAlgn="ctr"/>
                      <a:r>
                        <a:rPr lang="es-PE" sz="900" u="none" strike="noStrike" dirty="0">
                          <a:effectLst/>
                        </a:rPr>
                        <a:t>Mejoramiento y ampliación del servicio de agua para riego en los sectores de </a:t>
                      </a:r>
                      <a:r>
                        <a:rPr lang="es-PE" sz="900" u="none" strike="noStrike" dirty="0" err="1">
                          <a:effectLst/>
                        </a:rPr>
                        <a:t>Huascatay</a:t>
                      </a:r>
                      <a:r>
                        <a:rPr lang="es-PE" sz="900" u="none" strike="noStrike" dirty="0">
                          <a:effectLst/>
                        </a:rPr>
                        <a:t>, </a:t>
                      </a:r>
                      <a:r>
                        <a:rPr lang="es-PE" sz="900" u="none" strike="noStrike" dirty="0" err="1">
                          <a:effectLst/>
                        </a:rPr>
                        <a:t>Manatiscca</a:t>
                      </a:r>
                      <a:r>
                        <a:rPr lang="es-PE" sz="900" u="none" strike="noStrike" dirty="0">
                          <a:effectLst/>
                        </a:rPr>
                        <a:t> y Paty del centro poblado de </a:t>
                      </a:r>
                      <a:r>
                        <a:rPr lang="es-PE" sz="900" u="sng" strike="noStrike" dirty="0" err="1">
                          <a:effectLst/>
                        </a:rPr>
                        <a:t>Huascatay</a:t>
                      </a:r>
                      <a:r>
                        <a:rPr lang="es-PE" sz="900" u="none" strike="noStrike" dirty="0">
                          <a:effectLst/>
                        </a:rPr>
                        <a:t> del distrito de </a:t>
                      </a:r>
                      <a:r>
                        <a:rPr lang="es-PE" sz="900" u="none" strike="noStrike" dirty="0" err="1">
                          <a:effectLst/>
                        </a:rPr>
                        <a:t>Pacobamba</a:t>
                      </a:r>
                      <a:r>
                        <a:rPr lang="es-PE" sz="900" u="none" strike="noStrike" dirty="0">
                          <a:effectLst/>
                        </a:rPr>
                        <a:t> de la provincia de Andahuaylas Región Apurímac.  </a:t>
                      </a:r>
                      <a:endParaRPr lang="es-PE" sz="900" b="0" i="0" u="none" strike="noStrike" dirty="0">
                        <a:solidFill>
                          <a:srgbClr val="000000"/>
                        </a:solidFill>
                        <a:effectLst/>
                        <a:latin typeface="Arial" panose="020B0604020202020204" pitchFamily="34" charset="0"/>
                      </a:endParaRPr>
                    </a:p>
                  </a:txBody>
                  <a:tcPr marL="3859" marR="3859" marT="3859" marB="0" anchor="ctr"/>
                </a:tc>
                <a:tc>
                  <a:txBody>
                    <a:bodyPr/>
                    <a:lstStyle/>
                    <a:p>
                      <a:pPr algn="r" fontAlgn="ctr"/>
                      <a:r>
                        <a:rPr lang="es-PE" sz="900" u="none" strike="noStrike" dirty="0">
                          <a:effectLst/>
                        </a:rPr>
                        <a:t>          3,030,225.00 </a:t>
                      </a:r>
                      <a:endParaRPr lang="es-PE" sz="900" b="0" i="0" u="none" strike="noStrike" dirty="0">
                        <a:solidFill>
                          <a:srgbClr val="393939"/>
                        </a:solidFill>
                        <a:effectLst/>
                        <a:latin typeface="Arial" panose="020B0604020202020204" pitchFamily="34" charset="0"/>
                      </a:endParaRPr>
                    </a:p>
                  </a:txBody>
                  <a:tcPr marL="3859" marR="3859" marT="3859" marB="0" anchor="ctr"/>
                </a:tc>
                <a:tc>
                  <a:txBody>
                    <a:bodyPr/>
                    <a:lstStyle/>
                    <a:p>
                      <a:pPr algn="ctr" rtl="0" fontAlgn="ctr"/>
                      <a:r>
                        <a:rPr lang="es-PE" sz="600" u="none" strike="noStrike" dirty="0">
                          <a:effectLst/>
                        </a:rPr>
                        <a:t>EN </a:t>
                      </a:r>
                    </a:p>
                    <a:p>
                      <a:pPr algn="ctr" rtl="0" fontAlgn="ctr"/>
                      <a:r>
                        <a:rPr lang="es-PE" sz="600" u="none" strike="noStrike" dirty="0">
                          <a:effectLst/>
                        </a:rPr>
                        <a:t>FORMULACIÓN</a:t>
                      </a:r>
                      <a:endParaRPr lang="es-PE" sz="600" b="0" i="0" u="none" strike="noStrike" dirty="0">
                        <a:solidFill>
                          <a:srgbClr val="000000"/>
                        </a:solidFill>
                        <a:effectLst/>
                        <a:latin typeface="Arial" panose="020B0604020202020204" pitchFamily="34" charset="0"/>
                      </a:endParaRPr>
                    </a:p>
                  </a:txBody>
                  <a:tcPr marL="3859" marR="3859" marT="3859" marB="0" anchor="ctr"/>
                </a:tc>
                <a:tc>
                  <a:txBody>
                    <a:bodyPr/>
                    <a:lstStyle/>
                    <a:p>
                      <a:pPr algn="ctr" rtl="0" fontAlgn="ctr"/>
                      <a:r>
                        <a:rPr lang="es-PE" sz="900" u="none" strike="noStrike">
                          <a:effectLst/>
                        </a:rPr>
                        <a:t>04 Oct 19</a:t>
                      </a:r>
                      <a:endParaRPr lang="es-PE" sz="900" b="0" i="0" u="none" strike="noStrike">
                        <a:solidFill>
                          <a:srgbClr val="000000"/>
                        </a:solidFill>
                        <a:effectLst/>
                        <a:latin typeface="Arial" panose="020B0604020202020204" pitchFamily="34" charset="0"/>
                      </a:endParaRPr>
                    </a:p>
                  </a:txBody>
                  <a:tcPr marL="3859" marR="3859" marT="3859" marB="0" anchor="ctr"/>
                </a:tc>
                <a:tc>
                  <a:txBody>
                    <a:bodyPr/>
                    <a:lstStyle/>
                    <a:p>
                      <a:pPr algn="ctr" rtl="0" fontAlgn="ctr"/>
                      <a:r>
                        <a:rPr lang="es-PE" sz="900" u="none" strike="noStrike">
                          <a:effectLst/>
                        </a:rPr>
                        <a:t>4 MESES (120 DIAS)</a:t>
                      </a:r>
                      <a:endParaRPr lang="es-PE" sz="900" b="0" i="0" u="none" strike="noStrike">
                        <a:solidFill>
                          <a:srgbClr val="000000"/>
                        </a:solidFill>
                        <a:effectLst/>
                        <a:latin typeface="Arial" panose="020B0604020202020204" pitchFamily="34" charset="0"/>
                      </a:endParaRPr>
                    </a:p>
                  </a:txBody>
                  <a:tcPr marL="3859" marR="3859" marT="3859" marB="0" anchor="ctr"/>
                </a:tc>
                <a:tc>
                  <a:txBody>
                    <a:bodyPr/>
                    <a:lstStyle/>
                    <a:p>
                      <a:pPr algn="ctr" rtl="0" fontAlgn="ctr"/>
                      <a:r>
                        <a:rPr lang="es-PE" sz="900" u="none" strike="noStrike" dirty="0">
                          <a:effectLst/>
                        </a:rPr>
                        <a:t>       214,863.45 </a:t>
                      </a:r>
                      <a:endParaRPr lang="es-PE" sz="900" b="0" i="0" u="none" strike="noStrike" dirty="0">
                        <a:solidFill>
                          <a:srgbClr val="000000"/>
                        </a:solidFill>
                        <a:effectLst/>
                        <a:latin typeface="Arial" panose="020B0604020202020204" pitchFamily="34" charset="0"/>
                      </a:endParaRPr>
                    </a:p>
                  </a:txBody>
                  <a:tcPr marL="3859" marR="3859" marT="3859" marB="0" anchor="ctr"/>
                </a:tc>
                <a:tc>
                  <a:txBody>
                    <a:bodyPr/>
                    <a:lstStyle/>
                    <a:p>
                      <a:pPr algn="ctr" rtl="0" fontAlgn="ctr"/>
                      <a:r>
                        <a:rPr lang="es-PE" sz="900" u="none" strike="noStrike" dirty="0">
                          <a:effectLst/>
                        </a:rPr>
                        <a:t>         78,214.98 </a:t>
                      </a:r>
                      <a:endParaRPr lang="es-PE" sz="900" b="0" i="0" u="none" strike="noStrike" dirty="0">
                        <a:solidFill>
                          <a:srgbClr val="000000"/>
                        </a:solidFill>
                        <a:effectLst/>
                        <a:latin typeface="Arial" panose="020B0604020202020204" pitchFamily="34" charset="0"/>
                      </a:endParaRPr>
                    </a:p>
                  </a:txBody>
                  <a:tcPr marL="3859" marR="3859" marT="3859" marB="0" anchor="ctr"/>
                </a:tc>
                <a:tc>
                  <a:txBody>
                    <a:bodyPr/>
                    <a:lstStyle/>
                    <a:p>
                      <a:pPr algn="ctr" rtl="0" fontAlgn="ctr"/>
                      <a:r>
                        <a:rPr lang="es-PE" sz="900" u="none" strike="noStrike">
                          <a:effectLst/>
                        </a:rPr>
                        <a:t>11 Nov 19</a:t>
                      </a:r>
                      <a:endParaRPr lang="es-PE" sz="900" b="0" i="0" u="none" strike="noStrike">
                        <a:solidFill>
                          <a:srgbClr val="000000"/>
                        </a:solidFill>
                        <a:effectLst/>
                        <a:latin typeface="Arial" panose="020B0604020202020204" pitchFamily="34" charset="0"/>
                      </a:endParaRPr>
                    </a:p>
                  </a:txBody>
                  <a:tcPr marL="3859" marR="3859" marT="3859" marB="0" anchor="ctr"/>
                </a:tc>
                <a:tc>
                  <a:txBody>
                    <a:bodyPr/>
                    <a:lstStyle/>
                    <a:p>
                      <a:pPr algn="ctr" rtl="0" fontAlgn="ctr"/>
                      <a:r>
                        <a:rPr lang="es-PE" sz="900" u="none" strike="noStrike">
                          <a:effectLst/>
                        </a:rPr>
                        <a:t>146</a:t>
                      </a:r>
                      <a:endParaRPr lang="es-PE" sz="900" b="0" i="0" u="none" strike="noStrike">
                        <a:solidFill>
                          <a:srgbClr val="000000"/>
                        </a:solidFill>
                        <a:effectLst/>
                        <a:latin typeface="Arial" panose="020B0604020202020204" pitchFamily="34" charset="0"/>
                      </a:endParaRPr>
                    </a:p>
                  </a:txBody>
                  <a:tcPr marL="3859" marR="3859" marT="3859" marB="0" anchor="ctr"/>
                </a:tc>
                <a:tc>
                  <a:txBody>
                    <a:bodyPr/>
                    <a:lstStyle/>
                    <a:p>
                      <a:pPr algn="l" rtl="0" fontAlgn="ctr"/>
                      <a:r>
                        <a:rPr lang="es-PE" sz="900" u="none" strike="noStrike" dirty="0">
                          <a:effectLst/>
                        </a:rPr>
                        <a:t>Centro poblado </a:t>
                      </a:r>
                      <a:r>
                        <a:rPr lang="es-PE" sz="900" u="none" strike="noStrike" dirty="0" err="1">
                          <a:effectLst/>
                        </a:rPr>
                        <a:t>huascatay</a:t>
                      </a:r>
                      <a:r>
                        <a:rPr lang="es-PE" sz="900" u="none" strike="noStrike" dirty="0">
                          <a:effectLst/>
                        </a:rPr>
                        <a:t>, distrito </a:t>
                      </a:r>
                      <a:r>
                        <a:rPr lang="es-PE" sz="900" u="none" strike="noStrike" dirty="0" err="1">
                          <a:effectLst/>
                        </a:rPr>
                        <a:t>pacobamba</a:t>
                      </a:r>
                      <a:r>
                        <a:rPr lang="es-PE" sz="900" u="none" strike="noStrike" dirty="0">
                          <a:effectLst/>
                        </a:rPr>
                        <a:t>, prov. Andahuaylas. Estimado 80 </a:t>
                      </a:r>
                      <a:r>
                        <a:rPr lang="es-PE" sz="900" u="none" strike="noStrike" dirty="0" err="1">
                          <a:effectLst/>
                        </a:rPr>
                        <a:t>ha.De</a:t>
                      </a:r>
                      <a:r>
                        <a:rPr lang="es-PE" sz="900" u="none" strike="noStrike" dirty="0">
                          <a:effectLst/>
                        </a:rPr>
                        <a:t> riego.</a:t>
                      </a:r>
                      <a:endParaRPr lang="es-PE" sz="900" b="0" i="0" u="none" strike="noStrike" dirty="0">
                        <a:solidFill>
                          <a:srgbClr val="000000"/>
                        </a:solidFill>
                        <a:effectLst/>
                        <a:latin typeface="Arial" panose="020B0604020202020204" pitchFamily="34" charset="0"/>
                      </a:endParaRPr>
                    </a:p>
                  </a:txBody>
                  <a:tcPr marL="3859" marR="3859" marT="3859" marB="0" anchor="ctr"/>
                </a:tc>
                <a:tc>
                  <a:txBody>
                    <a:bodyPr/>
                    <a:lstStyle/>
                    <a:p>
                      <a:pPr algn="l" rtl="0" fontAlgn="ctr"/>
                      <a:r>
                        <a:rPr lang="es-PE" sz="900" u="none" strike="noStrike" dirty="0">
                          <a:effectLst/>
                        </a:rPr>
                        <a:t>Acreditación hídrica alcanza para 25 ha.</a:t>
                      </a:r>
                      <a:endParaRPr lang="es-PE" sz="900" b="0" i="0" u="none" strike="noStrike" dirty="0">
                        <a:solidFill>
                          <a:srgbClr val="000000"/>
                        </a:solidFill>
                        <a:effectLst/>
                        <a:latin typeface="Arial" panose="020B0604020202020204" pitchFamily="34" charset="0"/>
                      </a:endParaRPr>
                    </a:p>
                  </a:txBody>
                  <a:tcPr marL="3859" marR="3859" marT="3859" marB="0" anchor="ctr"/>
                </a:tc>
                <a:extLst>
                  <a:ext uri="{0D108BD9-81ED-4DB2-BD59-A6C34878D82A}">
                    <a16:rowId xmlns:a16="http://schemas.microsoft.com/office/drawing/2014/main" val="2319091574"/>
                  </a:ext>
                </a:extLst>
              </a:tr>
            </a:tbl>
          </a:graphicData>
        </a:graphic>
      </p:graphicFrame>
      <p:sp>
        <p:nvSpPr>
          <p:cNvPr id="5" name="Google Shape;95;p13">
            <a:extLst>
              <a:ext uri="{FF2B5EF4-FFF2-40B4-BE49-F238E27FC236}">
                <a16:creationId xmlns:a16="http://schemas.microsoft.com/office/drawing/2014/main" id="{2647FF6A-4ADE-4D12-8617-451F8EB24B87}"/>
              </a:ext>
            </a:extLst>
          </p:cNvPr>
          <p:cNvSpPr txBox="1">
            <a:spLocks/>
          </p:cNvSpPr>
          <p:nvPr/>
        </p:nvSpPr>
        <p:spPr>
          <a:xfrm>
            <a:off x="766416" y="481574"/>
            <a:ext cx="10562741" cy="602007"/>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1pPr>
            <a:lvl2pPr marR="0" lvl="1"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2pPr>
            <a:lvl3pPr marR="0" lvl="2"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3pPr>
            <a:lvl4pPr marR="0" lvl="3"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4pPr>
            <a:lvl5pPr marR="0" lvl="4"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5pPr>
            <a:lvl6pPr marR="0" lvl="5"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6pPr>
            <a:lvl7pPr marR="0" lvl="6"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7pPr>
            <a:lvl8pPr marR="0" lvl="7"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8pPr>
            <a:lvl9pPr marR="0" lvl="8"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9pPr>
          </a:lstStyle>
          <a:p>
            <a:pPr algn="ctr"/>
            <a:r>
              <a:rPr lang="es-MX" sz="3200" cap="all" dirty="0">
                <a:ln w="3175" cmpd="sng">
                  <a:noFill/>
                </a:ln>
                <a:gradFill flip="none" rotWithShape="1">
                  <a:gsLst>
                    <a:gs pos="0">
                      <a:schemeClr val="tx1"/>
                    </a:gs>
                    <a:gs pos="100000">
                      <a:schemeClr val="tx1">
                        <a:lumMod val="65000"/>
                      </a:schemeClr>
                    </a:gs>
                  </a:gsLst>
                  <a:lin ang="5580000" scaled="0"/>
                  <a:tileRect/>
                </a:gradFill>
                <a:effectLst>
                  <a:outerShdw blurRad="38100" dist="38100" dir="2700000" algn="tl">
                    <a:srgbClr val="000000">
                      <a:alpha val="43137"/>
                    </a:srgbClr>
                  </a:outerShdw>
                </a:effectLst>
                <a:latin typeface="+mj-lt"/>
                <a:ea typeface="+mj-ea"/>
                <a:cs typeface="+mj-cs"/>
              </a:rPr>
              <a:t>Proyectos</a:t>
            </a:r>
            <a:r>
              <a:rPr lang="es-MX" sz="3733" dirty="0">
                <a:solidFill>
                  <a:schemeClr val="tx1"/>
                </a:solidFill>
                <a:effectLst>
                  <a:outerShdw blurRad="38100" dist="38100" dir="2700000" algn="tl">
                    <a:srgbClr val="000000">
                      <a:alpha val="43137"/>
                    </a:srgbClr>
                  </a:outerShdw>
                </a:effectLst>
              </a:rPr>
              <a:t> </a:t>
            </a:r>
            <a:r>
              <a:rPr lang="es-MX" sz="3200" cap="all" dirty="0">
                <a:ln w="3175" cmpd="sng">
                  <a:noFill/>
                </a:ln>
                <a:gradFill flip="none" rotWithShape="1">
                  <a:gsLst>
                    <a:gs pos="0">
                      <a:schemeClr val="tx1"/>
                    </a:gs>
                    <a:gs pos="100000">
                      <a:schemeClr val="tx1">
                        <a:lumMod val="65000"/>
                      </a:schemeClr>
                    </a:gs>
                  </a:gsLst>
                  <a:lin ang="5580000" scaled="0"/>
                  <a:tileRect/>
                </a:gradFill>
                <a:effectLst>
                  <a:outerShdw blurRad="38100" dist="38100" dir="2700000" algn="tl">
                    <a:srgbClr val="000000">
                      <a:alpha val="43137"/>
                    </a:srgbClr>
                  </a:outerShdw>
                </a:effectLst>
                <a:latin typeface="+mj-lt"/>
                <a:ea typeface="+mj-ea"/>
                <a:cs typeface="+mj-cs"/>
              </a:rPr>
              <a:t>de</a:t>
            </a:r>
            <a:r>
              <a:rPr lang="es-MX" sz="3733" dirty="0">
                <a:solidFill>
                  <a:schemeClr val="tx1"/>
                </a:solidFill>
                <a:effectLst>
                  <a:outerShdw blurRad="38100" dist="38100" dir="2700000" algn="tl">
                    <a:srgbClr val="000000">
                      <a:alpha val="43137"/>
                    </a:srgbClr>
                  </a:outerShdw>
                </a:effectLst>
              </a:rPr>
              <a:t> </a:t>
            </a:r>
            <a:r>
              <a:rPr lang="es-MX" sz="3200" cap="all" dirty="0">
                <a:ln w="3175" cmpd="sng">
                  <a:noFill/>
                </a:ln>
                <a:gradFill flip="none" rotWithShape="1">
                  <a:gsLst>
                    <a:gs pos="0">
                      <a:schemeClr val="tx1"/>
                    </a:gs>
                    <a:gs pos="100000">
                      <a:schemeClr val="tx1">
                        <a:lumMod val="65000"/>
                      </a:schemeClr>
                    </a:gs>
                  </a:gsLst>
                  <a:lin ang="5580000" scaled="0"/>
                  <a:tileRect/>
                </a:gradFill>
                <a:effectLst>
                  <a:outerShdw blurRad="38100" dist="38100" dir="2700000" algn="tl">
                    <a:srgbClr val="000000">
                      <a:alpha val="43137"/>
                    </a:srgbClr>
                  </a:outerShdw>
                </a:effectLst>
                <a:latin typeface="+mj-lt"/>
                <a:ea typeface="+mj-ea"/>
                <a:cs typeface="+mj-cs"/>
              </a:rPr>
              <a:t>Inversión</a:t>
            </a:r>
            <a:r>
              <a:rPr lang="es-MX" sz="3733" dirty="0">
                <a:solidFill>
                  <a:schemeClr val="tx1"/>
                </a:solidFill>
                <a:effectLst>
                  <a:outerShdw blurRad="38100" dist="38100" dir="2700000" algn="tl">
                    <a:srgbClr val="000000">
                      <a:alpha val="43137"/>
                    </a:srgbClr>
                  </a:outerShdw>
                </a:effectLst>
              </a:rPr>
              <a:t> </a:t>
            </a:r>
            <a:r>
              <a:rPr lang="es-MX" sz="3200" cap="all" dirty="0">
                <a:ln w="3175" cmpd="sng">
                  <a:noFill/>
                </a:ln>
                <a:gradFill flip="none" rotWithShape="1">
                  <a:gsLst>
                    <a:gs pos="0">
                      <a:schemeClr val="tx1"/>
                    </a:gs>
                    <a:gs pos="100000">
                      <a:schemeClr val="tx1">
                        <a:lumMod val="65000"/>
                      </a:schemeClr>
                    </a:gs>
                  </a:gsLst>
                  <a:lin ang="5580000" scaled="0"/>
                  <a:tileRect/>
                </a:gradFill>
                <a:effectLst>
                  <a:outerShdw blurRad="38100" dist="38100" dir="2700000" algn="tl">
                    <a:srgbClr val="000000">
                      <a:alpha val="43137"/>
                    </a:srgbClr>
                  </a:outerShdw>
                </a:effectLst>
                <a:latin typeface="+mj-lt"/>
                <a:ea typeface="+mj-ea"/>
                <a:cs typeface="+mj-cs"/>
              </a:rPr>
              <a:t>EN FORMULACION </a:t>
            </a:r>
            <a:r>
              <a:rPr lang="es-MX" sz="3733" dirty="0">
                <a:solidFill>
                  <a:schemeClr val="tx1"/>
                </a:solidFill>
                <a:effectLst>
                  <a:outerShdw blurRad="38100" dist="38100" dir="2700000" algn="tl">
                    <a:srgbClr val="000000">
                      <a:alpha val="43137"/>
                    </a:srgbClr>
                  </a:outerShdw>
                </a:effectLst>
              </a:rPr>
              <a:t>– </a:t>
            </a:r>
            <a:r>
              <a:rPr lang="es-MX" sz="3200" cap="all" dirty="0">
                <a:ln w="3175" cmpd="sng">
                  <a:noFill/>
                </a:ln>
                <a:gradFill flip="none" rotWithShape="1">
                  <a:gsLst>
                    <a:gs pos="0">
                      <a:schemeClr val="tx1"/>
                    </a:gs>
                    <a:gs pos="100000">
                      <a:schemeClr val="tx1">
                        <a:lumMod val="65000"/>
                      </a:schemeClr>
                    </a:gs>
                  </a:gsLst>
                  <a:lin ang="5580000" scaled="0"/>
                  <a:tileRect/>
                </a:gradFill>
                <a:effectLst>
                  <a:outerShdw blurRad="38100" dist="38100" dir="2700000" algn="tl">
                    <a:srgbClr val="000000">
                      <a:alpha val="43137"/>
                    </a:srgbClr>
                  </a:outerShdw>
                </a:effectLst>
                <a:latin typeface="+mj-lt"/>
                <a:ea typeface="+mj-ea"/>
                <a:cs typeface="+mj-cs"/>
              </a:rPr>
              <a:t>2020</a:t>
            </a:r>
          </a:p>
        </p:txBody>
      </p:sp>
      <p:sp>
        <p:nvSpPr>
          <p:cNvPr id="7" name="Google Shape;95;p13">
            <a:extLst>
              <a:ext uri="{FF2B5EF4-FFF2-40B4-BE49-F238E27FC236}">
                <a16:creationId xmlns:a16="http://schemas.microsoft.com/office/drawing/2014/main" id="{8087FAB3-AB31-4A86-BD26-27F22C9C3EDE}"/>
              </a:ext>
            </a:extLst>
          </p:cNvPr>
          <p:cNvSpPr txBox="1">
            <a:spLocks/>
          </p:cNvSpPr>
          <p:nvPr/>
        </p:nvSpPr>
        <p:spPr>
          <a:xfrm>
            <a:off x="4126939" y="1057457"/>
            <a:ext cx="3841697" cy="602007"/>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1pPr>
            <a:lvl2pPr marR="0" lvl="1"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2pPr>
            <a:lvl3pPr marR="0" lvl="2"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3pPr>
            <a:lvl4pPr marR="0" lvl="3"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4pPr>
            <a:lvl5pPr marR="0" lvl="4"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5pPr>
            <a:lvl6pPr marR="0" lvl="5"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6pPr>
            <a:lvl7pPr marR="0" lvl="6"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7pPr>
            <a:lvl8pPr marR="0" lvl="7"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8pPr>
            <a:lvl9pPr marR="0" lvl="8"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9pPr>
          </a:lstStyle>
          <a:p>
            <a:pPr algn="ctr"/>
            <a:r>
              <a:rPr lang="es-MX" sz="3200" b="1" cap="all" dirty="0">
                <a:ln w="3175" cmpd="sng">
                  <a:noFill/>
                </a:ln>
                <a:solidFill>
                  <a:schemeClr val="accent1"/>
                </a:solidFill>
                <a:effectLst>
                  <a:outerShdw blurRad="38100" dist="38100" dir="2700000" algn="tl">
                    <a:srgbClr val="000000">
                      <a:alpha val="43137"/>
                    </a:srgbClr>
                  </a:outerShdw>
                </a:effectLst>
                <a:latin typeface="+mj-lt"/>
                <a:ea typeface="+mj-ea"/>
                <a:cs typeface="+mj-cs"/>
              </a:rPr>
              <a:t>Función RIEGO</a:t>
            </a:r>
          </a:p>
        </p:txBody>
      </p:sp>
    </p:spTree>
    <p:extLst>
      <p:ext uri="{BB962C8B-B14F-4D97-AF65-F5344CB8AC3E}">
        <p14:creationId xmlns:p14="http://schemas.microsoft.com/office/powerpoint/2010/main" val="6913794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Retrospección">
  <a:themeElements>
    <a:clrScheme name="Retrospección">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ción">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ción">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867</TotalTime>
  <Words>6224</Words>
  <Application>Microsoft Office PowerPoint</Application>
  <PresentationFormat>Panorámica</PresentationFormat>
  <Paragraphs>1238</Paragraphs>
  <Slides>38</Slides>
  <Notes>17</Notes>
  <HiddenSlides>0</HiddenSlides>
  <MMClips>0</MMClips>
  <ScaleCrop>false</ScaleCrop>
  <HeadingPairs>
    <vt:vector size="6" baseType="variant">
      <vt:variant>
        <vt:lpstr>Fuentes usadas</vt:lpstr>
      </vt:variant>
      <vt:variant>
        <vt:i4>8</vt:i4>
      </vt:variant>
      <vt:variant>
        <vt:lpstr>Tema</vt:lpstr>
      </vt:variant>
      <vt:variant>
        <vt:i4>1</vt:i4>
      </vt:variant>
      <vt:variant>
        <vt:lpstr>Títulos de diapositiva</vt:lpstr>
      </vt:variant>
      <vt:variant>
        <vt:i4>38</vt:i4>
      </vt:variant>
    </vt:vector>
  </HeadingPairs>
  <TitlesOfParts>
    <vt:vector size="47" baseType="lpstr">
      <vt:lpstr>Arial</vt:lpstr>
      <vt:lpstr>Arial Black</vt:lpstr>
      <vt:lpstr>Arial Narrow</vt:lpstr>
      <vt:lpstr>Calibri</vt:lpstr>
      <vt:lpstr>Calibri Light</vt:lpstr>
      <vt:lpstr>Lato Black</vt:lpstr>
      <vt:lpstr>Open Sans</vt:lpstr>
      <vt:lpstr>Wingdings</vt:lpstr>
      <vt:lpstr>Retrospección</vt:lpstr>
      <vt:lpstr>Oficina Regional de Formulación y Evaluación de Inversiones </vt:lpstr>
      <vt:lpstr>PROYECTOS DE INVERSION EN FASE DE FORMULACION POR FUNCIONES</vt:lpstr>
      <vt:lpstr>Función Salud</vt:lpstr>
      <vt:lpstr>Proyectos en Formulación y Programados  a Nivel de Idea - 2020</vt:lpstr>
      <vt:lpstr>Proyectos en Formulación y Programados  a Nivel de Idea - 2020</vt:lpstr>
      <vt:lpstr>Función Educación</vt:lpstr>
      <vt:lpstr>Proyectos de Inversión Programados para su Formulación -2020</vt:lpstr>
      <vt:lpstr>Función Agropecuaria</vt:lpstr>
      <vt:lpstr>Presentación de PowerPoint</vt:lpstr>
      <vt:lpstr>Presentación de PowerPoint</vt:lpstr>
      <vt:lpstr>Función Transportes</vt:lpstr>
      <vt:lpstr>Presentación de PowerPoint</vt:lpstr>
      <vt:lpstr>PROYECTOS DE INVERSION PROGRAMADOS PARA SU FORMULACION -2020</vt:lpstr>
      <vt:lpstr>Función Cultura y deporte Función Protección Social</vt:lpstr>
      <vt:lpstr>PROYECTOS DE INVERSION PROGRAMADOS PARA SU FORMULACION -2020</vt:lpstr>
      <vt:lpstr>Función Ambiente</vt:lpstr>
      <vt:lpstr>Presentación de PowerPoint</vt:lpstr>
      <vt:lpstr>Presentación de PowerPoint</vt:lpstr>
      <vt:lpstr>Proyectos de Inversion Programados para su Formulacion -2020</vt:lpstr>
      <vt:lpstr>Presentación de PowerPoint</vt:lpstr>
      <vt:lpstr>Presentación de PowerPoint</vt:lpstr>
      <vt:lpstr>Presentación de PowerPoint</vt:lpstr>
      <vt:lpstr>Función Turismo</vt:lpstr>
      <vt:lpstr>Presentación de PowerPoint</vt:lpstr>
      <vt:lpstr>Función Planeamiento y Gestión</vt:lpstr>
      <vt:lpstr>Presentación de PowerPoint</vt:lpstr>
      <vt:lpstr>Proyectos de Inversion para su Formulacion -2020  Función: Planeamiento Gestión y Reserva de la Contingencia</vt:lpstr>
      <vt:lpstr> </vt:lpstr>
      <vt:lpstr>IOARR PROGRAMADOS  Y APROBADOS - 2019</vt:lpstr>
      <vt:lpstr>Presentación de PowerPoint</vt:lpstr>
      <vt:lpstr>IOARR PROGRAMADOS  Y APROBADOS - 2019</vt:lpstr>
      <vt:lpstr>IOARR PROGRAMADOS  Y APROBADOS - 2019</vt:lpstr>
      <vt:lpstr>IOARR PROGRAMADOS  Y APROBADOS - 2019</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ORFEI DIRE</dc:creator>
  <cp:lastModifiedBy>ORFEI DIRE</cp:lastModifiedBy>
  <cp:revision>167</cp:revision>
  <dcterms:created xsi:type="dcterms:W3CDTF">2020-07-08T18:01:31Z</dcterms:created>
  <dcterms:modified xsi:type="dcterms:W3CDTF">2020-07-24T18:56:38Z</dcterms:modified>
</cp:coreProperties>
</file>